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1"/>
  </p:notesMasterIdLst>
  <p:sldIdLst>
    <p:sldId id="628" r:id="rId2"/>
    <p:sldId id="422" r:id="rId3"/>
    <p:sldId id="429" r:id="rId4"/>
    <p:sldId id="553" r:id="rId5"/>
    <p:sldId id="428" r:id="rId6"/>
    <p:sldId id="629" r:id="rId7"/>
    <p:sldId id="370" r:id="rId8"/>
    <p:sldId id="425" r:id="rId9"/>
    <p:sldId id="632" r:id="rId10"/>
    <p:sldId id="642" r:id="rId11"/>
    <p:sldId id="641" r:id="rId12"/>
    <p:sldId id="640" r:id="rId13"/>
    <p:sldId id="430" r:id="rId14"/>
    <p:sldId id="565" r:id="rId15"/>
    <p:sldId id="554" r:id="rId16"/>
    <p:sldId id="570" r:id="rId17"/>
    <p:sldId id="577" r:id="rId18"/>
    <p:sldId id="578" r:id="rId19"/>
    <p:sldId id="567" r:id="rId20"/>
    <p:sldId id="572" r:id="rId21"/>
    <p:sldId id="579" r:id="rId22"/>
    <p:sldId id="634" r:id="rId23"/>
    <p:sldId id="639" r:id="rId24"/>
    <p:sldId id="636" r:id="rId25"/>
    <p:sldId id="638" r:id="rId26"/>
    <p:sldId id="637" r:id="rId27"/>
    <p:sldId id="635" r:id="rId28"/>
    <p:sldId id="644" r:id="rId29"/>
    <p:sldId id="435" r:id="rId30"/>
    <p:sldId id="562" r:id="rId31"/>
    <p:sldId id="586" r:id="rId32"/>
    <p:sldId id="436" r:id="rId33"/>
    <p:sldId id="619" r:id="rId34"/>
    <p:sldId id="583" r:id="rId35"/>
    <p:sldId id="620" r:id="rId36"/>
    <p:sldId id="584" r:id="rId37"/>
    <p:sldId id="587" r:id="rId38"/>
    <p:sldId id="590" r:id="rId39"/>
    <p:sldId id="585" r:id="rId40"/>
    <p:sldId id="437" r:id="rId41"/>
    <p:sldId id="645" r:id="rId42"/>
    <p:sldId id="588" r:id="rId43"/>
    <p:sldId id="589" r:id="rId44"/>
    <p:sldId id="622" r:id="rId45"/>
    <p:sldId id="623" r:id="rId46"/>
    <p:sldId id="624" r:id="rId47"/>
    <p:sldId id="625" r:id="rId48"/>
    <p:sldId id="626" r:id="rId49"/>
    <p:sldId id="627" r:id="rId50"/>
    <p:sldId id="616" r:id="rId51"/>
    <p:sldId id="561" r:id="rId52"/>
    <p:sldId id="441" r:id="rId53"/>
    <p:sldId id="592" r:id="rId54"/>
    <p:sldId id="593" r:id="rId55"/>
    <p:sldId id="439" r:id="rId56"/>
    <p:sldId id="442" r:id="rId57"/>
    <p:sldId id="594" r:id="rId58"/>
    <p:sldId id="606" r:id="rId59"/>
    <p:sldId id="596" r:id="rId60"/>
    <p:sldId id="597" r:id="rId61"/>
    <p:sldId id="598" r:id="rId62"/>
    <p:sldId id="599" r:id="rId63"/>
    <p:sldId id="604" r:id="rId64"/>
    <p:sldId id="605" r:id="rId65"/>
    <p:sldId id="643" r:id="rId66"/>
    <p:sldId id="601" r:id="rId67"/>
    <p:sldId id="602" r:id="rId68"/>
    <p:sldId id="603" r:id="rId69"/>
    <p:sldId id="611" r:id="rId70"/>
    <p:sldId id="612" r:id="rId71"/>
    <p:sldId id="613" r:id="rId72"/>
    <p:sldId id="610" r:id="rId73"/>
    <p:sldId id="447" r:id="rId74"/>
    <p:sldId id="448" r:id="rId75"/>
    <p:sldId id="609" r:id="rId76"/>
    <p:sldId id="614" r:id="rId77"/>
    <p:sldId id="449" r:id="rId78"/>
    <p:sldId id="452" r:id="rId79"/>
    <p:sldId id="615" r:id="rId80"/>
    <p:sldId id="453" r:id="rId81"/>
    <p:sldId id="454" r:id="rId82"/>
    <p:sldId id="456" r:id="rId83"/>
    <p:sldId id="457" r:id="rId84"/>
    <p:sldId id="458" r:id="rId85"/>
    <p:sldId id="460" r:id="rId86"/>
    <p:sldId id="461" r:id="rId87"/>
    <p:sldId id="462" r:id="rId88"/>
    <p:sldId id="463" r:id="rId89"/>
    <p:sldId id="464" r:id="rId90"/>
    <p:sldId id="465" r:id="rId91"/>
    <p:sldId id="466" r:id="rId92"/>
    <p:sldId id="467" r:id="rId93"/>
    <p:sldId id="468" r:id="rId94"/>
    <p:sldId id="469" r:id="rId95"/>
    <p:sldId id="470" r:id="rId96"/>
    <p:sldId id="472" r:id="rId97"/>
    <p:sldId id="474" r:id="rId98"/>
    <p:sldId id="475" r:id="rId99"/>
    <p:sldId id="427" r:id="rId100"/>
  </p:sldIdLst>
  <p:sldSz cx="12192000" cy="6858000"/>
  <p:notesSz cx="6858000" cy="9144000"/>
  <p:embeddedFontLst>
    <p:embeddedFont>
      <p:font typeface="Calibri" panose="020F0502020204030204" pitchFamily="34" charset="0"/>
      <p:regular r:id="rId102"/>
      <p:bold r:id="rId103"/>
      <p:italic r:id="rId104"/>
      <p:boldItalic r:id="rId105"/>
    </p:embeddedFont>
    <p:embeddedFont>
      <p:font typeface="Cheltenhm BdCn BT" panose="02040606050705020403" pitchFamily="18" charset="0"/>
      <p:regular r:id="rId106"/>
      <p:italic r:id="rId107"/>
    </p:embeddedFont>
    <p:embeddedFont>
      <p:font typeface="Cheltenhm BdHd BT" panose="02040703050705020403" pitchFamily="18" charset="0"/>
      <p:regular r:id="rId108"/>
    </p:embeddedFont>
    <p:embeddedFont>
      <p:font typeface="Cheltenhm BdItHd BT" panose="02040703050705090403" pitchFamily="18" charset="0"/>
      <p:regular r:id="rId109"/>
    </p:embeddedFont>
    <p:embeddedFont>
      <p:font typeface="Cheltenhm XBdCn BT" panose="02040606050705020403" pitchFamily="18" charset="0"/>
      <p:regular r:id="rId110"/>
    </p:embeddedFont>
    <p:embeddedFont>
      <p:font typeface="Programma" panose="02000009000000000000" pitchFamily="49" charset="0"/>
      <p:regular r:id="rId111"/>
      <p:bold r:id="rId11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ABAB"/>
    <a:srgbClr val="66FF33"/>
    <a:srgbClr val="FF6767"/>
    <a:srgbClr val="CC99FF"/>
    <a:srgbClr val="CC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18" autoAdjust="0"/>
  </p:normalViewPr>
  <p:slideViewPr>
    <p:cSldViewPr>
      <p:cViewPr varScale="1">
        <p:scale>
          <a:sx n="73" d="100"/>
          <a:sy n="73" d="100"/>
        </p:scale>
        <p:origin x="58" y="17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30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9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microsoft.com/office/2016/11/relationships/changesInfo" Target="changesInfos/changesInfo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11.fntdata"/><Relationship Id="rId16" Type="http://schemas.openxmlformats.org/officeDocument/2006/relationships/slide" Target="slides/slide15.xml"/><Relationship Id="rId107" Type="http://schemas.openxmlformats.org/officeDocument/2006/relationships/font" Target="fonts/font6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2.fntdata"/><Relationship Id="rId108" Type="http://schemas.openxmlformats.org/officeDocument/2006/relationships/font" Target="fonts/font7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8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9.fntdata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10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Crockford" userId="122ddc40100c3389" providerId="LiveId" clId="{EAF49A45-0677-4CC6-A9FB-D15CEB8CE27B}"/>
    <pc:docChg chg="modSld">
      <pc:chgData name="Douglas Crockford" userId="122ddc40100c3389" providerId="LiveId" clId="{EAF49A45-0677-4CC6-A9FB-D15CEB8CE27B}" dt="2018-04-30T17:25:27.378" v="55" actId="122"/>
      <pc:docMkLst>
        <pc:docMk/>
      </pc:docMkLst>
      <pc:sldChg chg="modSp">
        <pc:chgData name="Douglas Crockford" userId="122ddc40100c3389" providerId="LiveId" clId="{EAF49A45-0677-4CC6-A9FB-D15CEB8CE27B}" dt="2018-04-30T17:25:27.378" v="55" actId="122"/>
        <pc:sldMkLst>
          <pc:docMk/>
          <pc:sldMk cId="0" sldId="614"/>
        </pc:sldMkLst>
        <pc:spChg chg="mod">
          <ac:chgData name="Douglas Crockford" userId="122ddc40100c3389" providerId="LiveId" clId="{EAF49A45-0677-4CC6-A9FB-D15CEB8CE27B}" dt="2018-04-30T17:25:27.378" v="55" actId="122"/>
          <ac:spMkLst>
            <pc:docMk/>
            <pc:sldMk cId="0" sldId="614"/>
            <ac:spMk id="71683" creationId="{00000000-0000-0000-0000-000000000000}"/>
          </ac:spMkLst>
        </pc:spChg>
      </pc:sldChg>
      <pc:sldChg chg="modSp">
        <pc:chgData name="Douglas Crockford" userId="122ddc40100c3389" providerId="LiveId" clId="{EAF49A45-0677-4CC6-A9FB-D15CEB8CE27B}" dt="2018-04-30T17:20:20.766" v="40" actId="20577"/>
        <pc:sldMkLst>
          <pc:docMk/>
          <pc:sldMk cId="95846193" sldId="635"/>
        </pc:sldMkLst>
        <pc:spChg chg="mod">
          <ac:chgData name="Douglas Crockford" userId="122ddc40100c3389" providerId="LiveId" clId="{EAF49A45-0677-4CC6-A9FB-D15CEB8CE27B}" dt="2018-04-30T17:20:20.766" v="40" actId="20577"/>
          <ac:spMkLst>
            <pc:docMk/>
            <pc:sldMk cId="95846193" sldId="635"/>
            <ac:spMk id="5" creationId="{00000000-0000-0000-0000-000000000000}"/>
          </ac:spMkLst>
        </pc:spChg>
      </pc:sldChg>
    </pc:docChg>
  </pc:docChgLst>
  <pc:docChgLst>
    <pc:chgData name="Douglas Crockford" userId="122ddc40100c3389" providerId="LiveId" clId="{6274E2E6-AC4B-4E3E-BBAE-B90E59172D71}"/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9F01E7-EC69-4EA7-9004-F05C4BF9B773}" type="datetimeFigureOut">
              <a:rPr lang="en-US"/>
              <a:pPr>
                <a:defRPr/>
              </a:pPr>
              <a:t>2018-11-20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1A86C81-4956-4459-8E44-C5C9E58F8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31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6197AF-74C5-4A38-9E57-9A3AF885AA6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98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E68CDB-4ABF-4A81-A3C2-39C0863D2744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EF1615-A1D5-4E29-BB5A-3EB98AE4A34E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60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A5D83A-8354-4E12-8A95-42A3D8229EDD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18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9DC93D-D9FD-490F-8B43-B4D125B78E23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13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997C2D-4255-4C8A-8FCD-A02FDB437753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17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E4B102-0039-473D-B851-344262AEF4F9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40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51C3CF-E832-4007-A099-997AECCD7EA3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9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F30D03-4FFC-4CF0-8074-D21D6E2B4478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4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496154-83DE-4882-B79A-EFF892801976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34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6DD405-3EDB-4862-B83B-A33F98BDE441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0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30DCD5-33AD-4315-807F-2BAB4E3C3F1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7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BBC33D-AFCE-4875-BE63-627A6AD0CC7E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3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862EB7-93C1-4EDC-8AC6-FCC057B5DC46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9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EF149F-4877-480C-BB11-C868F18B43C9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8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92DEE0-6939-4B0C-81A9-85D6E3C46921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3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04AD01-4CB7-4FE3-88F7-C459A081AA44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3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D39813-9288-4EBE-A24A-BE355831AEA6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509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6C212B-DD8C-4228-8479-6837E583B5BD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783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56837F-D663-4C98-9250-FFBD7898A0F9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247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F46047-AA5C-4F4F-A50A-03382C125153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799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86EE08-D7E2-4E61-A22F-11C04C1DFD43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9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982D50-DDFD-4419-9A79-745E539AC3B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387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DC60E5-43BE-4F57-AD4D-B4C6A325DA1C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874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005187-CC62-4DD2-A101-AAB09F3C5AD3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488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BC6CFB-DB52-44E6-9703-1E1EF5B067A1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037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B6B6B2-C62C-492D-82B8-D31E143CAB1F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457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0FA017-218A-40F2-A3FE-B46226F4235A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346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80C3F5-99F3-4737-B832-EF1801B253EF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556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166CDD-AB74-42B1-A855-891EC99B2C02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865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D5728B-321D-41CF-AF77-5500592F5CBF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42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2CA270-4C4B-482B-804D-B0C9250A7D03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14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C30DE8-E97C-4A9A-953F-FA203BE2C09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0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C30DE8-E97C-4A9A-953F-FA203BE2C09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95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C25338-3EDC-4073-B8C1-CCB61A857C8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9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54E2C9-47CD-463B-B4EB-F559998366D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8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F5016E-EF4E-469D-91A2-185BBD5AFD92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74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C8B5E2-04BF-4E55-9E78-B9319C9CB19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354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354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6354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229100"/>
            <a:ext cx="53848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229100"/>
            <a:ext cx="53848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9347200" y="638175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E0374DB-8E4C-484F-AF53-FC3884D612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3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524000" y="3657601"/>
            <a:ext cx="914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solidFill>
                  <a:schemeClr val="bg1"/>
                </a:solidFill>
                <a:latin typeface="Cheltenhm XBdCn BT" pitchFamily="18" charset="0"/>
              </a:rPr>
              <a:t>And Then There </a:t>
            </a:r>
            <a:br>
              <a:rPr lang="en-US" sz="9600">
                <a:solidFill>
                  <a:schemeClr val="bg1"/>
                </a:solidFill>
                <a:latin typeface="Cheltenhm XBdCn BT" pitchFamily="18" charset="0"/>
              </a:rPr>
            </a:br>
            <a:r>
              <a:rPr lang="en-US" sz="9600">
                <a:solidFill>
                  <a:schemeClr val="bg1"/>
                </a:solidFill>
                <a:latin typeface="Cheltenhm XBdCn BT" pitchFamily="18" charset="0"/>
              </a:rPr>
              <a:t>Was JavaScript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24000" y="2627313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  <a:latin typeface="Cheltenhm BdCn BT" pitchFamily="18" charset="0"/>
              </a:rPr>
              <a:t>Chapter 2</a:t>
            </a:r>
          </a:p>
        </p:txBody>
      </p:sp>
    </p:spTree>
    <p:extLst>
      <p:ext uri="{BB962C8B-B14F-4D97-AF65-F5344CB8AC3E}">
        <p14:creationId xmlns:p14="http://schemas.microsoft.com/office/powerpoint/2010/main" val="78682611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148263" y="2019301"/>
            <a:ext cx="1909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Scheme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077201" y="2019301"/>
            <a:ext cx="103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Self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 flipV="1">
            <a:off x="3657600" y="2743200"/>
            <a:ext cx="213360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6019800" y="2743200"/>
            <a:ext cx="15240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2971801" y="2019301"/>
            <a:ext cx="115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Java</a:t>
            </a:r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 flipV="1">
            <a:off x="6553200" y="2895600"/>
            <a:ext cx="2057400" cy="137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4800602" y="4267201"/>
            <a:ext cx="300710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Cheltenhm BdHd BT" pitchFamily="18" charset="0"/>
              </a:rPr>
              <a:t>LiveScript</a:t>
            </a:r>
            <a:endParaRPr lang="en-US" sz="4000" dirty="0">
              <a:solidFill>
                <a:schemeClr val="bg1">
                  <a:lumMod val="75000"/>
                </a:schemeClr>
              </a:solidFill>
              <a:latin typeface="Cheltenhm BdHd BT" pitchFamily="18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heltenhm BdHd BT" pitchFamily="18" charset="0"/>
              </a:rPr>
              <a:t>JavaScript</a:t>
            </a:r>
          </a:p>
          <a:p>
            <a:pPr algn="ctr"/>
            <a:r>
              <a:rPr lang="en-US" sz="4000" dirty="0">
                <a:latin typeface="Cheltenhm BdHd BT" pitchFamily="18" charset="0"/>
              </a:rPr>
              <a:t>JScript</a:t>
            </a:r>
          </a:p>
          <a:p>
            <a:pPr algn="ctr"/>
            <a:r>
              <a:rPr lang="en-US" sz="4000" dirty="0">
                <a:latin typeface="Cheltenhm BdHd BT" pitchFamily="18" charset="0"/>
              </a:rPr>
              <a:t>ECMAScript</a:t>
            </a:r>
          </a:p>
        </p:txBody>
      </p:sp>
    </p:spTree>
    <p:extLst>
      <p:ext uri="{BB962C8B-B14F-4D97-AF65-F5344CB8AC3E}">
        <p14:creationId xmlns:p14="http://schemas.microsoft.com/office/powerpoint/2010/main" val="600197061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148263" y="2019301"/>
            <a:ext cx="1909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Scheme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077201" y="2019301"/>
            <a:ext cx="103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Self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 flipV="1">
            <a:off x="3657600" y="2743200"/>
            <a:ext cx="213360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6019800" y="2743200"/>
            <a:ext cx="15240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2971801" y="2019301"/>
            <a:ext cx="115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Java</a:t>
            </a:r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 flipV="1">
            <a:off x="6553200" y="2895600"/>
            <a:ext cx="2057400" cy="137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4800602" y="4267201"/>
            <a:ext cx="300710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chemeClr val="bg1">
                    <a:lumMod val="65000"/>
                  </a:schemeClr>
                </a:solidFill>
                <a:latin typeface="Cheltenhm BdHd BT" pitchFamily="18" charset="0"/>
              </a:rPr>
              <a:t>LiveScript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Cheltenhm BdHd BT" pitchFamily="18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heltenhm BdHd BT" pitchFamily="18" charset="0"/>
              </a:rPr>
              <a:t>JavaScript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heltenhm BdHd BT" pitchFamily="18" charset="0"/>
              </a:rPr>
              <a:t>JScript</a:t>
            </a:r>
          </a:p>
          <a:p>
            <a:pPr algn="ctr"/>
            <a:r>
              <a:rPr lang="en-US" sz="4000" dirty="0">
                <a:latin typeface="Cheltenhm BdHd BT" pitchFamily="18" charset="0"/>
              </a:rPr>
              <a:t>ECMAScript</a:t>
            </a:r>
          </a:p>
        </p:txBody>
      </p:sp>
    </p:spTree>
    <p:extLst>
      <p:ext uri="{BB962C8B-B14F-4D97-AF65-F5344CB8AC3E}">
        <p14:creationId xmlns:p14="http://schemas.microsoft.com/office/powerpoint/2010/main" val="504409266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148263" y="2019301"/>
            <a:ext cx="1909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Scheme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077201" y="2019301"/>
            <a:ext cx="103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Self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 flipV="1">
            <a:off x="3657600" y="2743200"/>
            <a:ext cx="213360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6019800" y="2743200"/>
            <a:ext cx="15240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2971801" y="2019301"/>
            <a:ext cx="115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Java</a:t>
            </a:r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 flipV="1">
            <a:off x="6553200" y="2895600"/>
            <a:ext cx="2057400" cy="137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4800602" y="4267201"/>
            <a:ext cx="300710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heltenhm BdHd BT" pitchFamily="18" charset="0"/>
              </a:rPr>
              <a:t>LiveScript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Cheltenhm BdHd BT" pitchFamily="18" charset="0"/>
            </a:endParaRPr>
          </a:p>
          <a:p>
            <a:pPr algn="ctr"/>
            <a:r>
              <a:rPr lang="en-US" sz="4000" dirty="0">
                <a:solidFill>
                  <a:schemeClr val="bg1">
                    <a:lumMod val="85000"/>
                  </a:schemeClr>
                </a:solidFill>
                <a:latin typeface="Cheltenhm BdHd BT" pitchFamily="18" charset="0"/>
              </a:rPr>
              <a:t>JavaScript</a:t>
            </a:r>
          </a:p>
          <a:p>
            <a:pPr algn="ctr"/>
            <a:r>
              <a:rPr lang="en-US" sz="4000" dirty="0">
                <a:solidFill>
                  <a:schemeClr val="bg1">
                    <a:lumMod val="85000"/>
                  </a:schemeClr>
                </a:solidFill>
                <a:latin typeface="Cheltenhm BdHd BT" pitchFamily="18" charset="0"/>
              </a:rPr>
              <a:t>JScript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heltenhm BdHd BT" pitchFamily="18" charset="0"/>
              </a:rPr>
              <a:t>ECMAScript</a:t>
            </a:r>
          </a:p>
        </p:txBody>
      </p:sp>
    </p:spTree>
    <p:extLst>
      <p:ext uri="{BB962C8B-B14F-4D97-AF65-F5344CB8AC3E}">
        <p14:creationId xmlns:p14="http://schemas.microsoft.com/office/powerpoint/2010/main" val="343845819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Where do Bad Parts come from?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Legacy</a:t>
            </a:r>
          </a:p>
          <a:p>
            <a:pPr eaLnBrk="1" hangingPunct="1"/>
            <a:r>
              <a:rPr lang="en-US" dirty="0"/>
              <a:t>Good Intentions</a:t>
            </a:r>
          </a:p>
          <a:p>
            <a:pPr eaLnBrk="1" hangingPunct="1"/>
            <a:r>
              <a:rPr lang="en-US" dirty="0"/>
              <a:t>Haste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For the most part, the bad parts can be avoided.</a:t>
            </a:r>
          </a:p>
          <a:p>
            <a:pPr eaLnBrk="1" hangingPunct="1"/>
            <a:r>
              <a:rPr lang="en-US" dirty="0"/>
              <a:t>The problem with the bad parts isn’t that they are useless.</a:t>
            </a:r>
          </a:p>
        </p:txBody>
      </p:sp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Objects</a:t>
            </a:r>
          </a:p>
        </p:txBody>
      </p:sp>
      <p:sp>
        <p:nvSpPr>
          <p:cNvPr id="15363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An object is a dynamic collection of properties.</a:t>
            </a:r>
            <a:br>
              <a:rPr lang="en-US"/>
            </a:br>
            <a:endParaRPr lang="en-US"/>
          </a:p>
        </p:txBody>
      </p:sp>
      <p:sp>
        <p:nvSpPr>
          <p:cNvPr id="16387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/>
              <a:t>Every property has a key string that is unique within that object.</a:t>
            </a:r>
          </a:p>
        </p:txBody>
      </p:sp>
    </p:spTree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Get, set, and delete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00200"/>
            <a:ext cx="8001000" cy="50292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get</a:t>
            </a:r>
          </a:p>
          <a:p>
            <a:pPr lvl="1">
              <a:buFontTx/>
              <a:buNone/>
              <a:defRPr/>
            </a:pPr>
            <a:r>
              <a:rPr lang="en-US" b="1" dirty="0">
                <a:latin typeface="Programma" pitchFamily="2" charset="0"/>
              </a:rPr>
              <a:t>object.name				</a:t>
            </a:r>
          </a:p>
          <a:p>
            <a:pPr lvl="1">
              <a:buFontTx/>
              <a:buNone/>
              <a:defRPr/>
            </a:pPr>
            <a:r>
              <a:rPr lang="en-US" b="1" dirty="0">
                <a:latin typeface="Programma" pitchFamily="2" charset="0"/>
              </a:rPr>
              <a:t>object[expression]			</a:t>
            </a:r>
          </a:p>
          <a:p>
            <a:pPr>
              <a:defRPr/>
            </a:pPr>
            <a:endParaRPr lang="en-US" b="1" dirty="0">
              <a:latin typeface="Programma" pitchFamily="2" charset="0"/>
            </a:endParaRPr>
          </a:p>
          <a:p>
            <a:pPr>
              <a:defRPr/>
            </a:pPr>
            <a:r>
              <a:rPr lang="en-US" dirty="0">
                <a:latin typeface="+mj-lt"/>
              </a:rPr>
              <a:t>set</a:t>
            </a:r>
          </a:p>
          <a:p>
            <a:pPr lvl="1">
              <a:buFontTx/>
              <a:buNone/>
              <a:defRPr/>
            </a:pPr>
            <a:r>
              <a:rPr lang="en-US" b="1" dirty="0">
                <a:latin typeface="Programma" pitchFamily="2" charset="0"/>
              </a:rPr>
              <a:t>object.name = value;		</a:t>
            </a:r>
          </a:p>
          <a:p>
            <a:pPr lvl="1">
              <a:buFontTx/>
              <a:buNone/>
              <a:defRPr/>
            </a:pPr>
            <a:r>
              <a:rPr lang="en-US" b="1" dirty="0">
                <a:latin typeface="Programma" pitchFamily="2" charset="0"/>
              </a:rPr>
              <a:t>object[expression] = value;</a:t>
            </a:r>
          </a:p>
          <a:p>
            <a:pPr lvl="1">
              <a:buFontTx/>
              <a:buNone/>
              <a:defRPr/>
            </a:pPr>
            <a:endParaRPr lang="en-US" b="1" dirty="0">
              <a:latin typeface="Programma" pitchFamily="2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delete</a:t>
            </a:r>
          </a:p>
          <a:p>
            <a:pPr lvl="1">
              <a:buFontTx/>
              <a:buNone/>
              <a:defRPr/>
            </a:pPr>
            <a:r>
              <a:rPr lang="en-US" b="1" dirty="0">
                <a:latin typeface="Programma" pitchFamily="2" charset="0"/>
              </a:rPr>
              <a:t>delete object.name</a:t>
            </a:r>
          </a:p>
          <a:p>
            <a:pPr lvl="1">
              <a:buFontTx/>
              <a:buNone/>
              <a:defRPr/>
            </a:pPr>
            <a:r>
              <a:rPr lang="en-US" b="1" dirty="0">
                <a:latin typeface="Programma" pitchFamily="2" charset="0"/>
              </a:rPr>
              <a:t>delete object[expression]</a:t>
            </a:r>
          </a:p>
        </p:txBody>
      </p:sp>
    </p:spTree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[</a:t>
            </a:r>
            <a:r>
              <a:rPr lang="en-US" dirty="0"/>
              <a:t>keys</a:t>
            </a:r>
            <a:r>
              <a:rPr lang="en-US" dirty="0">
                <a:latin typeface="Programma" panose="02000009000000000000" pitchFamily="49" charset="0"/>
              </a:rPr>
              <a:t>]</a:t>
            </a:r>
            <a:r>
              <a:rPr lang="en-US" dirty="0"/>
              <a:t> must be strings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Automatic type coercion.</a:t>
            </a:r>
          </a:p>
        </p:txBody>
      </p:sp>
    </p:spTree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 literals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An expressive notation for creating objects.</a:t>
            </a:r>
          </a:p>
          <a:p>
            <a:pPr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my_object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{</a:t>
            </a:r>
          </a:p>
          <a:p>
            <a:pPr>
              <a:buFontTx/>
              <a:buNone/>
              <a:defRPr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foo: bar,</a:t>
            </a:r>
          </a:p>
          <a:p>
            <a:pPr>
              <a:buFontTx/>
              <a:buNone/>
              <a:defRPr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name: "value",</a:t>
            </a:r>
          </a:p>
          <a:p>
            <a:pPr>
              <a:buFontTx/>
              <a:buNone/>
              <a:defRPr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"@#$%*": "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grawlix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"</a:t>
            </a:r>
          </a:p>
          <a:p>
            <a:pPr>
              <a:buFontTx/>
              <a:buNone/>
              <a:defRPr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};</a:t>
            </a:r>
          </a:p>
          <a:p>
            <a:pPr>
              <a:buFontTx/>
              <a:buNone/>
              <a:defRPr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Classes v Prototypes</a:t>
            </a:r>
          </a:p>
        </p:txBody>
      </p:sp>
      <p:sp>
        <p:nvSpPr>
          <p:cNvPr id="19459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676775" y="685801"/>
            <a:ext cx="3233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The Big Bang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045076" y="5105401"/>
            <a:ext cx="2498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JavaScript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191001" y="2895601"/>
            <a:ext cx="4206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The Dawn of Man</a:t>
            </a:r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 flipH="1" flipV="1">
            <a:off x="6362700" y="1447800"/>
            <a:ext cx="0" cy="1447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" name="Line 11"/>
          <p:cNvSpPr>
            <a:spLocks noChangeShapeType="1"/>
          </p:cNvSpPr>
          <p:nvPr/>
        </p:nvSpPr>
        <p:spPr bwMode="auto">
          <a:xfrm flipV="1">
            <a:off x="6362700" y="3657600"/>
            <a:ext cx="0" cy="1295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 with prototypes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an object that you like.</a:t>
            </a:r>
          </a:p>
          <a:p>
            <a:r>
              <a:rPr lang="en-US" dirty="0"/>
              <a:t>Create new instances that inherit from that object.</a:t>
            </a:r>
          </a:p>
          <a:p>
            <a:r>
              <a:rPr lang="en-US" dirty="0"/>
              <a:t>Customize the new objects.</a:t>
            </a:r>
          </a:p>
          <a:p>
            <a:endParaRPr lang="en-US" dirty="0"/>
          </a:p>
          <a:p>
            <a:r>
              <a:rPr lang="en-US" dirty="0"/>
              <a:t>Classification and taxonomy are not necessary.</a:t>
            </a:r>
          </a:p>
        </p:txBody>
      </p:sp>
    </p:spTree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Delegation</a:t>
            </a:r>
          </a:p>
        </p:txBody>
      </p:sp>
      <p:sp>
        <p:nvSpPr>
          <p:cNvPr id="21507" name="Tex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Differential Inheritance</a:t>
            </a:r>
          </a:p>
        </p:txBody>
      </p:sp>
    </p:spTree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/>
          <a:lstStyle/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Object.create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dirty="0">
                <a:latin typeface="Cheltenhm BdItHd BT" pitchFamily="18" charset="0"/>
                <a:cs typeface="Courier New" pitchFamily="49" charset="0"/>
              </a:rPr>
              <a:t>prototype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Prototypal Inheritance</a:t>
            </a:r>
          </a:p>
        </p:txBody>
      </p:sp>
    </p:spTree>
    <p:extLst>
      <p:ext uri="{BB962C8B-B14F-4D97-AF65-F5344CB8AC3E}">
        <p14:creationId xmlns:p14="http://schemas.microsoft.com/office/powerpoint/2010/main" val="347573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2286000" y="610612"/>
            <a:ext cx="77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mother = {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a: 1,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b: 2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};</a:t>
            </a:r>
          </a:p>
        </p:txBody>
      </p:sp>
      <p:graphicFrame>
        <p:nvGraphicFramePr>
          <p:cNvPr id="213134" name="Group 14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36703877"/>
              </p:ext>
            </p:extLst>
          </p:nvPr>
        </p:nvGraphicFramePr>
        <p:xfrm>
          <a:off x="6019800" y="5029200"/>
          <a:ext cx="1295400" cy="100584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 Box 145"/>
          <p:cNvSpPr txBox="1">
            <a:spLocks noChangeArrowheads="1"/>
          </p:cNvSpPr>
          <p:nvPr/>
        </p:nvSpPr>
        <p:spPr bwMode="auto">
          <a:xfrm>
            <a:off x="6019801" y="4648200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mother</a:t>
            </a:r>
          </a:p>
        </p:txBody>
      </p:sp>
      <p:sp>
        <p:nvSpPr>
          <p:cNvPr id="16" name="Line 149"/>
          <p:cNvSpPr>
            <a:spLocks noChangeShapeType="1"/>
          </p:cNvSpPr>
          <p:nvPr/>
        </p:nvSpPr>
        <p:spPr bwMode="auto">
          <a:xfrm flipV="1">
            <a:off x="7042975" y="5049838"/>
            <a:ext cx="1139825" cy="817562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17" name="Text Box 145"/>
          <p:cNvSpPr txBox="1">
            <a:spLocks noChangeArrowheads="1"/>
          </p:cNvSpPr>
          <p:nvPr/>
        </p:nvSpPr>
        <p:spPr bwMode="auto">
          <a:xfrm>
            <a:off x="8208385" y="4648200"/>
            <a:ext cx="203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Object.prototype</a:t>
            </a:r>
            <a:endParaRPr lang="en-US" b="1" dirty="0">
              <a:solidFill>
                <a:schemeClr val="bg1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22608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2286000" y="610612"/>
            <a:ext cx="7772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mother = {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a: 1,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b: 2</a:t>
            </a:r>
          </a:p>
          <a:p>
            <a:pPr>
              <a:spcBef>
                <a:spcPts val="0"/>
              </a:spcBef>
            </a:pPr>
            <a:r>
              <a:rPr lang="en-US" sz="2400" b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};</a:t>
            </a:r>
            <a:endParaRPr lang="en-US" sz="2400" b="1" dirty="0">
              <a:solidFill>
                <a:schemeClr val="bg1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spcBef>
                <a:spcPts val="0"/>
              </a:spcBef>
            </a:pPr>
            <a:endParaRPr lang="en-US" sz="2400" b="1" dirty="0">
              <a:solidFill>
                <a:schemeClr val="bg1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spcBef>
                <a:spcPts val="0"/>
              </a:spcBef>
            </a:pPr>
            <a:r>
              <a:rPr lang="en-US" sz="24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daughter = </a:t>
            </a:r>
            <a:r>
              <a:rPr lang="en-US" sz="24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Object.create</a:t>
            </a: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(mother);</a:t>
            </a:r>
          </a:p>
        </p:txBody>
      </p:sp>
      <p:graphicFrame>
        <p:nvGraphicFramePr>
          <p:cNvPr id="213134" name="Group 14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82034743"/>
              </p:ext>
            </p:extLst>
          </p:nvPr>
        </p:nvGraphicFramePr>
        <p:xfrm>
          <a:off x="6019800" y="5029200"/>
          <a:ext cx="1295400" cy="100584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3123" name="Group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324961"/>
              </p:ext>
            </p:extLst>
          </p:nvPr>
        </p:nvGraphicFramePr>
        <p:xfrm>
          <a:off x="3276600" y="5029200"/>
          <a:ext cx="1828800" cy="100584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3141" name="Line 149"/>
          <p:cNvSpPr>
            <a:spLocks noChangeShapeType="1"/>
          </p:cNvSpPr>
          <p:nvPr/>
        </p:nvSpPr>
        <p:spPr bwMode="auto">
          <a:xfrm flipV="1">
            <a:off x="4882480" y="5049838"/>
            <a:ext cx="1139825" cy="817562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213137" name="Text Box 145"/>
          <p:cNvSpPr txBox="1">
            <a:spLocks noChangeArrowheads="1"/>
          </p:cNvSpPr>
          <p:nvPr/>
        </p:nvSpPr>
        <p:spPr bwMode="auto">
          <a:xfrm>
            <a:off x="3276600" y="4648200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daughter</a:t>
            </a:r>
          </a:p>
        </p:txBody>
      </p:sp>
      <p:sp>
        <p:nvSpPr>
          <p:cNvPr id="13" name="Text Box 145"/>
          <p:cNvSpPr txBox="1">
            <a:spLocks noChangeArrowheads="1"/>
          </p:cNvSpPr>
          <p:nvPr/>
        </p:nvSpPr>
        <p:spPr bwMode="auto">
          <a:xfrm>
            <a:off x="6019801" y="4648200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mother</a:t>
            </a:r>
          </a:p>
        </p:txBody>
      </p:sp>
      <p:sp>
        <p:nvSpPr>
          <p:cNvPr id="16" name="Line 149"/>
          <p:cNvSpPr>
            <a:spLocks noChangeShapeType="1"/>
          </p:cNvSpPr>
          <p:nvPr/>
        </p:nvSpPr>
        <p:spPr bwMode="auto">
          <a:xfrm flipV="1">
            <a:off x="7042975" y="5049838"/>
            <a:ext cx="1139825" cy="817562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17" name="Text Box 145"/>
          <p:cNvSpPr txBox="1">
            <a:spLocks noChangeArrowheads="1"/>
          </p:cNvSpPr>
          <p:nvPr/>
        </p:nvSpPr>
        <p:spPr bwMode="auto">
          <a:xfrm>
            <a:off x="8208385" y="4648200"/>
            <a:ext cx="203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Object.prototype</a:t>
            </a:r>
            <a:endParaRPr lang="en-US" b="1" dirty="0">
              <a:solidFill>
                <a:schemeClr val="bg1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38977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2286000" y="610612"/>
            <a:ext cx="7772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mother = {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a: 1,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b: 2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};</a:t>
            </a:r>
          </a:p>
          <a:p>
            <a:pPr>
              <a:spcBef>
                <a:spcPts val="0"/>
              </a:spcBef>
            </a:pPr>
            <a:endParaRPr lang="en-US" sz="2400" b="1" dirty="0">
              <a:solidFill>
                <a:schemeClr val="bg1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spcBef>
                <a:spcPts val="0"/>
              </a:spcBef>
            </a:pPr>
            <a:r>
              <a:rPr lang="en-US" sz="24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daughter = </a:t>
            </a:r>
            <a:r>
              <a:rPr lang="en-US" sz="24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Object.create</a:t>
            </a: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(mother);</a:t>
            </a:r>
          </a:p>
          <a:p>
            <a:pPr>
              <a:spcBef>
                <a:spcPts val="0"/>
              </a:spcBef>
            </a:pPr>
            <a:r>
              <a:rPr lang="en-US" sz="24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daughter.b</a:t>
            </a: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+= 3;</a:t>
            </a:r>
          </a:p>
        </p:txBody>
      </p:sp>
      <p:graphicFrame>
        <p:nvGraphicFramePr>
          <p:cNvPr id="213134" name="Group 14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42986452"/>
              </p:ext>
            </p:extLst>
          </p:nvPr>
        </p:nvGraphicFramePr>
        <p:xfrm>
          <a:off x="6019800" y="5029200"/>
          <a:ext cx="1295400" cy="100584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3123" name="Group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53296"/>
              </p:ext>
            </p:extLst>
          </p:nvPr>
        </p:nvGraphicFramePr>
        <p:xfrm>
          <a:off x="3276600" y="5029200"/>
          <a:ext cx="1828800" cy="100584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3141" name="Line 149"/>
          <p:cNvSpPr>
            <a:spLocks noChangeShapeType="1"/>
          </p:cNvSpPr>
          <p:nvPr/>
        </p:nvSpPr>
        <p:spPr bwMode="auto">
          <a:xfrm flipV="1">
            <a:off x="4882480" y="5049838"/>
            <a:ext cx="1139825" cy="817562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213137" name="Text Box 145"/>
          <p:cNvSpPr txBox="1">
            <a:spLocks noChangeArrowheads="1"/>
          </p:cNvSpPr>
          <p:nvPr/>
        </p:nvSpPr>
        <p:spPr bwMode="auto">
          <a:xfrm>
            <a:off x="3276600" y="4648200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daughter</a:t>
            </a:r>
          </a:p>
        </p:txBody>
      </p:sp>
      <p:sp>
        <p:nvSpPr>
          <p:cNvPr id="13" name="Text Box 145"/>
          <p:cNvSpPr txBox="1">
            <a:spLocks noChangeArrowheads="1"/>
          </p:cNvSpPr>
          <p:nvPr/>
        </p:nvSpPr>
        <p:spPr bwMode="auto">
          <a:xfrm>
            <a:off x="6019801" y="4648200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mother</a:t>
            </a:r>
          </a:p>
        </p:txBody>
      </p:sp>
      <p:sp>
        <p:nvSpPr>
          <p:cNvPr id="16" name="Line 149"/>
          <p:cNvSpPr>
            <a:spLocks noChangeShapeType="1"/>
          </p:cNvSpPr>
          <p:nvPr/>
        </p:nvSpPr>
        <p:spPr bwMode="auto">
          <a:xfrm flipV="1">
            <a:off x="7042975" y="5049838"/>
            <a:ext cx="1139825" cy="817562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17" name="Text Box 145"/>
          <p:cNvSpPr txBox="1">
            <a:spLocks noChangeArrowheads="1"/>
          </p:cNvSpPr>
          <p:nvPr/>
        </p:nvSpPr>
        <p:spPr bwMode="auto">
          <a:xfrm>
            <a:off x="8208385" y="4648200"/>
            <a:ext cx="203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Object.prototype</a:t>
            </a:r>
            <a:endParaRPr lang="en-US" b="1" dirty="0">
              <a:solidFill>
                <a:schemeClr val="bg1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42133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2286000" y="610612"/>
            <a:ext cx="7772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mother = {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a: 1,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b: 2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};</a:t>
            </a:r>
          </a:p>
          <a:p>
            <a:pPr>
              <a:spcBef>
                <a:spcPts val="0"/>
              </a:spcBef>
            </a:pPr>
            <a:endParaRPr lang="en-US" sz="2400" b="1" dirty="0">
              <a:solidFill>
                <a:schemeClr val="bg1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spcBef>
                <a:spcPts val="0"/>
              </a:spcBef>
            </a:pPr>
            <a:r>
              <a:rPr lang="en-US" sz="24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daughter = </a:t>
            </a:r>
            <a:r>
              <a:rPr lang="en-US" sz="24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Object.create</a:t>
            </a: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(mother);</a:t>
            </a:r>
          </a:p>
          <a:p>
            <a:pPr>
              <a:spcBef>
                <a:spcPts val="0"/>
              </a:spcBef>
            </a:pPr>
            <a:r>
              <a:rPr lang="en-US" sz="24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daughter.b</a:t>
            </a: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+= 3;</a:t>
            </a:r>
          </a:p>
          <a:p>
            <a:pPr>
              <a:spcBef>
                <a:spcPts val="0"/>
              </a:spcBef>
            </a:pPr>
            <a:r>
              <a:rPr lang="en-US" sz="24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daughter.c</a:t>
            </a:r>
            <a:r>
              <a:rPr lang="en-US" sz="24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9;</a:t>
            </a:r>
          </a:p>
        </p:txBody>
      </p:sp>
      <p:graphicFrame>
        <p:nvGraphicFramePr>
          <p:cNvPr id="213134" name="Group 14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22227938"/>
              </p:ext>
            </p:extLst>
          </p:nvPr>
        </p:nvGraphicFramePr>
        <p:xfrm>
          <a:off x="6019800" y="5029200"/>
          <a:ext cx="1295400" cy="100584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3123" name="Group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514327"/>
              </p:ext>
            </p:extLst>
          </p:nvPr>
        </p:nvGraphicFramePr>
        <p:xfrm>
          <a:off x="3276600" y="5029200"/>
          <a:ext cx="1828800" cy="100584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3141" name="Line 149"/>
          <p:cNvSpPr>
            <a:spLocks noChangeShapeType="1"/>
          </p:cNvSpPr>
          <p:nvPr/>
        </p:nvSpPr>
        <p:spPr bwMode="auto">
          <a:xfrm flipV="1">
            <a:off x="4882480" y="5049838"/>
            <a:ext cx="1139825" cy="817562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213137" name="Text Box 145"/>
          <p:cNvSpPr txBox="1">
            <a:spLocks noChangeArrowheads="1"/>
          </p:cNvSpPr>
          <p:nvPr/>
        </p:nvSpPr>
        <p:spPr bwMode="auto">
          <a:xfrm>
            <a:off x="3276600" y="4648200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daughter</a:t>
            </a:r>
          </a:p>
        </p:txBody>
      </p:sp>
      <p:sp>
        <p:nvSpPr>
          <p:cNvPr id="13" name="Text Box 145"/>
          <p:cNvSpPr txBox="1">
            <a:spLocks noChangeArrowheads="1"/>
          </p:cNvSpPr>
          <p:nvPr/>
        </p:nvSpPr>
        <p:spPr bwMode="auto">
          <a:xfrm>
            <a:off x="6019801" y="4648200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mother</a:t>
            </a:r>
          </a:p>
        </p:txBody>
      </p:sp>
      <p:sp>
        <p:nvSpPr>
          <p:cNvPr id="16" name="Line 149"/>
          <p:cNvSpPr>
            <a:spLocks noChangeShapeType="1"/>
          </p:cNvSpPr>
          <p:nvPr/>
        </p:nvSpPr>
        <p:spPr bwMode="auto">
          <a:xfrm flipV="1">
            <a:off x="7042975" y="5049838"/>
            <a:ext cx="1139825" cy="817562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17" name="Text Box 145"/>
          <p:cNvSpPr txBox="1">
            <a:spLocks noChangeArrowheads="1"/>
          </p:cNvSpPr>
          <p:nvPr/>
        </p:nvSpPr>
        <p:spPr bwMode="auto">
          <a:xfrm>
            <a:off x="8208385" y="4648200"/>
            <a:ext cx="203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Object.prototype</a:t>
            </a:r>
            <a:endParaRPr lang="en-US" b="1" dirty="0">
              <a:solidFill>
                <a:schemeClr val="bg1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618741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/>
          <a:lstStyle/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Object.create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(null)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Creates an object </a:t>
            </a:r>
            <a:br>
              <a:rPr lang="en-US" dirty="0"/>
            </a:br>
            <a:r>
              <a:rPr lang="en-US" dirty="0"/>
              <a:t>that inherits nothing.</a:t>
            </a:r>
          </a:p>
        </p:txBody>
      </p:sp>
    </p:spTree>
    <p:extLst>
      <p:ext uri="{BB962C8B-B14F-4D97-AF65-F5344CB8AC3E}">
        <p14:creationId xmlns:p14="http://schemas.microsoft.com/office/powerpoint/2010/main" val="95846193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8382000" cy="1470025"/>
          </a:xfrm>
        </p:spPr>
        <p:txBody>
          <a:bodyPr/>
          <a:lstStyle/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Object.freeze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>
                <a:latin typeface="Cheltenhm BdItHd BT" pitchFamily="18" charset="0"/>
                <a:cs typeface="Courier New" pitchFamily="49" charset="0"/>
              </a:rPr>
              <a:t>object</a:t>
            </a:r>
            <a:r>
              <a:rPr lang="en-US" b="1"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Immutable</a:t>
            </a:r>
          </a:p>
        </p:txBody>
      </p:sp>
    </p:spTree>
    <p:extLst>
      <p:ext uri="{BB962C8B-B14F-4D97-AF65-F5344CB8AC3E}">
        <p14:creationId xmlns:p14="http://schemas.microsoft.com/office/powerpoint/2010/main" val="311062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Object </a:t>
            </a:r>
            <a:r>
              <a:rPr lang="en-US" dirty="0"/>
              <a:t>and …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Number</a:t>
            </a:r>
          </a:p>
          <a:p>
            <a:pPr eaLnBrk="1" hangingPunct="1"/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Boolean</a:t>
            </a:r>
          </a:p>
          <a:p>
            <a:pPr eaLnBrk="1" hangingPunct="1"/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String</a:t>
            </a:r>
          </a:p>
          <a:p>
            <a:pPr eaLnBrk="1" hangingPunct="1"/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Array</a:t>
            </a:r>
          </a:p>
          <a:p>
            <a:pPr eaLnBrk="1" hangingPunct="1"/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Date</a:t>
            </a:r>
          </a:p>
          <a:p>
            <a:pPr eaLnBrk="1" hangingPunct="1"/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RegExp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eaLnBrk="1" hangingPunct="1"/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Function</a:t>
            </a:r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First Important Discovery </a:t>
            </a:r>
            <a:br>
              <a:rPr lang="en-US" dirty="0"/>
            </a:br>
            <a:r>
              <a:rPr lang="en-US" dirty="0"/>
              <a:t>of the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r>
              <a:rPr lang="en-US"/>
              <a:t>JavaScript has good parts.</a:t>
            </a:r>
          </a:p>
        </p:txBody>
      </p:sp>
    </p:spTree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Number</a:t>
            </a:r>
          </a:p>
        </p:txBody>
      </p:sp>
      <p:sp>
        <p:nvSpPr>
          <p:cNvPr id="29699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 literals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.01024e4 </a:t>
            </a:r>
          </a:p>
          <a:p>
            <a:pPr algn="ctr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1.024e+3</a:t>
            </a:r>
          </a:p>
          <a:p>
            <a:pPr algn="ctr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10.24E2</a:t>
            </a:r>
          </a:p>
          <a:p>
            <a:pPr algn="ctr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102.4E+1 </a:t>
            </a:r>
          </a:p>
          <a:p>
            <a:pPr algn="ctr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1024.e0 </a:t>
            </a:r>
          </a:p>
          <a:p>
            <a:pPr algn="ctr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1024.00 </a:t>
            </a:r>
          </a:p>
          <a:p>
            <a:pPr algn="ctr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1024 </a:t>
            </a:r>
          </a:p>
          <a:p>
            <a:pPr algn="ctr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10240e-1</a:t>
            </a:r>
          </a:p>
        </p:txBody>
      </p:sp>
    </p:spTree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Numbers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dirty="0"/>
              <a:t>Only one number type</a:t>
            </a:r>
          </a:p>
          <a:p>
            <a:pPr lvl="1" eaLnBrk="1" hangingPunct="1">
              <a:lnSpc>
                <a:spcPct val="90000"/>
              </a:lnSpc>
              <a:spcAft>
                <a:spcPct val="50000"/>
              </a:spcAft>
              <a:buFontTx/>
              <a:buNone/>
            </a:pPr>
            <a:r>
              <a:rPr lang="en-US" dirty="0"/>
              <a:t>No integer types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dirty="0"/>
              <a:t>64-bit binary floating point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dirty="0"/>
              <a:t>IEEE-754 (aka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Double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that we don’t have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int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a &gt; 0</a:t>
            </a:r>
          </a:p>
          <a:p>
            <a:pPr algn="ctr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b &gt; 0</a:t>
            </a:r>
          </a:p>
          <a:p>
            <a:pPr algn="ctr">
              <a:buFontTx/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algn="ctr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c = a + b;</a:t>
            </a:r>
          </a:p>
          <a:p>
            <a:pPr algn="ctr">
              <a:buFontTx/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Possible results:</a:t>
            </a:r>
          </a:p>
          <a:p>
            <a:pPr algn="ctr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c &lt; a</a:t>
            </a:r>
          </a:p>
          <a:p>
            <a:pPr algn="ctr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c &lt; b</a:t>
            </a:r>
          </a:p>
          <a:p>
            <a:pPr algn="ctr">
              <a:buFontTx/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Associative Law does not hold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(a + b) + c === a + (b + c)</a:t>
            </a:r>
          </a:p>
          <a:p>
            <a:endParaRPr lang="en-US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dirty="0"/>
              <a:t>Produces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false</a:t>
            </a:r>
            <a:r>
              <a:rPr lang="en-US" dirty="0"/>
              <a:t> for some values of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a</a:t>
            </a:r>
            <a:r>
              <a:rPr lang="en-US" dirty="0"/>
              <a:t>,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b</a:t>
            </a:r>
            <a:r>
              <a:rPr lang="en-US" dirty="0"/>
              <a:t>,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c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Integers under 9007199254740992 </a:t>
            </a:r>
            <a:br>
              <a:rPr lang="en-US" dirty="0"/>
            </a:br>
            <a:r>
              <a:rPr lang="en-US" dirty="0"/>
              <a:t>(9 quadrillion) are ok.</a:t>
            </a:r>
          </a:p>
          <a:p>
            <a:endParaRPr lang="en-US" dirty="0"/>
          </a:p>
          <a:p>
            <a:pPr algn="ctr">
              <a:buFontTx/>
              <a:buNone/>
            </a:pPr>
            <a:r>
              <a:rPr lang="en-US" dirty="0"/>
              <a:t>9007199254740992 === 9007199254740992 + 1</a:t>
            </a:r>
          </a:p>
        </p:txBody>
      </p:sp>
    </p:spTree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(a + 1) – 1 === a</a:t>
            </a:r>
          </a:p>
        </p:txBody>
      </p:sp>
      <p:sp>
        <p:nvSpPr>
          <p:cNvPr id="34819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Can be false.</a:t>
            </a:r>
          </a:p>
        </p:txBody>
      </p:sp>
    </p:spTree>
  </p:cSld>
  <p:clrMapOvr>
    <a:masterClrMapping/>
  </p:clrMapOvr>
  <p:transition spd="slow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Decimal fractions are approximations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a = 0.10; </a:t>
            </a:r>
          </a:p>
          <a:p>
            <a:pPr algn="ctr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b = 0.20; </a:t>
            </a:r>
          </a:p>
          <a:p>
            <a:pPr algn="ctr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c = 0.30;</a:t>
            </a:r>
          </a:p>
          <a:p>
            <a:pPr algn="ctr">
              <a:buFontTx/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algn="ctr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a + b === c</a:t>
            </a:r>
          </a:p>
          <a:p>
            <a:pPr algn="ctr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false</a:t>
            </a:r>
          </a:p>
          <a:p>
            <a:pPr algn="ctr">
              <a:buFontTx/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algn="ctr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(a + b) + c === a + (b + c)</a:t>
            </a:r>
          </a:p>
          <a:p>
            <a:pPr algn="ctr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false</a:t>
            </a:r>
          </a:p>
          <a:p>
            <a:pPr algn="ctr">
              <a:buFontTx/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 methods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>
                <a:latin typeface="Programma" panose="02000009000000000000" pitchFamily="49" charset="0"/>
              </a:rPr>
              <a:t>toExponential</a:t>
            </a:r>
            <a:r>
              <a:rPr lang="en-US" sz="4000" dirty="0">
                <a:latin typeface="Programma" panose="02000009000000000000" pitchFamily="49" charset="0"/>
              </a:rPr>
              <a:t> </a:t>
            </a:r>
          </a:p>
          <a:p>
            <a:r>
              <a:rPr lang="en-US" sz="4000" dirty="0" err="1">
                <a:latin typeface="Programma" panose="02000009000000000000" pitchFamily="49" charset="0"/>
              </a:rPr>
              <a:t>toFixed</a:t>
            </a:r>
            <a:r>
              <a:rPr lang="en-US" sz="4000" dirty="0">
                <a:latin typeface="Programma" panose="02000009000000000000" pitchFamily="49" charset="0"/>
              </a:rPr>
              <a:t> </a:t>
            </a:r>
          </a:p>
          <a:p>
            <a:r>
              <a:rPr lang="en-US" sz="4000" dirty="0" err="1">
                <a:latin typeface="Programma" panose="02000009000000000000" pitchFamily="49" charset="0"/>
              </a:rPr>
              <a:t>toLocaleString</a:t>
            </a:r>
            <a:r>
              <a:rPr lang="en-US" sz="4000" dirty="0">
                <a:latin typeface="Programma" panose="02000009000000000000" pitchFamily="49" charset="0"/>
              </a:rPr>
              <a:t> </a:t>
            </a:r>
          </a:p>
          <a:p>
            <a:r>
              <a:rPr lang="en-US" sz="4000" dirty="0" err="1">
                <a:latin typeface="Programma" panose="02000009000000000000" pitchFamily="49" charset="0"/>
              </a:rPr>
              <a:t>toPrecision</a:t>
            </a:r>
            <a:r>
              <a:rPr lang="en-US" sz="4000" dirty="0">
                <a:latin typeface="Programma" panose="02000009000000000000" pitchFamily="49" charset="0"/>
              </a:rPr>
              <a:t> </a:t>
            </a:r>
          </a:p>
          <a:p>
            <a:r>
              <a:rPr lang="en-US" sz="4000" dirty="0" err="1">
                <a:latin typeface="Programma" panose="02000009000000000000" pitchFamily="49" charset="0"/>
              </a:rPr>
              <a:t>toString</a:t>
            </a:r>
            <a:r>
              <a:rPr lang="en-US" sz="4000" dirty="0">
                <a:latin typeface="Programma" panose="02000009000000000000" pitchFamily="49" charset="0"/>
              </a:rPr>
              <a:t> </a:t>
            </a:r>
          </a:p>
          <a:p>
            <a:r>
              <a:rPr lang="en-US" sz="4000" dirty="0" err="1">
                <a:latin typeface="Programma" panose="02000009000000000000" pitchFamily="49" charset="0"/>
              </a:rPr>
              <a:t>valueOf</a:t>
            </a:r>
            <a:r>
              <a:rPr lang="en-US" sz="4000" dirty="0">
                <a:latin typeface="Programma" panose="02000009000000000000" pitchFamily="49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methods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6868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66FF33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if (!</a:t>
            </a:r>
            <a:r>
              <a:rPr lang="en-US" sz="2800" b="1" dirty="0" err="1">
                <a:solidFill>
                  <a:srgbClr val="66FF33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Number.prototype.trunc</a:t>
            </a:r>
            <a:r>
              <a:rPr lang="en-US" sz="2800" b="1" dirty="0">
                <a:solidFill>
                  <a:srgbClr val="66FF33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8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Number.prototype.trunc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</a:p>
          <a:p>
            <a:pPr>
              <a:buFontTx/>
              <a:buNone/>
            </a:pP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function </a:t>
            </a:r>
            <a:r>
              <a:rPr lang="en-US" sz="28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trunc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(number) {</a:t>
            </a:r>
          </a:p>
          <a:p>
            <a:pPr>
              <a:buFontTx/>
              <a:buNone/>
            </a:pP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return (</a:t>
            </a:r>
          </a:p>
          <a:p>
            <a:pPr>
              <a:buFontTx/>
              <a:buNone/>
            </a:pP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    (number &gt;= 0)  </a:t>
            </a:r>
          </a:p>
          <a:p>
            <a:pPr>
              <a:buFontTx/>
              <a:buNone/>
            </a:pP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    ? </a:t>
            </a:r>
            <a:r>
              <a:rPr lang="en-US" sz="28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Math.floor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(number)</a:t>
            </a:r>
          </a:p>
          <a:p>
            <a:pPr>
              <a:buFontTx/>
              <a:buNone/>
            </a:pP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    : </a:t>
            </a:r>
            <a:r>
              <a:rPr lang="en-US" sz="28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Math.ceil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(number)</a:t>
            </a:r>
          </a:p>
          <a:p>
            <a:pPr>
              <a:buFontTx/>
              <a:buNone/>
            </a:pP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);</a:t>
            </a:r>
          </a:p>
          <a:p>
            <a:pPr>
              <a:buFontTx/>
              <a:buNone/>
            </a:pP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    };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rgbClr val="66FF33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  <a:endParaRPr lang="en-US" sz="28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Numbers are first class objects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number can be stored in a variable.</a:t>
            </a:r>
          </a:p>
          <a:p>
            <a:r>
              <a:rPr lang="en-US"/>
              <a:t>A number can be passed as a parameter.</a:t>
            </a:r>
          </a:p>
          <a:p>
            <a:r>
              <a:rPr lang="en-US"/>
              <a:t>A number can be returned from a function.</a:t>
            </a:r>
          </a:p>
          <a:p>
            <a:r>
              <a:rPr lang="en-US"/>
              <a:t>A number can be stored in an object.</a:t>
            </a:r>
          </a:p>
          <a:p>
            <a:endParaRPr lang="en-US"/>
          </a:p>
          <a:p>
            <a:r>
              <a:rPr lang="en-US"/>
              <a:t>A number can have methods.</a:t>
            </a:r>
          </a:p>
        </p:txBody>
      </p:sp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8" name="Picture 2" descr="http://magliery.com/MosaicLogo/Images/oldmo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12122379" cy="56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NaN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spcAft>
                <a:spcPct val="25000"/>
              </a:spcAft>
            </a:pPr>
            <a:r>
              <a:rPr lang="en-US" dirty="0"/>
              <a:t>Special number: Not a Number</a:t>
            </a:r>
          </a:p>
          <a:p>
            <a:pPr eaLnBrk="1" hangingPunct="1">
              <a:spcAft>
                <a:spcPct val="25000"/>
              </a:spcAft>
            </a:pPr>
            <a:r>
              <a:rPr lang="en-US" dirty="0"/>
              <a:t>Result of undefined or erroneous operations</a:t>
            </a:r>
          </a:p>
          <a:p>
            <a:pPr eaLnBrk="1" hangingPunct="1">
              <a:spcAft>
                <a:spcPct val="25000"/>
              </a:spcAft>
            </a:pPr>
            <a:r>
              <a:rPr lang="en-US" dirty="0"/>
              <a:t>Toxic: any arithmetic operation with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NaN</a:t>
            </a:r>
            <a:r>
              <a:rPr lang="en-US" dirty="0"/>
              <a:t> as an input will have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NaN</a:t>
            </a:r>
            <a:r>
              <a:rPr lang="en-US" dirty="0"/>
              <a:t> as a result</a:t>
            </a:r>
          </a:p>
          <a:p>
            <a:pPr eaLnBrk="1" hangingPunct="1">
              <a:spcAft>
                <a:spcPct val="25000"/>
              </a:spcAft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NaN</a:t>
            </a:r>
            <a:r>
              <a:rPr lang="en-US" dirty="0"/>
              <a:t> is not equal to anything, including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NaN</a:t>
            </a:r>
            <a:endParaRPr lang="en-US" b="1" dirty="0">
              <a:latin typeface="Courier New" pitchFamily="49" charset="0"/>
            </a:endParaRPr>
          </a:p>
          <a:p>
            <a:pPr eaLnBrk="1" hangingPunct="1">
              <a:spcAft>
                <a:spcPct val="25000"/>
              </a:spcAft>
            </a:pPr>
            <a:r>
              <a:rPr lang="en-US" b="1" dirty="0" err="1">
                <a:latin typeface="Programma" pitchFamily="2" charset="0"/>
                <a:cs typeface="Programma" panose="02000009000000000000" pitchFamily="49" charset="0"/>
              </a:rPr>
              <a:t>NaN</a:t>
            </a:r>
            <a:r>
              <a:rPr lang="en-US" b="1" dirty="0">
                <a:latin typeface="Programma" pitchFamily="2" charset="0"/>
                <a:cs typeface="Programma" panose="02000009000000000000" pitchFamily="49" charset="0"/>
              </a:rPr>
              <a:t> === </a:t>
            </a:r>
            <a:r>
              <a:rPr lang="en-US" b="1" dirty="0" err="1">
                <a:latin typeface="Programma" pitchFamily="2" charset="0"/>
                <a:cs typeface="Programma" panose="02000009000000000000" pitchFamily="49" charset="0"/>
              </a:rPr>
              <a:t>NaN</a:t>
            </a:r>
            <a:r>
              <a:rPr lang="en-US" b="1" dirty="0">
                <a:latin typeface="Programma" pitchFamily="2" charset="0"/>
                <a:cs typeface="Programma" panose="02000009000000000000" pitchFamily="49" charset="0"/>
              </a:rPr>
              <a:t> </a:t>
            </a:r>
            <a:r>
              <a:rPr lang="en-US" b="1" dirty="0">
                <a:latin typeface="Programma" pitchFamily="2" charset="0"/>
              </a:rPr>
              <a:t>//</a:t>
            </a:r>
            <a:r>
              <a:rPr lang="en-US" b="1" dirty="0">
                <a:latin typeface="Programma" pitchFamily="2" charset="0"/>
                <a:cs typeface="Programma" panose="02000009000000000000" pitchFamily="49" charset="0"/>
              </a:rPr>
              <a:t> false</a:t>
            </a:r>
          </a:p>
          <a:p>
            <a:pPr eaLnBrk="1" hangingPunct="1">
              <a:spcAft>
                <a:spcPct val="25000"/>
              </a:spcAft>
            </a:pPr>
            <a:r>
              <a:rPr lang="en-US" b="1" dirty="0" err="1">
                <a:latin typeface="Programma" pitchFamily="2" charset="0"/>
                <a:cs typeface="Programma" panose="02000009000000000000" pitchFamily="49" charset="0"/>
              </a:rPr>
              <a:t>NaN</a:t>
            </a:r>
            <a:r>
              <a:rPr lang="en-US" b="1" dirty="0">
                <a:latin typeface="Programma" pitchFamily="2" charset="0"/>
                <a:cs typeface="Programma" panose="02000009000000000000" pitchFamily="49" charset="0"/>
              </a:rPr>
              <a:t> !== </a:t>
            </a:r>
            <a:r>
              <a:rPr lang="en-US" b="1" dirty="0" err="1">
                <a:latin typeface="Programma" pitchFamily="2" charset="0"/>
                <a:cs typeface="Programma" panose="02000009000000000000" pitchFamily="49" charset="0"/>
              </a:rPr>
              <a:t>NaN</a:t>
            </a:r>
            <a:r>
              <a:rPr lang="en-US" b="1" dirty="0">
                <a:latin typeface="Programma" pitchFamily="2" charset="0"/>
                <a:cs typeface="Programma" panose="02000009000000000000" pitchFamily="49" charset="0"/>
              </a:rPr>
              <a:t> // true</a:t>
            </a:r>
          </a:p>
          <a:p>
            <a:pPr eaLnBrk="1" hangingPunct="1">
              <a:spcAft>
                <a:spcPct val="25000"/>
              </a:spcAft>
            </a:pPr>
            <a:r>
              <a:rPr lang="en-US" b="1" dirty="0" err="1">
                <a:latin typeface="Programma" pitchFamily="2" charset="0"/>
                <a:cs typeface="Programma" panose="02000009000000000000" pitchFamily="49" charset="0"/>
              </a:rPr>
              <a:t>Number.isNaN</a:t>
            </a:r>
            <a:r>
              <a:rPr lang="en-US" b="1" dirty="0">
                <a:latin typeface="Programma" pitchFamily="2" charset="0"/>
                <a:cs typeface="Programma" panose="02000009000000000000" pitchFamily="49" charset="0"/>
              </a:rPr>
              <a:t>(</a:t>
            </a:r>
            <a:r>
              <a:rPr lang="en-US" b="1" dirty="0" err="1">
                <a:latin typeface="Programma" pitchFamily="2" charset="0"/>
                <a:cs typeface="Programma" panose="02000009000000000000" pitchFamily="49" charset="0"/>
              </a:rPr>
              <a:t>NaN</a:t>
            </a:r>
            <a:r>
              <a:rPr lang="en-US" b="1" dirty="0">
                <a:latin typeface="Programma" pitchFamily="2" charset="0"/>
                <a:cs typeface="Programma" panose="02000009000000000000" pitchFamily="49" charset="0"/>
              </a:rPr>
              <a:t>) </a:t>
            </a:r>
            <a:r>
              <a:rPr lang="en-US" b="1" dirty="0">
                <a:latin typeface="Programma" pitchFamily="2" charset="0"/>
              </a:rPr>
              <a:t>//</a:t>
            </a:r>
            <a:r>
              <a:rPr lang="en-US" b="1" dirty="0">
                <a:latin typeface="Programma" pitchFamily="2" charset="0"/>
                <a:cs typeface="Programma" panose="02000009000000000000" pitchFamily="49" charset="0"/>
              </a:rPr>
              <a:t> true</a:t>
            </a:r>
          </a:p>
        </p:txBody>
      </p:sp>
    </p:spTree>
  </p:cSld>
  <p:clrMapOvr>
    <a:masterClrMapping/>
  </p:clrMapOvr>
  <p:transition spd="slow"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+mn-lt"/>
                <a:cs typeface="Programma" panose="02000009000000000000" pitchFamily="49" charset="0"/>
              </a:rPr>
              <a:t>Number Quality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spcAft>
                <a:spcPct val="25000"/>
              </a:spcAft>
              <a:buNone/>
            </a:pPr>
            <a:r>
              <a:rPr lang="en-US" b="1" dirty="0" err="1">
                <a:latin typeface="Programma" pitchFamily="2" charset="0"/>
              </a:rPr>
              <a:t>typeof</a:t>
            </a:r>
            <a:r>
              <a:rPr lang="en-US" b="1" dirty="0">
                <a:latin typeface="Programma" pitchFamily="2" charset="0"/>
              </a:rPr>
              <a:t> </a:t>
            </a:r>
            <a:r>
              <a:rPr lang="en-US" dirty="0">
                <a:latin typeface="Cheltenhm BdItHd BT" panose="02040703050705090403" pitchFamily="18" charset="0"/>
              </a:rPr>
              <a:t>value</a:t>
            </a:r>
            <a:r>
              <a:rPr lang="en-US" b="1" dirty="0">
                <a:latin typeface="Programma" pitchFamily="2" charset="0"/>
              </a:rPr>
              <a:t> === "number"</a:t>
            </a:r>
          </a:p>
          <a:p>
            <a:pPr marL="0" indent="0" algn="ctr" eaLnBrk="1" hangingPunct="1">
              <a:spcAft>
                <a:spcPct val="25000"/>
              </a:spcAft>
              <a:buNone/>
            </a:pPr>
            <a:r>
              <a:rPr lang="en-US" b="1" dirty="0" err="1">
                <a:latin typeface="Programma" pitchFamily="2" charset="0"/>
                <a:cs typeface="Programma" panose="02000009000000000000" pitchFamily="49" charset="0"/>
              </a:rPr>
              <a:t>Number.isFinite</a:t>
            </a:r>
            <a:r>
              <a:rPr lang="en-US" b="1" dirty="0">
                <a:latin typeface="Programma" pitchFamily="2" charset="0"/>
                <a:cs typeface="Programma" panose="02000009000000000000" pitchFamily="49" charset="0"/>
              </a:rPr>
              <a:t>(</a:t>
            </a:r>
            <a:r>
              <a:rPr lang="en-US" dirty="0">
                <a:latin typeface="Cheltenhm BdItHd BT" panose="02040703050705090403" pitchFamily="18" charset="0"/>
              </a:rPr>
              <a:t>value</a:t>
            </a:r>
            <a:r>
              <a:rPr lang="en-US" b="1" dirty="0">
                <a:latin typeface="Programma" pitchFamily="2" charset="0"/>
                <a:cs typeface="Programma" panose="02000009000000000000" pitchFamily="49" charset="0"/>
              </a:rPr>
              <a:t>)</a:t>
            </a:r>
          </a:p>
          <a:p>
            <a:pPr marL="0" indent="0" algn="ctr" eaLnBrk="1" hangingPunct="1">
              <a:spcAft>
                <a:spcPct val="25000"/>
              </a:spcAft>
              <a:buNone/>
            </a:pPr>
            <a:r>
              <a:rPr lang="en-US" b="1" dirty="0" err="1">
                <a:latin typeface="Programma" pitchFamily="2" charset="0"/>
                <a:cs typeface="Programma" panose="02000009000000000000" pitchFamily="49" charset="0"/>
              </a:rPr>
              <a:t>Number.isInteger</a:t>
            </a:r>
            <a:r>
              <a:rPr lang="en-US" b="1" dirty="0">
                <a:latin typeface="Programma" pitchFamily="2" charset="0"/>
                <a:cs typeface="Programma" panose="02000009000000000000" pitchFamily="49" charset="0"/>
              </a:rPr>
              <a:t>(</a:t>
            </a:r>
            <a:r>
              <a:rPr lang="en-US" dirty="0">
                <a:latin typeface="Cheltenhm BdItHd BT" panose="02040703050705090403" pitchFamily="18" charset="0"/>
              </a:rPr>
              <a:t>value</a:t>
            </a:r>
            <a:r>
              <a:rPr lang="en-US" b="1" dirty="0">
                <a:latin typeface="Programma" pitchFamily="2" charset="0"/>
                <a:cs typeface="Programma" panose="02000009000000000000" pitchFamily="49" charset="0"/>
              </a:rPr>
              <a:t>)</a:t>
            </a:r>
          </a:p>
          <a:p>
            <a:pPr marL="0" indent="0" algn="ctr" eaLnBrk="1" hangingPunct="1">
              <a:spcAft>
                <a:spcPct val="25000"/>
              </a:spcAft>
              <a:buNone/>
            </a:pPr>
            <a:r>
              <a:rPr lang="en-US" b="1" dirty="0" err="1">
                <a:latin typeface="Programma" pitchFamily="2" charset="0"/>
                <a:cs typeface="Programma" panose="02000009000000000000" pitchFamily="49" charset="0"/>
              </a:rPr>
              <a:t>Number.isSafeInteger</a:t>
            </a:r>
            <a:r>
              <a:rPr lang="en-US" b="1" dirty="0">
                <a:latin typeface="Programma" pitchFamily="2" charset="0"/>
                <a:cs typeface="Programma" panose="02000009000000000000" pitchFamily="49" charset="0"/>
              </a:rPr>
              <a:t>(</a:t>
            </a:r>
            <a:r>
              <a:rPr lang="en-US" dirty="0">
                <a:latin typeface="Cheltenhm BdItHd BT" panose="02040703050705090403" pitchFamily="18" charset="0"/>
              </a:rPr>
              <a:t>value</a:t>
            </a:r>
            <a:r>
              <a:rPr lang="en-US" b="1" dirty="0">
                <a:latin typeface="Programma" pitchFamily="2" charset="0"/>
                <a:cs typeface="Programma" panose="02000009000000000000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2554457"/>
      </p:ext>
    </p:extLst>
  </p:cSld>
  <p:clrMapOvr>
    <a:masterClrMapping/>
  </p:clrMapOvr>
  <p:transition spd="slow"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 object</a:t>
            </a:r>
          </a:p>
        </p:txBody>
      </p:sp>
      <p:sp>
        <p:nvSpPr>
          <p:cNvPr id="39939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abs</a:t>
            </a:r>
            <a:r>
              <a:rPr lang="es-ES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</a:p>
          <a:p>
            <a:r>
              <a:rPr lang="es-E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acos</a:t>
            </a:r>
            <a:r>
              <a:rPr lang="es-ES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</a:p>
          <a:p>
            <a:r>
              <a:rPr lang="es-E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asin</a:t>
            </a:r>
            <a:r>
              <a:rPr lang="es-ES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</a:p>
          <a:p>
            <a:r>
              <a:rPr lang="es-ES" b="1" dirty="0">
                <a:latin typeface="Programma" panose="02000009000000000000" pitchFamily="49" charset="0"/>
                <a:cs typeface="Programma" panose="02000009000000000000" pitchFamily="49" charset="0"/>
              </a:rPr>
              <a:t>atan </a:t>
            </a:r>
          </a:p>
          <a:p>
            <a:r>
              <a:rPr lang="es-ES" b="1" dirty="0">
                <a:latin typeface="Programma" panose="02000009000000000000" pitchFamily="49" charset="0"/>
                <a:cs typeface="Programma" panose="02000009000000000000" pitchFamily="49" charset="0"/>
              </a:rPr>
              <a:t>atan2 </a:t>
            </a:r>
          </a:p>
          <a:p>
            <a:r>
              <a:rPr lang="es-E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ceil</a:t>
            </a:r>
            <a:r>
              <a:rPr lang="es-ES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</a:p>
          <a:p>
            <a:r>
              <a:rPr lang="es-E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cos</a:t>
            </a:r>
            <a:r>
              <a:rPr lang="es-ES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</a:p>
          <a:p>
            <a:r>
              <a:rPr lang="es-E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exp</a:t>
            </a:r>
            <a:r>
              <a:rPr lang="es-ES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</a:p>
          <a:p>
            <a:r>
              <a:rPr lang="es-E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floor</a:t>
            </a:r>
            <a:r>
              <a:rPr lang="es-ES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</a:p>
        </p:txBody>
      </p:sp>
      <p:sp>
        <p:nvSpPr>
          <p:cNvPr id="39940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log 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max 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min </a:t>
            </a:r>
          </a:p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pow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random 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round 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sin </a:t>
            </a:r>
          </a:p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sqrt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tan </a:t>
            </a:r>
          </a:p>
        </p:txBody>
      </p:sp>
    </p:spTree>
  </p:cSld>
  <p:clrMapOvr>
    <a:masterClrMapping/>
  </p:clrMapOvr>
  <p:transition spd="slow"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 object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b="1" dirty="0">
                <a:latin typeface="Programma" panose="02000009000000000000" pitchFamily="49" charset="0"/>
                <a:cs typeface="Programma" panose="02000009000000000000" pitchFamily="49" charset="0"/>
              </a:rPr>
              <a:t>E  </a:t>
            </a:r>
          </a:p>
          <a:p>
            <a:r>
              <a:rPr lang="it-IT" b="1" dirty="0">
                <a:latin typeface="Programma" panose="02000009000000000000" pitchFamily="49" charset="0"/>
                <a:cs typeface="Programma" panose="02000009000000000000" pitchFamily="49" charset="0"/>
              </a:rPr>
              <a:t>LN10 </a:t>
            </a:r>
          </a:p>
          <a:p>
            <a:r>
              <a:rPr lang="it-IT" b="1" dirty="0">
                <a:latin typeface="Programma" panose="02000009000000000000" pitchFamily="49" charset="0"/>
                <a:cs typeface="Programma" panose="02000009000000000000" pitchFamily="49" charset="0"/>
              </a:rPr>
              <a:t>LN2 </a:t>
            </a:r>
          </a:p>
          <a:p>
            <a:r>
              <a:rPr lang="it-IT" b="1" dirty="0">
                <a:latin typeface="Programma" panose="02000009000000000000" pitchFamily="49" charset="0"/>
                <a:cs typeface="Programma" panose="02000009000000000000" pitchFamily="49" charset="0"/>
              </a:rPr>
              <a:t>LOG10E </a:t>
            </a:r>
          </a:p>
          <a:p>
            <a:r>
              <a:rPr lang="it-IT" b="1" dirty="0">
                <a:latin typeface="Programma" panose="02000009000000000000" pitchFamily="49" charset="0"/>
                <a:cs typeface="Programma" panose="02000009000000000000" pitchFamily="49" charset="0"/>
              </a:rPr>
              <a:t>LOG2E </a:t>
            </a:r>
          </a:p>
          <a:p>
            <a:r>
              <a:rPr lang="it-IT" b="1" dirty="0">
                <a:latin typeface="Programma" panose="02000009000000000000" pitchFamily="49" charset="0"/>
                <a:cs typeface="Programma" panose="02000009000000000000" pitchFamily="49" charset="0"/>
              </a:rPr>
              <a:t>PI </a:t>
            </a:r>
          </a:p>
          <a:p>
            <a:r>
              <a:rPr lang="it-IT" b="1" dirty="0">
                <a:latin typeface="Programma" panose="02000009000000000000" pitchFamily="49" charset="0"/>
                <a:cs typeface="Programma" panose="02000009000000000000" pitchFamily="49" charset="0"/>
              </a:rPr>
              <a:t>SQRT1_2</a:t>
            </a:r>
          </a:p>
          <a:p>
            <a:r>
              <a:rPr lang="it-IT" b="1" dirty="0">
                <a:latin typeface="Programma" panose="02000009000000000000" pitchFamily="49" charset="0"/>
                <a:cs typeface="Programma" panose="02000009000000000000" pitchFamily="49" charset="0"/>
              </a:rPr>
              <a:t>SQRT2 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4096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53340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function log2(x) { </a:t>
            </a: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return Math.LOG2E    </a:t>
            </a: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    * Math.log(x); </a:t>
            </a: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</p:cSld>
  <p:clrMapOvr>
    <a:masterClrMapping/>
  </p:clrMapOvr>
  <p:transition spd="slow"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x = x + 1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Mathematical nonsense.</a:t>
            </a:r>
          </a:p>
        </p:txBody>
      </p:sp>
    </p:spTree>
  </p:cSld>
  <p:clrMapOvr>
    <a:masterClrMapping/>
  </p:clrMapOvr>
  <p:transition spd="slow"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x = x + 1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Infinity</a:t>
            </a:r>
          </a:p>
        </p:txBody>
      </p:sp>
    </p:spTree>
  </p:cSld>
  <p:clrMapOvr>
    <a:masterClrMapping/>
  </p:clrMapOvr>
  <p:transition spd="slow"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x = x + 1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Infinity</a:t>
            </a:r>
          </a:p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Number.MAX_VALUE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1.7976931348623157e+308</a:t>
            </a:r>
          </a:p>
        </p:txBody>
      </p:sp>
    </p:spTree>
  </p:cSld>
  <p:clrMapOvr>
    <a:masterClrMapping/>
  </p:clrMapOvr>
  <p:transition spd="slow"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x = x + 1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Infinity</a:t>
            </a:r>
          </a:p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Number.MAX_VALUE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9007199254740992</a:t>
            </a:r>
          </a:p>
        </p:txBody>
      </p:sp>
    </p:spTree>
  </p:cSld>
  <p:clrMapOvr>
    <a:masterClrMapping/>
  </p:clrMapOvr>
  <p:transition spd="slow"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x = x + 1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+mj-lt"/>
                <a:cs typeface="Courier New" pitchFamily="49" charset="0"/>
              </a:rPr>
              <a:t>But not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NaN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r>
              <a:rPr lang="en-US" dirty="0">
                <a:cs typeface="Courier New" pitchFamily="49" charset="0"/>
              </a:rPr>
              <a:t>because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NaN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===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NaN</a:t>
            </a:r>
            <a:r>
              <a:rPr lang="en-US" dirty="0">
                <a:cs typeface="Courier New" pitchFamily="49" charset="0"/>
              </a:rPr>
              <a:t> is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false</a:t>
            </a:r>
          </a:p>
        </p:txBody>
      </p:sp>
    </p:spTree>
  </p:cSld>
  <p:clrMapOvr>
    <a:masterClrMapping/>
  </p:clrMapOvr>
  <p:transition spd="slow"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x = x + 1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+mj-lt"/>
                <a:cs typeface="Courier New" pitchFamily="49" charset="0"/>
              </a:rPr>
              <a:t>But not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Programma" pitchFamily="2" charset="0"/>
                <a:cs typeface="Courier New" pitchFamily="49" charset="0"/>
              </a:rPr>
              <a:t>NaN</a:t>
            </a:r>
            <a:endParaRPr lang="en-US" b="1" dirty="0">
              <a:latin typeface="Programma" pitchFamily="2" charset="0"/>
              <a:cs typeface="Courier New" pitchFamily="49" charset="0"/>
            </a:endParaRPr>
          </a:p>
          <a:p>
            <a:r>
              <a:rPr lang="en-US" dirty="0">
                <a:cs typeface="Courier New" pitchFamily="49" charset="0"/>
              </a:rPr>
              <a:t>because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NaN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===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NaN</a:t>
            </a:r>
            <a:r>
              <a:rPr lang="en-US" dirty="0">
                <a:cs typeface="Courier New" pitchFamily="49" charset="0"/>
              </a:rPr>
              <a:t> is </a:t>
            </a:r>
            <a:r>
              <a:rPr lang="en-US" b="1" dirty="0">
                <a:latin typeface="Programma" pitchFamily="2" charset="0"/>
                <a:cs typeface="Courier New" pitchFamily="49" charset="0"/>
              </a:rPr>
              <a:t>false</a:t>
            </a:r>
          </a:p>
          <a:p>
            <a:r>
              <a:rPr lang="en-US" b="1" dirty="0" err="1">
                <a:latin typeface="Programma" pitchFamily="2" charset="0"/>
                <a:cs typeface="Courier New" pitchFamily="49" charset="0"/>
              </a:rPr>
              <a:t>NaN</a:t>
            </a:r>
            <a:r>
              <a:rPr lang="en-US" b="1" dirty="0">
                <a:latin typeface="Programma" pitchFamily="2" charset="0"/>
                <a:cs typeface="Courier New" pitchFamily="49" charset="0"/>
              </a:rPr>
              <a:t> !== </a:t>
            </a:r>
            <a:r>
              <a:rPr lang="en-US" b="1" dirty="0" err="1">
                <a:latin typeface="Programma" pitchFamily="2" charset="0"/>
                <a:cs typeface="Courier New" pitchFamily="49" charset="0"/>
              </a:rPr>
              <a:t>NaN</a:t>
            </a:r>
            <a:r>
              <a:rPr lang="en-US" dirty="0">
                <a:cs typeface="Courier New" pitchFamily="49" charset="0"/>
              </a:rPr>
              <a:t> is </a:t>
            </a:r>
            <a:r>
              <a:rPr lang="en-US" b="1" dirty="0">
                <a:latin typeface="Programma" pitchFamily="2" charset="0"/>
                <a:cs typeface="Courier New" pitchFamily="49" charset="0"/>
              </a:rPr>
              <a:t>true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!</a:t>
            </a:r>
          </a:p>
        </p:txBody>
      </p:sp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etscape_classic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Boolean</a:t>
            </a:r>
          </a:p>
        </p:txBody>
      </p:sp>
      <p:sp>
        <p:nvSpPr>
          <p:cNvPr id="4301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b="1" dirty="0">
                <a:latin typeface="Programma" panose="02000009000000000000" pitchFamily="49" charset="0"/>
                <a:cs typeface="Programma" panose="02000009000000000000" pitchFamily="49" charset="0"/>
              </a:rPr>
              <a:t>true</a:t>
            </a:r>
          </a:p>
          <a:p>
            <a:r>
              <a:rPr lang="en-US" sz="6000" b="1" dirty="0">
                <a:latin typeface="Programma" panose="02000009000000000000" pitchFamily="49" charset="0"/>
                <a:cs typeface="Programma" panose="02000009000000000000" pitchFamily="49" charset="0"/>
              </a:rPr>
              <a:t>false</a:t>
            </a:r>
          </a:p>
        </p:txBody>
      </p:sp>
    </p:spTree>
  </p:cSld>
  <p:clrMapOvr>
    <a:masterClrMapping/>
  </p:clrMapOvr>
  <p:transition spd="slow">
    <p:wipe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String</a:t>
            </a:r>
          </a:p>
        </p:txBody>
      </p:sp>
      <p:sp>
        <p:nvSpPr>
          <p:cNvPr id="4403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Strings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A sequence of 0 or more 16-bit Unicode characters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UCS-2, not quite UTF-16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No awareness of surrogate pairs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No separate character type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Characters are represented as strings with length of 1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Strings are immutable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Similar strings are equal ( 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===</a:t>
            </a:r>
            <a:r>
              <a:rPr lang="en-US" sz="2800" dirty="0"/>
              <a:t> 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String literals can use single or double quotes with 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\</a:t>
            </a:r>
            <a:r>
              <a:rPr lang="en-US" sz="2800" dirty="0"/>
              <a:t> escapement.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Single quote literals are unnecessary.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ES6 adds 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`</a:t>
            </a:r>
            <a:r>
              <a:rPr lang="en-US" sz="2800" dirty="0"/>
              <a:t> </a:t>
            </a:r>
            <a:r>
              <a:rPr lang="en-US" sz="2800" dirty="0" err="1"/>
              <a:t>quasiliterals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ransition spd="slow">
    <p:wipe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 a number to a string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number’s method (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toString</a:t>
            </a:r>
            <a:r>
              <a:rPr lang="en-US" dirty="0"/>
              <a:t>)</a:t>
            </a:r>
          </a:p>
          <a:p>
            <a:r>
              <a:rPr lang="en-US" dirty="0"/>
              <a:t>Use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String</a:t>
            </a:r>
            <a:r>
              <a:rPr lang="en-US" dirty="0"/>
              <a:t> function</a:t>
            </a:r>
          </a:p>
          <a:p>
            <a:endParaRPr lang="en-US" dirty="0"/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str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num.toString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();</a:t>
            </a: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str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String(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num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);  </a:t>
            </a:r>
          </a:p>
        </p:txBody>
      </p:sp>
    </p:spTree>
  </p:cSld>
  <p:clrMapOvr>
    <a:masterClrMapping/>
  </p:clrMapOvr>
  <p:transition spd="slow"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 a string to a number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Number function. (recommended)</a:t>
            </a:r>
          </a:p>
          <a:p>
            <a:r>
              <a:rPr lang="en-US" dirty="0"/>
              <a:t>Use the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+</a:t>
            </a:r>
            <a:r>
              <a:rPr lang="en-US" dirty="0"/>
              <a:t> prefix operator.</a:t>
            </a:r>
          </a:p>
          <a:p>
            <a:r>
              <a:rPr lang="en-US" dirty="0"/>
              <a:t>Use the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parseInt</a:t>
            </a:r>
            <a:r>
              <a:rPr lang="en-US" dirty="0"/>
              <a:t> function.</a:t>
            </a:r>
          </a:p>
          <a:p>
            <a:endParaRPr lang="en-US" dirty="0"/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num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Number(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str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</p:txBody>
      </p:sp>
    </p:spTree>
  </p:cSld>
  <p:clrMapOvr>
    <a:masterClrMapping/>
  </p:clrMapOvr>
  <p:transition spd="slow">
    <p:wipe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parseInt function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parseInt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dirty="0" err="1">
                <a:latin typeface="Programma" panose="02000009000000000000" pitchFamily="49" charset="0"/>
                <a:cs typeface="Programma" panose="02000009000000000000" pitchFamily="49" charset="0"/>
              </a:rPr>
              <a:t>str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, 10)</a:t>
            </a:r>
          </a:p>
          <a:p>
            <a:pPr lvl="1" eaLnBrk="1" hangingPunct="1">
              <a:lnSpc>
                <a:spcPct val="90000"/>
              </a:lnSpc>
            </a:pPr>
            <a:endParaRPr lang="en-US" b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/>
              <a:t>Converts the value into a number.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It stops at the first non-digit character.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	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parseInt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("12em") === 12</a:t>
            </a:r>
            <a:endParaRPr lang="en-US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 radix (</a:t>
            </a:r>
            <a:r>
              <a:rPr lang="en-US" b="1" dirty="0">
                <a:latin typeface="Courier New" pitchFamily="49" charset="0"/>
              </a:rPr>
              <a:t>10</a:t>
            </a:r>
            <a:r>
              <a:rPr lang="en-US" dirty="0"/>
              <a:t>) should always be used.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parseInt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("08") ===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parseInt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("08", 10) === 8</a:t>
            </a:r>
          </a:p>
        </p:txBody>
      </p:sp>
    </p:spTree>
  </p:cSld>
  <p:clrMapOvr>
    <a:masterClrMapping/>
  </p:clrMapOvr>
  <p:transition spd="slow">
    <p:wipe dir="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String </a:t>
            </a:r>
            <a:r>
              <a:rPr lang="en-US" b="1">
                <a:latin typeface="Courier New" pitchFamily="49" charset="0"/>
              </a:rPr>
              <a:t>length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string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.length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eaLnBrk="1" hangingPunct="1"/>
            <a:endParaRPr lang="en-US" b="1" dirty="0">
              <a:latin typeface="Courier New" pitchFamily="49" charset="0"/>
            </a:endParaRPr>
          </a:p>
          <a:p>
            <a:pPr eaLnBrk="1" hangingPunct="1"/>
            <a:r>
              <a:rPr lang="en-US" dirty="0"/>
              <a:t>The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length</a:t>
            </a:r>
            <a:r>
              <a:rPr lang="en-US" dirty="0"/>
              <a:t> property determines the number of 16-bit characters in a string.</a:t>
            </a:r>
          </a:p>
          <a:p>
            <a:pPr eaLnBrk="1" hangingPunct="1"/>
            <a:r>
              <a:rPr lang="en-US" dirty="0"/>
              <a:t>Extended characters are counted as 2.</a:t>
            </a:r>
          </a:p>
        </p:txBody>
      </p:sp>
    </p:spTree>
  </p:cSld>
  <p:clrMapOvr>
    <a:masterClrMapping/>
  </p:clrMapOvr>
  <p:transition spd="slow">
    <p:wipe dir="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String methods</a:t>
            </a:r>
          </a:p>
        </p:txBody>
      </p:sp>
      <p:sp>
        <p:nvSpPr>
          <p:cNvPr id="51203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charAt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charCodeAt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compareLocale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concat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indexOf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lastIndexOf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localeCompare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match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replace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search</a:t>
            </a:r>
          </a:p>
        </p:txBody>
      </p:sp>
      <p:sp>
        <p:nvSpPr>
          <p:cNvPr id="51204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343400" cy="5029200"/>
          </a:xfrm>
        </p:spPr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slice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split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substring</a:t>
            </a:r>
          </a:p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toLocaleLowerCase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toLocaleUpperCase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toLowerCase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toString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toUpperCase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trim</a:t>
            </a:r>
          </a:p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valueOf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Programma" panose="02000009000000000000" pitchFamily="49" charset="0"/>
                <a:cs typeface="Programma" panose="02000009000000000000" pitchFamily="49" charset="0"/>
              </a:rPr>
              <a:t>trim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447800" y="2133601"/>
            <a:ext cx="9677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if (</a:t>
            </a:r>
            <a:r>
              <a:rPr lang="en-US" sz="28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typeof</a:t>
            </a: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sz="28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String.prototype.trim</a:t>
            </a: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!== "function") {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28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String.prototype.trim</a:t>
            </a:r>
            <a:r>
              <a:rPr lang="en-US" sz="28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function () {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return </a:t>
            </a:r>
            <a:r>
              <a:rPr lang="en-US" sz="2800" b="1" dirty="0" err="1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this.replace</a:t>
            </a:r>
            <a:r>
              <a:rPr lang="en-US" sz="28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/^\s*(\S*(\s+\S+)*)\s*$/, </a:t>
            </a:r>
            <a:br>
              <a:rPr lang="en-US" sz="28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28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    "$1"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    );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};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 </a:t>
            </a:r>
          </a:p>
        </p:txBody>
      </p:sp>
    </p:spTree>
  </p:cSld>
  <p:clrMapOvr>
    <a:masterClrMapping/>
  </p:clrMapOvr>
  <p:transition spd="slow">
    <p:wipe dir="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Array</a:t>
            </a:r>
          </a:p>
        </p:txBody>
      </p:sp>
      <p:sp>
        <p:nvSpPr>
          <p:cNvPr id="55299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3595689" y="609600"/>
          <a:ext cx="5000625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3" imgW="6666667" imgH="7517460" progId="Photoshop.Image.11">
                  <p:embed/>
                </p:oleObj>
              </mc:Choice>
              <mc:Fallback>
                <p:oleObj name="Image" r:id="rId3" imgW="6666667" imgH="7517460" progId="Photoshop.Image.11">
                  <p:embed/>
                  <p:pic>
                    <p:nvPicPr>
                      <p:cNvPr id="614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89" y="609600"/>
                        <a:ext cx="5000625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157193"/>
      </p:ext>
    </p:extLst>
  </p:cSld>
  <p:clrMapOvr>
    <a:masterClrMapping/>
  </p:clrMapOvr>
  <p:transition>
    <p:zo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Arrays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40000"/>
              </a:spcAft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Array</a:t>
            </a:r>
            <a:r>
              <a:rPr lang="en-US" dirty="0"/>
              <a:t> inherits from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Object</a:t>
            </a:r>
            <a:r>
              <a:rPr lang="en-US" dirty="0"/>
              <a:t>.</a:t>
            </a:r>
          </a:p>
          <a:p>
            <a:pPr eaLnBrk="1" hangingPunct="1">
              <a:spcAft>
                <a:spcPct val="40000"/>
              </a:spcAft>
            </a:pPr>
            <a:r>
              <a:rPr lang="en-US" dirty="0"/>
              <a:t>Indexes are converted to strings and used as names for retrieving values.</a:t>
            </a:r>
          </a:p>
          <a:p>
            <a:pPr eaLnBrk="1" hangingPunct="1">
              <a:spcAft>
                <a:spcPct val="40000"/>
              </a:spcAft>
            </a:pPr>
            <a:r>
              <a:rPr lang="en-US" dirty="0"/>
              <a:t>Very efficient for sparse arrays.</a:t>
            </a:r>
          </a:p>
          <a:p>
            <a:pPr eaLnBrk="1" hangingPunct="1">
              <a:spcAft>
                <a:spcPct val="40000"/>
              </a:spcAft>
            </a:pPr>
            <a:r>
              <a:rPr lang="en-US" dirty="0"/>
              <a:t>Not very efficient in most other cases.</a:t>
            </a:r>
          </a:p>
          <a:p>
            <a:pPr eaLnBrk="1" hangingPunct="1">
              <a:spcAft>
                <a:spcPct val="40000"/>
              </a:spcAft>
            </a:pPr>
            <a:r>
              <a:rPr lang="en-US" dirty="0"/>
              <a:t>One advantage: No need to provide a length or type when creating an array.</a:t>
            </a:r>
          </a:p>
        </p:txBody>
      </p:sp>
    </p:spTree>
  </p:cSld>
  <p:clrMapOvr>
    <a:masterClrMapping/>
  </p:clrMapOvr>
  <p:transition spd="slow">
    <p:wipe dir="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length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Arrays, unlike objects, have a special 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length</a:t>
            </a:r>
            <a:r>
              <a:rPr lang="en-US" sz="2800" dirty="0"/>
              <a:t> property.</a:t>
            </a:r>
          </a:p>
          <a:p>
            <a:pPr eaLnBrk="1" hangingPunct="1"/>
            <a:r>
              <a:rPr lang="en-US" sz="2800" dirty="0"/>
              <a:t>It is always 1 larger than the highest integer subscript.</a:t>
            </a:r>
          </a:p>
        </p:txBody>
      </p:sp>
    </p:spTree>
  </p:cSld>
  <p:clrMapOvr>
    <a:masterClrMapping/>
  </p:clrMapOvr>
  <p:transition spd="slow">
    <p:wipe dir="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Array Literals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An array literal uses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[]</a:t>
            </a:r>
            <a:endParaRPr lang="en-US" sz="28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eaLnBrk="1" hangingPunct="1"/>
            <a:r>
              <a:rPr lang="en-US" sz="2800" dirty="0"/>
              <a:t>It can contain any number of expressions, separated by commas</a:t>
            </a:r>
          </a:p>
          <a:p>
            <a:pPr lvl="1" eaLnBrk="1" hangingPunct="1">
              <a:buFontTx/>
              <a:buNone/>
            </a:pPr>
            <a:r>
              <a:rPr lang="en-US" sz="32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myList</a:t>
            </a:r>
            <a:r>
              <a:rPr lang="en-US" sz="3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["oats", "peas", "</a:t>
            </a:r>
            <a:r>
              <a:rPr lang="en-US" sz="3200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beans</a:t>
            </a:r>
            <a:r>
              <a:rPr lang="en-US" sz="3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"];</a:t>
            </a:r>
            <a:r>
              <a:rPr lang="en-US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</a:p>
          <a:p>
            <a:pPr eaLnBrk="1" hangingPunct="1"/>
            <a:r>
              <a:rPr lang="en-US" sz="2800" dirty="0"/>
              <a:t>New items can be appended</a:t>
            </a:r>
          </a:p>
          <a:p>
            <a:pPr lvl="1" eaLnBrk="1" hangingPunct="1">
              <a:buFontTx/>
              <a:buNone/>
            </a:pPr>
            <a:r>
              <a:rPr lang="en-US" sz="32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myList</a:t>
            </a:r>
            <a:r>
              <a:rPr lang="en-US" sz="3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[</a:t>
            </a:r>
            <a:r>
              <a:rPr lang="en-US" sz="32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myList.length</a:t>
            </a:r>
            <a:r>
              <a:rPr lang="en-US" sz="32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] = "barley";</a:t>
            </a:r>
          </a:p>
          <a:p>
            <a:pPr eaLnBrk="1" hangingPunct="1"/>
            <a:r>
              <a:rPr lang="en-US" sz="2800" dirty="0"/>
              <a:t>The dot notation  should not be used with arrays.</a:t>
            </a:r>
          </a:p>
        </p:txBody>
      </p:sp>
    </p:spTree>
  </p:cSld>
  <p:clrMapOvr>
    <a:masterClrMapping/>
  </p:clrMapOvr>
  <p:transition spd="slow">
    <p:wipe dir="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Array methods</a:t>
            </a:r>
          </a:p>
        </p:txBody>
      </p:sp>
      <p:sp>
        <p:nvSpPr>
          <p:cNvPr id="5939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concat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every 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filter </a:t>
            </a:r>
          </a:p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forEach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</a:p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indexOf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join </a:t>
            </a:r>
          </a:p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lastIndexOf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map 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pop 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push </a:t>
            </a:r>
          </a:p>
        </p:txBody>
      </p:sp>
      <p:sp>
        <p:nvSpPr>
          <p:cNvPr id="5939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reduce </a:t>
            </a:r>
          </a:p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reduceRight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reverse 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shift 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slice 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some 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splice </a:t>
            </a:r>
          </a:p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toLocaleString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</a:p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toString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</a:p>
          <a:p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unshift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sort</a:t>
            </a:r>
          </a:p>
        </p:txBody>
      </p:sp>
      <p:sp>
        <p:nvSpPr>
          <p:cNvPr id="6041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t-BR" b="1" dirty="0">
                <a:latin typeface="Programma" panose="02000009000000000000" pitchFamily="49" charset="0"/>
                <a:cs typeface="Programma" panose="02000009000000000000" pitchFamily="49" charset="0"/>
              </a:rPr>
              <a:t>var n = [4, 8, 15, 16, 23, 42];</a:t>
            </a:r>
          </a:p>
          <a:p>
            <a:pPr>
              <a:buFontTx/>
              <a:buNone/>
            </a:pPr>
            <a:r>
              <a:rPr lang="pt-BR" b="1" dirty="0">
                <a:latin typeface="Programma" panose="02000009000000000000" pitchFamily="49" charset="0"/>
                <a:cs typeface="Programma" panose="02000009000000000000" pitchFamily="49" charset="0"/>
              </a:rPr>
              <a:t>n.sort();</a:t>
            </a:r>
          </a:p>
          <a:p>
            <a:pPr>
              <a:buFontTx/>
              <a:buNone/>
            </a:pPr>
            <a:r>
              <a:rPr lang="pt-BR" b="1" dirty="0">
                <a:latin typeface="Programma" panose="02000009000000000000" pitchFamily="49" charset="0"/>
                <a:cs typeface="Programma" panose="02000009000000000000" pitchFamily="49" charset="0"/>
              </a:rPr>
              <a:t>// n is [15, 16, 23, 4, 42, 8]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sort</a:t>
            </a:r>
          </a:p>
        </p:txBody>
      </p:sp>
      <p:sp>
        <p:nvSpPr>
          <p:cNvPr id="6041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t-BR" b="1" dirty="0">
                <a:latin typeface="Programma" panose="02000009000000000000" pitchFamily="49" charset="0"/>
                <a:cs typeface="Programma" panose="02000009000000000000" pitchFamily="49" charset="0"/>
              </a:rPr>
              <a:t>var n = [4, 8, 15, 16, 23, 42];</a:t>
            </a:r>
          </a:p>
          <a:p>
            <a:pPr>
              <a:buFontTx/>
              <a:buNone/>
            </a:pPr>
            <a:r>
              <a:rPr lang="pt-BR" b="1" dirty="0">
                <a:latin typeface="Programma" panose="02000009000000000000" pitchFamily="49" charset="0"/>
                <a:cs typeface="Programma" panose="02000009000000000000" pitchFamily="49" charset="0"/>
              </a:rPr>
              <a:t>n.sort();</a:t>
            </a:r>
          </a:p>
          <a:p>
            <a:pPr>
              <a:buFontTx/>
              <a:buNone/>
            </a:pPr>
            <a:r>
              <a:rPr lang="pt-BR" b="1" dirty="0">
                <a:latin typeface="Programma" panose="02000009000000000000" pitchFamily="49" charset="0"/>
                <a:cs typeface="Programma" panose="02000009000000000000" pitchFamily="49" charset="0"/>
              </a:rPr>
              <a:t>// n is [15, 16, 23, 4, 42, 8]</a:t>
            </a:r>
          </a:p>
          <a:p>
            <a:pPr>
              <a:buFontTx/>
              <a:buNone/>
            </a:pPr>
            <a:endParaRPr lang="pt-BR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FontTx/>
              <a:buNone/>
            </a:pPr>
            <a:r>
              <a:rPr lang="pt-BR" b="1" dirty="0">
                <a:latin typeface="Programma" panose="02000009000000000000" pitchFamily="49" charset="0"/>
                <a:cs typeface="Programma" panose="02000009000000000000" pitchFamily="49" charset="0"/>
              </a:rPr>
              <a:t>n.sort(function (a, b)) {</a:t>
            </a:r>
          </a:p>
          <a:p>
            <a:pPr>
              <a:buFontTx/>
              <a:buNone/>
            </a:pPr>
            <a:r>
              <a:rPr lang="pt-BR" b="1" dirty="0">
                <a:latin typeface="Programma" panose="02000009000000000000" pitchFamily="49" charset="0"/>
                <a:cs typeface="Programma" panose="02000009000000000000" pitchFamily="49" charset="0"/>
              </a:rPr>
              <a:t>    return a - b;</a:t>
            </a:r>
          </a:p>
          <a:p>
            <a:pPr>
              <a:buFontTx/>
              <a:buNone/>
            </a:pPr>
            <a:r>
              <a:rPr lang="pt-BR" b="1" dirty="0">
                <a:latin typeface="Programma" panose="02000009000000000000" pitchFamily="49" charset="0"/>
                <a:cs typeface="Programma" panose="02000009000000000000" pitchFamily="49" charset="0"/>
              </a:rPr>
              <a:t>};</a:t>
            </a:r>
          </a:p>
          <a:p>
            <a:pPr>
              <a:buNone/>
            </a:pPr>
            <a:r>
              <a:rPr lang="pt-BR" b="1" dirty="0">
                <a:latin typeface="Programma" panose="02000009000000000000" pitchFamily="49" charset="0"/>
                <a:cs typeface="Programma" panose="02000009000000000000" pitchFamily="49" charset="0"/>
              </a:rPr>
              <a:t>// n is [4, 8, 15, 16, 23, 42]</a:t>
            </a:r>
          </a:p>
          <a:p>
            <a:pPr>
              <a:buFontTx/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71621"/>
      </p:ext>
    </p:extLst>
  </p:cSld>
  <p:clrMapOvr>
    <a:masterClrMapping/>
  </p:clrMapOvr>
  <p:transition spd="slow">
    <p:wipe dir="d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Deleting Elements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delete array[number]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Removes the element, but leaves a hole in the numbering.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array.splice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(number, 1)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Removes the element and renumbers all the following elements.</a:t>
            </a:r>
          </a:p>
        </p:txBody>
      </p:sp>
    </p:spTree>
  </p:cSld>
  <p:clrMapOvr>
    <a:masterClrMapping/>
  </p:clrMapOvr>
  <p:transition spd="slow">
    <p:wipe dir="d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Deleting Elements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myArray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["a", </a:t>
            </a:r>
            <a:r>
              <a:rPr lang="en-US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"b"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, "c", "d"];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delete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myArray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[1];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// ["a", </a:t>
            </a:r>
            <a:r>
              <a:rPr lang="en-US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undefined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, "c", "d"]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myArray.splice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(1, 1);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// ["a", "c", "d"]</a:t>
            </a:r>
          </a:p>
        </p:txBody>
      </p:sp>
    </p:spTree>
  </p:cSld>
  <p:clrMapOvr>
    <a:masterClrMapping/>
  </p:clrMapOvr>
  <p:transition spd="slow">
    <p:wipe dir="d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Arrays v Objects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Use objects when the names are arbitrary strings.</a:t>
            </a:r>
          </a:p>
          <a:p>
            <a:pPr eaLnBrk="1" hangingPunct="1"/>
            <a:r>
              <a:rPr lang="en-US" dirty="0"/>
              <a:t>Use arrays when the names are sequential integers.</a:t>
            </a:r>
          </a:p>
          <a:p>
            <a:pPr eaLnBrk="1" hangingPunct="1"/>
            <a:r>
              <a:rPr lang="en-US" dirty="0"/>
              <a:t>Don't get confused by the term </a:t>
            </a:r>
            <a:r>
              <a:rPr lang="en-US" dirty="0">
                <a:latin typeface="Cheltenhm BdItHd BT" panose="02040703050705090403" pitchFamily="18" charset="0"/>
              </a:rPr>
              <a:t>Associative Array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wipe dir="d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Date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Date</a:t>
            </a:r>
            <a:r>
              <a:rPr lang="en-US" dirty="0"/>
              <a:t> function is based on Java's Date class.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It was not Y2K ready.</a:t>
            </a:r>
          </a:p>
        </p:txBody>
      </p:sp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195" name="Picture 6" descr="Screendump van &quot;Welcome to HyperCard&quot; card van de home st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228600"/>
            <a:ext cx="9064625" cy="638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RegExp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3886200"/>
            <a:ext cx="12039600" cy="1752600"/>
          </a:xfrm>
        </p:spPr>
        <p:txBody>
          <a:bodyPr/>
          <a:lstStyle/>
          <a:p>
            <a:pPr lvl="1" eaLnBrk="1" hangingPunct="1"/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/\/(\\[^\x00-\x1f]|\[(\\[^\x00-\x1f]|[^\x00-\x1f\\\/])*\]|[^\x00-\x1f\\\/\[])+\/[</a:t>
            </a:r>
            <a:r>
              <a:rPr lang="en-US" sz="2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gim</a:t>
            </a: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]*/</a:t>
            </a:r>
          </a:p>
          <a:p>
            <a:pPr lvl="1" algn="l" eaLnBrk="1" hangingPunct="1"/>
            <a:endParaRPr lang="en-US" sz="12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lvl="1" eaLnBrk="1" hangingPunct="1"/>
            <a:endParaRPr lang="en-US" sz="32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lvl="1" eaLnBrk="1" hangingPunct="1"/>
            <a:endParaRPr lang="en-US" sz="32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lvl="1" eaLnBrk="1" hangingPunct="1"/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http://jex.im/regulex/</a:t>
            </a:r>
          </a:p>
        </p:txBody>
      </p:sp>
    </p:spTree>
  </p:cSld>
  <p:clrMapOvr>
    <a:masterClrMapping/>
  </p:clrMapOvr>
  <p:transition spd="slow">
    <p:wipe dir="d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Function</a:t>
            </a:r>
          </a:p>
        </p:txBody>
      </p:sp>
      <p:sp>
        <p:nvSpPr>
          <p:cNvPr id="66563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All values are objects</a:t>
            </a:r>
          </a:p>
        </p:txBody>
      </p:sp>
      <p:sp>
        <p:nvSpPr>
          <p:cNvPr id="67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Except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null</a:t>
            </a:r>
            <a:r>
              <a:rPr lang="en-US" dirty="0"/>
              <a:t> and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undefined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wipe dir="d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null</a:t>
            </a:r>
            <a:b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b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undefined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 values that are not objects.</a:t>
            </a:r>
          </a:p>
        </p:txBody>
      </p:sp>
    </p:spTree>
  </p:cSld>
  <p:clrMapOvr>
    <a:masterClrMapping/>
  </p:clrMapOvr>
  <p:transition spd="slow">
    <p:wipe dir="d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undefined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default value for variables and parameters.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 value of missing members in objects </a:t>
            </a:r>
            <a:r>
              <a:rPr lang="en-US"/>
              <a:t>and arrays.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ourier New" pitchFamily="49" charset="0"/>
              </a:rPr>
              <a:t>typeof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typeof</a:t>
            </a:r>
            <a:r>
              <a:rPr lang="en-US" dirty="0"/>
              <a:t> prefix operator returns a string identifying the type of a value.</a:t>
            </a:r>
          </a:p>
        </p:txBody>
      </p:sp>
      <p:graphicFrame>
        <p:nvGraphicFramePr>
          <p:cNvPr id="46182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075735"/>
              </p:ext>
            </p:extLst>
          </p:nvPr>
        </p:nvGraphicFramePr>
        <p:xfrm>
          <a:off x="4040188" y="2854325"/>
          <a:ext cx="5638800" cy="3566160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eltenhm BdHd BT" pitchFamily="18" charset="0"/>
                        </a:rPr>
                        <a:t>type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typeof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rogramma" panose="02000009000000000000" pitchFamily="49" charset="0"/>
                        <a:cs typeface="Programma" panose="02000009000000000000" pitchFamily="49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eltenhm BdHd BT" pitchFamily="18" charset="0"/>
                        </a:rPr>
                        <a:t>object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"object"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eltenhm BdHd BT" pitchFamily="18" charset="0"/>
                        </a:rPr>
                        <a:t>function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"function"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eltenhm BdHd BT" pitchFamily="18" charset="0"/>
                        </a:rPr>
                        <a:t>array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"object"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eltenhm BdHd BT" pitchFamily="18" charset="0"/>
                        </a:rPr>
                        <a:t>number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"number"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eltenhm BdHd BT" pitchFamily="18" charset="0"/>
                        </a:rPr>
                        <a:t>string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"string"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heltenhm BdHd BT" pitchFamily="18" charset="0"/>
                        </a:rPr>
                        <a:t>boolean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"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boolean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"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</a:rPr>
                        <a:t>null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"object"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</a:rPr>
                        <a:t>undefined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rogramma" panose="02000009000000000000" pitchFamily="49" charset="0"/>
                          <a:cs typeface="Programma" panose="02000009000000000000" pitchFamily="49" charset="0"/>
                        </a:rPr>
                        <a:t>"undefined"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Array.isArray</a:t>
            </a:r>
            <a:endParaRPr lang="en-US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6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Array.isArray</a:t>
            </a:r>
            <a:r>
              <a:rPr lang="en-US" sz="3600" b="1" dirty="0">
                <a:latin typeface="Programma" panose="02000009000000000000" pitchFamily="49" charset="0"/>
                <a:cs typeface="Programma" panose="02000009000000000000" pitchFamily="49" charset="0"/>
              </a:rPr>
              <a:t>([])   // true</a:t>
            </a:r>
          </a:p>
        </p:txBody>
      </p:sp>
    </p:spTree>
  </p:cSld>
  <p:clrMapOvr>
    <a:masterClrMapping/>
  </p:clrMapOvr>
  <p:transition spd="slow">
    <p:wipe dir="d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Falsy values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false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null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undefined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"" 	(empty string)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NaN</a:t>
            </a:r>
            <a:endParaRPr lang="en-US" sz="24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b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All other values (including all objects) are </a:t>
            </a:r>
            <a:r>
              <a:rPr lang="en-US" sz="2400" b="1" dirty="0" err="1"/>
              <a:t>truthy</a:t>
            </a:r>
            <a:r>
              <a:rPr lang="en-US" sz="2400" b="1" dirty="0"/>
              <a:t>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"0"    "false"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+mj-lt"/>
              </a:rPr>
              <a:t>All values can be said to be </a:t>
            </a:r>
            <a:r>
              <a:rPr lang="en-US" sz="2400" dirty="0" err="1">
                <a:latin typeface="Cheltenhm BdItHd BT" panose="02040703050705090403" pitchFamily="18" charset="0"/>
              </a:rPr>
              <a:t>boolish</a:t>
            </a:r>
            <a:r>
              <a:rPr lang="en-US" sz="2400" dirty="0">
                <a:latin typeface="+mj-lt"/>
              </a:rPr>
              <a:t>.</a:t>
            </a:r>
          </a:p>
        </p:txBody>
      </p:sp>
    </p:spTree>
  </p:cSld>
  <p:clrMapOvr>
    <a:masterClrMapping/>
  </p:clrMapOvr>
  <p:transition spd="slow">
    <p:wipe dir="d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Loosely Typed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Any of these types can be stored in an variable, or passed as a parameter to any function.</a:t>
            </a:r>
          </a:p>
          <a:p>
            <a:pPr eaLnBrk="1" hangingPunct="1"/>
            <a:r>
              <a:rPr lang="en-US" dirty="0"/>
              <a:t>The language is not </a:t>
            </a:r>
            <a:r>
              <a:rPr lang="en-US" dirty="0" err="1">
                <a:latin typeface="Cheltenhm BdItHd BT" pitchFamily="18" charset="0"/>
              </a:rPr>
              <a:t>untyped</a:t>
            </a:r>
            <a:r>
              <a:rPr lang="en-US" dirty="0"/>
              <a:t>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This is a good part.</a:t>
            </a:r>
          </a:p>
        </p:txBody>
      </p:sp>
    </p:spTree>
  </p:cSld>
  <p:clrMapOvr>
    <a:masterClrMapping/>
  </p:clrMapOvr>
  <p:transition spd="slow">
    <p:wipe dir="d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Reference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Objects can be passed as arguments to functions, and can be returned by functions</a:t>
            </a:r>
          </a:p>
          <a:p>
            <a:pPr lvl="1" eaLnBrk="1" hangingPunct="1"/>
            <a:r>
              <a:rPr lang="en-US" dirty="0"/>
              <a:t>Objects are passed by reference.</a:t>
            </a:r>
          </a:p>
          <a:p>
            <a:pPr lvl="1" eaLnBrk="1" hangingPunct="1"/>
            <a:r>
              <a:rPr lang="en-US" dirty="0"/>
              <a:t>Objects are not passed by value.</a:t>
            </a:r>
          </a:p>
          <a:p>
            <a:pPr eaLnBrk="1" hangingPunct="1"/>
            <a:r>
              <a:rPr lang="en-US" dirty="0"/>
              <a:t>The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===</a:t>
            </a:r>
            <a:r>
              <a:rPr lang="en-US" dirty="0"/>
              <a:t> operator compares object references, not values</a:t>
            </a:r>
          </a:p>
          <a:p>
            <a:pPr lvl="1" eaLnBrk="1" hangingPunct="1"/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true</a:t>
            </a:r>
            <a:r>
              <a:rPr lang="en-US" dirty="0"/>
              <a:t> only if both operands are the same object</a:t>
            </a:r>
          </a:p>
        </p:txBody>
      </p:sp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Brendan Eich by superfluit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89"/>
            <a:ext cx="74676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JavaScript is syntactically a C family language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It differs from C mainly in its type system, which allows functions to be values </a:t>
            </a:r>
          </a:p>
        </p:txBody>
      </p:sp>
    </p:spTree>
  </p:cSld>
  <p:clrMapOvr>
    <a:masterClrMapping/>
  </p:clrMapOvr>
  <p:transition spd="slow">
    <p:wipe dir="d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Identifiers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Starts with a letter or </a:t>
            </a:r>
            <a:r>
              <a:rPr lang="en-US" sz="2800" dirty="0">
                <a:latin typeface="Programma" panose="02000009000000000000" pitchFamily="49" charset="0"/>
                <a:cs typeface="Programma" panose="02000009000000000000" pitchFamily="49" charset="0"/>
              </a:rPr>
              <a:t>_</a:t>
            </a:r>
            <a:r>
              <a:rPr lang="en-US" sz="2800" dirty="0"/>
              <a:t> or 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$</a:t>
            </a:r>
            <a:endParaRPr lang="en-US" sz="2800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Followed by zero or more letters, digits, </a:t>
            </a:r>
            <a:r>
              <a:rPr lang="en-US" sz="2800" dirty="0">
                <a:latin typeface="Programma" panose="02000009000000000000" pitchFamily="49" charset="0"/>
                <a:cs typeface="Programma" panose="02000009000000000000" pitchFamily="49" charset="0"/>
              </a:rPr>
              <a:t>_</a:t>
            </a:r>
            <a:r>
              <a:rPr lang="en-US" sz="2800" dirty="0"/>
              <a:t> or 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$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By convention, all variables, parameters, members, and function names start with lower case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Except for constructor functions which start with upper case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Initial </a:t>
            </a:r>
            <a:r>
              <a:rPr lang="en-US" sz="2800" dirty="0">
                <a:latin typeface="Programma" panose="02000009000000000000" pitchFamily="49" charset="0"/>
                <a:cs typeface="Programma" panose="02000009000000000000" pitchFamily="49" charset="0"/>
              </a:rPr>
              <a:t>_</a:t>
            </a:r>
            <a:r>
              <a:rPr lang="en-US" sz="2800" dirty="0"/>
              <a:t> should be reserved for implementations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$</a:t>
            </a:r>
            <a:r>
              <a:rPr lang="en-US" sz="2800" dirty="0"/>
              <a:t> should be reserved for machines.</a:t>
            </a:r>
          </a:p>
        </p:txBody>
      </p:sp>
    </p:spTree>
  </p:cSld>
  <p:clrMapOvr>
    <a:masterClrMapping/>
  </p:clrMapOvr>
  <p:transition spd="slow">
    <p:wipe dir="d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Comments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//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slashslash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line comment (recommended)</a:t>
            </a:r>
          </a:p>
          <a:p>
            <a:pPr lvl="1" eaLnBrk="1" hangingPunct="1">
              <a:buFontTx/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lvl="1" eaLnBrk="1" hangingPunct="1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/* </a:t>
            </a:r>
          </a:p>
          <a:p>
            <a:pPr lvl="1" eaLnBrk="1" hangingPunct="1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slashstar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</a:p>
          <a:p>
            <a:pPr lvl="1" eaLnBrk="1" hangingPunct="1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block </a:t>
            </a:r>
          </a:p>
          <a:p>
            <a:pPr lvl="1" eaLnBrk="1" hangingPunct="1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comment </a:t>
            </a:r>
          </a:p>
          <a:p>
            <a:pPr lvl="1" eaLnBrk="1" hangingPunct="1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*/</a:t>
            </a:r>
          </a:p>
        </p:txBody>
      </p:sp>
    </p:spTree>
  </p:cSld>
  <p:clrMapOvr>
    <a:masterClrMapping/>
  </p:clrMapOvr>
  <p:transition spd="slow">
    <p:wipe dir="d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Operators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Arithmetic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Programma" panose="02000009000000000000" pitchFamily="49" charset="0"/>
                <a:cs typeface="Programma" panose="02000009000000000000" pitchFamily="49" charset="0"/>
              </a:rPr>
              <a:t>  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+  -  *  /  %</a:t>
            </a:r>
            <a:endParaRPr lang="en-US" sz="24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Comparison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Programma" panose="02000009000000000000" pitchFamily="49" charset="0"/>
                <a:cs typeface="Programma" panose="02000009000000000000" pitchFamily="49" charset="0"/>
              </a:rPr>
              <a:t>  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==  !=  &lt;  &gt;  &lt;=  &gt;=</a:t>
            </a:r>
            <a:endParaRPr lang="en-US" sz="24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Logical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Programma" panose="02000009000000000000" pitchFamily="49" charset="0"/>
                <a:cs typeface="Programma" panose="02000009000000000000" pitchFamily="49" charset="0"/>
              </a:rPr>
              <a:t>  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&amp;&amp;  ||  !</a:t>
            </a:r>
            <a:endParaRPr lang="en-US" sz="24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Bitwise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Programma" panose="02000009000000000000" pitchFamily="49" charset="0"/>
                <a:cs typeface="Programma" panose="02000009000000000000" pitchFamily="49" charset="0"/>
              </a:rPr>
              <a:t>  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&amp;  |  ^  &gt;&gt;  &gt;&gt;&gt;  &lt;&lt;</a:t>
            </a:r>
            <a:endParaRPr lang="en-US" sz="24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eaLnBrk="1" hangingPunct="1">
              <a:lnSpc>
                <a:spcPct val="80000"/>
              </a:lnSpc>
              <a:buFontTx/>
              <a:buChar char=" "/>
            </a:pPr>
            <a:r>
              <a:rPr lang="en-US" sz="2800" dirty="0"/>
              <a:t>Ternary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Programma" panose="02000009000000000000" pitchFamily="49" charset="0"/>
                <a:cs typeface="Programma" panose="02000009000000000000" pitchFamily="49" charset="0"/>
              </a:rPr>
              <a:t>  </a:t>
            </a: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?:</a:t>
            </a:r>
            <a:endParaRPr lang="en-US" sz="24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+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Addition and concatenation</a:t>
            </a:r>
          </a:p>
          <a:p>
            <a:pPr eaLnBrk="1" hangingPunct="1"/>
            <a:r>
              <a:rPr lang="en-US" dirty="0"/>
              <a:t>If both operands are numbers, </a:t>
            </a:r>
          </a:p>
          <a:p>
            <a:pPr lvl="1" eaLnBrk="1" hangingPunct="1">
              <a:buFontTx/>
              <a:buNone/>
            </a:pPr>
            <a:r>
              <a:rPr lang="en-US" dirty="0"/>
              <a:t>then </a:t>
            </a:r>
          </a:p>
          <a:p>
            <a:pPr lvl="2" eaLnBrk="1" hangingPunct="1">
              <a:buFontTx/>
              <a:buNone/>
            </a:pPr>
            <a:r>
              <a:rPr lang="en-US" dirty="0"/>
              <a:t>add them</a:t>
            </a:r>
          </a:p>
          <a:p>
            <a:pPr lvl="1" eaLnBrk="1" hangingPunct="1">
              <a:buFontTx/>
              <a:buNone/>
            </a:pPr>
            <a:r>
              <a:rPr lang="en-US" dirty="0"/>
              <a:t>else </a:t>
            </a:r>
          </a:p>
          <a:p>
            <a:pPr lvl="2" eaLnBrk="1" hangingPunct="1">
              <a:buFontTx/>
              <a:buNone/>
            </a:pPr>
            <a:r>
              <a:rPr lang="en-US" dirty="0"/>
              <a:t>	convert them both to strings</a:t>
            </a:r>
            <a:br>
              <a:rPr lang="en-US" dirty="0"/>
            </a:br>
            <a:r>
              <a:rPr lang="en-US" dirty="0"/>
              <a:t>concatenate them</a:t>
            </a:r>
          </a:p>
          <a:p>
            <a:pPr algn="ctr" eaLnBrk="1" hangingPunct="1">
              <a:buFontTx/>
              <a:buNone/>
            </a:pP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"$" + 3 + 4 = "$34"</a:t>
            </a:r>
          </a:p>
        </p:txBody>
      </p:sp>
    </p:spTree>
  </p:cSld>
  <p:clrMapOvr>
    <a:masterClrMapping/>
  </p:clrMapOvr>
  <p:transition spd="slow">
    <p:wipe dir="d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/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Division of two integers can produce a non-integer result</a:t>
            </a:r>
          </a:p>
          <a:p>
            <a:pPr lvl="1" algn="ctr" eaLnBrk="1" hangingPunct="1"/>
            <a:endParaRPr lang="en-US" b="1" dirty="0">
              <a:latin typeface="Courier New" pitchFamily="49" charset="0"/>
            </a:endParaRPr>
          </a:p>
          <a:p>
            <a:pPr marL="457200" lvl="1" indent="0" algn="ctr" eaLnBrk="1" hangingPunct="1"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10 / 3      3.3333333333333335</a:t>
            </a:r>
          </a:p>
        </p:txBody>
      </p:sp>
    </p:spTree>
  </p:cSld>
  <p:clrMapOvr>
    <a:masterClrMapping/>
  </p:clrMapOvr>
  <p:transition spd="slow">
    <p:wipe dir="d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%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remainder operator, not the modulo operator.</a:t>
            </a:r>
          </a:p>
          <a:p>
            <a:pPr eaLnBrk="1" hangingPunct="1"/>
            <a:endParaRPr lang="en-US" dirty="0"/>
          </a:p>
          <a:p>
            <a:pPr algn="ctr" eaLnBrk="1" hangingPunct="1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-1 % 8    // -1, not 7</a:t>
            </a:r>
          </a:p>
        </p:txBody>
      </p:sp>
    </p:spTree>
  </p:cSld>
  <p:clrMapOvr>
    <a:masterClrMapping/>
  </p:clrMapOvr>
  <p:transition spd="slow">
    <p:wipe dir="d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==  !=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Equal and not equal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These operators can do type coercion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It is always better to use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===</a:t>
            </a:r>
            <a:r>
              <a:rPr lang="en-US" dirty="0"/>
              <a:t> and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!==</a:t>
            </a:r>
            <a:r>
              <a:rPr lang="en-US" dirty="0"/>
              <a:t>, which do not do type coercion.</a:t>
            </a:r>
          </a:p>
        </p:txBody>
      </p:sp>
    </p:spTree>
  </p:cSld>
  <p:clrMapOvr>
    <a:masterClrMapping/>
  </p:clrMapOvr>
  <p:transition spd="slow">
    <p:wipe dir="d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Evils of type coercion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a-DK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"" == "0"          // false</a:t>
            </a:r>
          </a:p>
          <a:p>
            <a:pPr eaLnBrk="1" hangingPunct="1">
              <a:lnSpc>
                <a:spcPct val="80000"/>
              </a:lnSpc>
            </a:pPr>
            <a:r>
              <a:rPr lang="da-DK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0 == ""            // true</a:t>
            </a:r>
          </a:p>
          <a:p>
            <a:pPr eaLnBrk="1" hangingPunct="1">
              <a:lnSpc>
                <a:spcPct val="80000"/>
              </a:lnSpc>
            </a:pPr>
            <a:r>
              <a:rPr lang="da-DK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0 == "0"           // true</a:t>
            </a:r>
          </a:p>
          <a:p>
            <a:pPr eaLnBrk="1" hangingPunct="1">
              <a:lnSpc>
                <a:spcPct val="80000"/>
              </a:lnSpc>
            </a:pPr>
            <a:endParaRPr lang="da-DK" sz="20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a-DK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false == "false"   // false</a:t>
            </a:r>
          </a:p>
          <a:p>
            <a:pPr eaLnBrk="1" hangingPunct="1">
              <a:lnSpc>
                <a:spcPct val="80000"/>
              </a:lnSpc>
            </a:pPr>
            <a:r>
              <a:rPr lang="da-DK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false == "0"       // true</a:t>
            </a:r>
          </a:p>
          <a:p>
            <a:pPr eaLnBrk="1" hangingPunct="1">
              <a:lnSpc>
                <a:spcPct val="80000"/>
              </a:lnSpc>
            </a:pPr>
            <a:endParaRPr lang="da-DK" sz="20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a-DK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false == </a:t>
            </a:r>
            <a:r>
              <a:rPr lang="da-DK" sz="2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undefined</a:t>
            </a:r>
            <a:r>
              <a:rPr lang="da-DK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 // false</a:t>
            </a:r>
          </a:p>
          <a:p>
            <a:pPr eaLnBrk="1" hangingPunct="1">
              <a:lnSpc>
                <a:spcPct val="80000"/>
              </a:lnSpc>
            </a:pPr>
            <a:r>
              <a:rPr lang="da-DK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false == </a:t>
            </a:r>
            <a:r>
              <a:rPr lang="da-DK" sz="2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null</a:t>
            </a:r>
            <a:r>
              <a:rPr lang="da-DK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      // false</a:t>
            </a:r>
          </a:p>
          <a:p>
            <a:pPr eaLnBrk="1" hangingPunct="1">
              <a:lnSpc>
                <a:spcPct val="80000"/>
              </a:lnSpc>
            </a:pPr>
            <a:r>
              <a:rPr lang="da-DK" sz="2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null</a:t>
            </a:r>
            <a:r>
              <a:rPr lang="da-DK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 == </a:t>
            </a:r>
            <a:r>
              <a:rPr lang="da-DK" sz="20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undefined</a:t>
            </a:r>
            <a:r>
              <a:rPr lang="da-DK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  // true</a:t>
            </a:r>
          </a:p>
          <a:p>
            <a:pPr eaLnBrk="1" hangingPunct="1">
              <a:lnSpc>
                <a:spcPct val="80000"/>
              </a:lnSpc>
            </a:pPr>
            <a:endParaRPr lang="da-DK" sz="20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a-DK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" \t\r\n " == 0    // true</a:t>
            </a:r>
          </a:p>
          <a:p>
            <a:pPr eaLnBrk="1" hangingPunct="1">
              <a:lnSpc>
                <a:spcPct val="80000"/>
              </a:lnSpc>
            </a:pPr>
            <a:r>
              <a:rPr lang="da-DK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1 == [1]           // true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true == [1]        // true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>
                <a:latin typeface="Programma" panose="02000009000000000000" pitchFamily="49" charset="0"/>
                <a:cs typeface="Programma" panose="02000009000000000000" pitchFamily="49" charset="0"/>
              </a:rPr>
              <a:t>true == [true]     // false</a:t>
            </a:r>
          </a:p>
        </p:txBody>
      </p:sp>
    </p:spTree>
  </p:cSld>
  <p:clrMapOvr>
    <a:masterClrMapping/>
  </p:clrMapOvr>
  <p:transition spd="slow">
    <p:wipe dir="d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&amp;&amp;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i="1" dirty="0"/>
              <a:t>logical and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If first operand is </a:t>
            </a:r>
            <a:r>
              <a:rPr lang="en-US" sz="2800" dirty="0" err="1"/>
              <a:t>truthy</a:t>
            </a:r>
            <a:endParaRPr lang="en-US" sz="28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dirty="0"/>
              <a:t>then result is second operand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dirty="0"/>
              <a:t>else result is first operand</a:t>
            </a:r>
          </a:p>
        </p:txBody>
      </p:sp>
    </p:spTree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148263" y="2019301"/>
            <a:ext cx="1909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Scheme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077201" y="2019301"/>
            <a:ext cx="103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Self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 flipV="1">
            <a:off x="3657600" y="2743200"/>
            <a:ext cx="213360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6019800" y="2743200"/>
            <a:ext cx="15240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2971801" y="2019301"/>
            <a:ext cx="115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Java</a:t>
            </a:r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 flipV="1">
            <a:off x="6553200" y="2895600"/>
            <a:ext cx="2057400" cy="137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4800602" y="4267201"/>
            <a:ext cx="300710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Cheltenhm BdHd BT" pitchFamily="18" charset="0"/>
              </a:rPr>
              <a:t>LiveScript</a:t>
            </a:r>
            <a:endParaRPr lang="en-US" sz="4000" dirty="0">
              <a:solidFill>
                <a:schemeClr val="bg1"/>
              </a:solidFill>
              <a:latin typeface="Cheltenhm BdHd BT" pitchFamily="18" charset="0"/>
            </a:endParaRPr>
          </a:p>
          <a:p>
            <a:pPr algn="ctr"/>
            <a:r>
              <a:rPr lang="en-US" sz="4000" dirty="0">
                <a:latin typeface="Cheltenhm BdHd BT" pitchFamily="18" charset="0"/>
              </a:rPr>
              <a:t>JavaScript</a:t>
            </a:r>
          </a:p>
          <a:p>
            <a:pPr algn="ctr"/>
            <a:r>
              <a:rPr lang="en-US" sz="4000" dirty="0">
                <a:latin typeface="Cheltenhm BdHd BT" pitchFamily="18" charset="0"/>
              </a:rPr>
              <a:t>JScript</a:t>
            </a:r>
          </a:p>
          <a:p>
            <a:pPr algn="ctr"/>
            <a:r>
              <a:rPr lang="en-US" sz="4000" dirty="0">
                <a:latin typeface="Cheltenhm BdHd BT" pitchFamily="18" charset="0"/>
              </a:rPr>
              <a:t>ECMAScript</a:t>
            </a:r>
          </a:p>
        </p:txBody>
      </p:sp>
    </p:spTree>
    <p:extLst>
      <p:ext uri="{BB962C8B-B14F-4D97-AF65-F5344CB8AC3E}">
        <p14:creationId xmlns:p14="http://schemas.microsoft.com/office/powerpoint/2010/main" val="1699498718"/>
      </p:ext>
    </p:extLst>
  </p:cSld>
  <p:clrMapOvr>
    <a:masterClrMapping/>
  </p:clrMapOvr>
  <p:transition spd="slow">
    <p:wipe dir="d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||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i="1" dirty="0"/>
              <a:t>logical or</a:t>
            </a:r>
          </a:p>
          <a:p>
            <a:pPr eaLnBrk="1" hangingPunct="1"/>
            <a:r>
              <a:rPr lang="en-US" sz="2800" dirty="0"/>
              <a:t>If first operand is </a:t>
            </a:r>
            <a:r>
              <a:rPr lang="en-US" sz="2800" dirty="0" err="1"/>
              <a:t>truthy</a:t>
            </a:r>
            <a:endParaRPr lang="en-US" sz="2800" dirty="0"/>
          </a:p>
          <a:p>
            <a:pPr lvl="1" eaLnBrk="1" hangingPunct="1">
              <a:buFontTx/>
              <a:buNone/>
            </a:pPr>
            <a:r>
              <a:rPr lang="en-US" dirty="0"/>
              <a:t>then result is first operand</a:t>
            </a:r>
          </a:p>
          <a:p>
            <a:pPr lvl="1" eaLnBrk="1" hangingPunct="1">
              <a:buFontTx/>
              <a:buNone/>
            </a:pPr>
            <a:r>
              <a:rPr lang="en-US" dirty="0"/>
              <a:t>else result is second operand</a:t>
            </a:r>
          </a:p>
        </p:txBody>
      </p:sp>
    </p:spTree>
  </p:cSld>
  <p:clrMapOvr>
    <a:masterClrMapping/>
  </p:clrMapOvr>
  <p:transition spd="slow">
    <p:wipe dir="d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ourier New" pitchFamily="49" charset="0"/>
              </a:rPr>
              <a:t>!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Prefix </a:t>
            </a:r>
            <a:r>
              <a:rPr lang="en-US" i="1" dirty="0"/>
              <a:t>logical not</a:t>
            </a:r>
            <a:r>
              <a:rPr lang="en-US" dirty="0"/>
              <a:t> operator.</a:t>
            </a:r>
          </a:p>
          <a:p>
            <a:pPr eaLnBrk="1" hangingPunct="1"/>
            <a:r>
              <a:rPr lang="en-US" dirty="0"/>
              <a:t>If the operand is </a:t>
            </a:r>
            <a:r>
              <a:rPr lang="en-US" dirty="0" err="1"/>
              <a:t>truthy</a:t>
            </a:r>
            <a:r>
              <a:rPr lang="en-US" dirty="0"/>
              <a:t>, the result is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false</a:t>
            </a:r>
            <a:r>
              <a:rPr lang="en-US" dirty="0"/>
              <a:t>. Otherwise, the result is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true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wipe dir="d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Bitwise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ctr" eaLnBrk="1" hangingPunct="1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&amp;  |  ^  &gt;&gt;  &gt;&gt;&gt;  &lt;&lt;</a:t>
            </a:r>
          </a:p>
          <a:p>
            <a:pPr lvl="1" eaLnBrk="1" hangingPunct="1"/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eaLnBrk="1" hangingPunct="1"/>
            <a:r>
              <a:rPr lang="en-US" dirty="0"/>
              <a:t>The bitwise operators convert the operand to a 32-bit signed integer, and turn the result back into 64-bit floating point.</a:t>
            </a:r>
          </a:p>
        </p:txBody>
      </p:sp>
    </p:spTree>
  </p:cSld>
  <p:clrMapOvr>
    <a:masterClrMapping/>
  </p:clrMapOvr>
  <p:transition spd="slow">
    <p:wipe dir="d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Statements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i="1" dirty="0"/>
              <a:t>expression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if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switch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while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do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for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break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continue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return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try/throw</a:t>
            </a:r>
          </a:p>
        </p:txBody>
      </p:sp>
    </p:spTree>
  </p:cSld>
  <p:clrMapOvr>
    <a:masterClrMapping/>
  </p:clrMapOvr>
  <p:transition spd="slow">
    <p:wipe dir="d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Break statement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Statements can have labels.  (not recommended)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Break statements can refer to those labels.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rgbClr val="CCFFCC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loop: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while (true) {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dirty="0">
                <a:latin typeface="Programma" panose="02000009000000000000" pitchFamily="49" charset="0"/>
                <a:cs typeface="Programma" panose="02000009000000000000" pitchFamily="49" charset="0"/>
              </a:rPr>
              <a:t>...</a:t>
            </a:r>
          </a:p>
          <a:p>
            <a:pPr lvl="3"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if (...) {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break </a:t>
            </a:r>
            <a:r>
              <a:rPr lang="en-US" sz="2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loop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lvl="3"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dirty="0">
                <a:latin typeface="Programma" panose="02000009000000000000" pitchFamily="49" charset="0"/>
                <a:cs typeface="Programma" panose="02000009000000000000" pitchFamily="49" charset="0"/>
              </a:rPr>
              <a:t>...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</p:cSld>
  <p:clrMapOvr>
    <a:masterClrMapping/>
  </p:clrMapOvr>
  <p:transition spd="slow">
    <p:wipe dir="d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For statement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14300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Iterate through all of the elements of an array. </a:t>
            </a:r>
            <a:br>
              <a:rPr lang="en-US" dirty="0"/>
            </a:br>
            <a:r>
              <a:rPr lang="en-US" dirty="0"/>
              <a:t>(not recommended)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b="1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for (</a:t>
            </a:r>
            <a:r>
              <a:rPr lang="en-US" dirty="0" err="1">
                <a:solidFill>
                  <a:srgbClr val="CCFFCC"/>
                </a:solidFill>
                <a:latin typeface="Cheltenhm BdItHd BT" panose="02040703050705090403" pitchFamily="18" charset="0"/>
              </a:rPr>
              <a:t>i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0; </a:t>
            </a:r>
            <a:r>
              <a:rPr lang="en-US" dirty="0" err="1">
                <a:solidFill>
                  <a:srgbClr val="CCFFCC"/>
                </a:solidFill>
                <a:latin typeface="Cheltenhm BdItHd BT" panose="02040703050705090403" pitchFamily="18" charset="0"/>
              </a:rPr>
              <a:t>i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&lt; </a:t>
            </a:r>
            <a:r>
              <a:rPr lang="en-US" dirty="0" err="1">
                <a:solidFill>
                  <a:srgbClr val="CCFFCC"/>
                </a:solidFill>
                <a:latin typeface="Cheltenhm BdItHd BT" panose="02040703050705090403" pitchFamily="18" charset="0"/>
              </a:rPr>
              <a:t>array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.length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; </a:t>
            </a:r>
            <a:r>
              <a:rPr lang="en-US" i="1" dirty="0" err="1">
                <a:solidFill>
                  <a:srgbClr val="CCFFCC"/>
                </a:solidFill>
                <a:latin typeface="Cheltenhm BdItHd BT" panose="02040703050705090403" pitchFamily="18" charset="0"/>
                <a:cs typeface="Programma" panose="02000009000000000000" pitchFamily="49" charset="0"/>
              </a:rPr>
              <a:t>i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+= 1)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 ...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/>
              <a:t>Use the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forEach</a:t>
            </a:r>
            <a:r>
              <a:rPr lang="en-US" dirty="0"/>
              <a:t> or 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map</a:t>
            </a:r>
            <a:r>
              <a:rPr lang="en-US" dirty="0"/>
              <a:t> method instead.</a:t>
            </a:r>
          </a:p>
        </p:txBody>
      </p:sp>
    </p:spTree>
  </p:cSld>
  <p:clrMapOvr>
    <a:masterClrMapping/>
  </p:clrMapOvr>
  <p:transition spd="slow">
    <p:wipe dir="d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Switch statement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Multiway</a:t>
            </a:r>
            <a:r>
              <a:rPr lang="en-US" dirty="0"/>
              <a:t> branch.</a:t>
            </a:r>
          </a:p>
          <a:p>
            <a:pPr eaLnBrk="1" hangingPunct="1"/>
            <a:r>
              <a:rPr lang="en-US" dirty="0"/>
              <a:t>The switch value does not need to a number. It can be a string.</a:t>
            </a:r>
          </a:p>
          <a:p>
            <a:pPr eaLnBrk="1" hangingPunct="1"/>
            <a:r>
              <a:rPr lang="en-US" dirty="0"/>
              <a:t>The case values can be expressions.</a:t>
            </a:r>
          </a:p>
          <a:p>
            <a:pPr eaLnBrk="1" hangingPunct="1"/>
            <a:r>
              <a:rPr lang="en-US" dirty="0"/>
              <a:t>Danger: Cases fall through to the next case unless a disruptive statement like </a:t>
            </a:r>
            <a:r>
              <a:rPr lang="en-US" b="1" dirty="0">
                <a:latin typeface="Courier New" pitchFamily="49" charset="0"/>
              </a:rPr>
              <a:t>break</a:t>
            </a:r>
            <a:r>
              <a:rPr lang="en-US" dirty="0"/>
              <a:t> ends the case.</a:t>
            </a:r>
          </a:p>
          <a:p>
            <a:pPr eaLnBrk="1" hangingPunct="1"/>
            <a:r>
              <a:rPr lang="en-US" dirty="0"/>
              <a:t>Use </a:t>
            </a:r>
            <a:r>
              <a:rPr lang="en-US" dirty="0">
                <a:latin typeface="Programma" panose="02000009000000000000" pitchFamily="49" charset="0"/>
              </a:rPr>
              <a:t>if</a:t>
            </a:r>
            <a:r>
              <a:rPr lang="en-US" dirty="0"/>
              <a:t> instead.</a:t>
            </a:r>
          </a:p>
        </p:txBody>
      </p:sp>
    </p:spTree>
  </p:cSld>
  <p:clrMapOvr>
    <a:masterClrMapping/>
  </p:clrMapOvr>
  <p:transition spd="slow">
    <p:wipe dir="d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Throw statement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throw new Error(</a:t>
            </a:r>
            <a:r>
              <a:rPr lang="en-US" dirty="0">
                <a:latin typeface="Cheltenhm BdItHd BT" panose="02040703050705090403" pitchFamily="18" charset="0"/>
              </a:rPr>
              <a:t>reason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  <a:p>
            <a:pPr eaLnBrk="1" hangingPunct="1">
              <a:buFontTx/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throw {</a:t>
            </a:r>
          </a:p>
          <a:p>
            <a:pPr eaLnBrk="1" hangingPunct="1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name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: </a:t>
            </a:r>
            <a:r>
              <a:rPr lang="en-US" dirty="0" err="1">
                <a:latin typeface="Cheltenhm BdItHd BT" panose="02040703050705090403" pitchFamily="18" charset="0"/>
              </a:rPr>
              <a:t>exceptionName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,</a:t>
            </a:r>
          </a:p>
          <a:p>
            <a:pPr eaLnBrk="1" hangingPunct="1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message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: </a:t>
            </a:r>
            <a:r>
              <a:rPr lang="en-US" dirty="0">
                <a:latin typeface="Cheltenhm BdItHd BT" panose="02040703050705090403" pitchFamily="18" charset="0"/>
              </a:rPr>
              <a:t>reason</a:t>
            </a:r>
            <a:endParaRPr lang="en-US" dirty="0">
              <a:latin typeface="Cheltenhm BdItHd BT" panose="02040703050705090403" pitchFamily="18" charset="0"/>
              <a:cs typeface="Programma" panose="02000009000000000000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};</a:t>
            </a:r>
          </a:p>
        </p:txBody>
      </p:sp>
    </p:spTree>
  </p:cSld>
  <p:clrMapOvr>
    <a:masterClrMapping/>
  </p:clrMapOvr>
  <p:transition spd="slow">
    <p:wipe dir="d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Try statement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4800" b="1" dirty="0">
                <a:latin typeface="Programma" panose="02000009000000000000" pitchFamily="49" charset="0"/>
                <a:cs typeface="Programma" panose="02000009000000000000" pitchFamily="49" charset="0"/>
              </a:rPr>
              <a:t>try {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4800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48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plan_a</a:t>
            </a:r>
            <a:r>
              <a:rPr lang="en-US" sz="4800" b="1" dirty="0">
                <a:latin typeface="Programma" panose="02000009000000000000" pitchFamily="49" charset="0"/>
                <a:cs typeface="Programma" panose="02000009000000000000" pitchFamily="49" charset="0"/>
              </a:rPr>
              <a:t>();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4800" b="1" dirty="0">
                <a:latin typeface="Programma" panose="02000009000000000000" pitchFamily="49" charset="0"/>
                <a:cs typeface="Programma" panose="02000009000000000000" pitchFamily="49" charset="0"/>
              </a:rPr>
              <a:t>} catch (</a:t>
            </a:r>
            <a:r>
              <a:rPr lang="en-US" sz="4800" b="1" dirty="0">
                <a:solidFill>
                  <a:srgbClr val="FFFF99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ignore</a:t>
            </a:r>
            <a:r>
              <a:rPr lang="en-US" sz="4800" b="1" dirty="0">
                <a:latin typeface="Programma" panose="02000009000000000000" pitchFamily="49" charset="0"/>
                <a:cs typeface="Programma" panose="02000009000000000000" pitchFamily="49" charset="0"/>
              </a:rPr>
              <a:t>) {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4800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sz="48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plan_b</a:t>
            </a:r>
            <a:r>
              <a:rPr lang="en-US" sz="4800" b="1" dirty="0">
                <a:latin typeface="Programma" panose="02000009000000000000" pitchFamily="49" charset="0"/>
                <a:cs typeface="Programma" panose="02000009000000000000" pitchFamily="49" charset="0"/>
              </a:rPr>
              <a:t>();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4800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</p:cSld>
  <p:clrMapOvr>
    <a:masterClrMapping/>
  </p:clrMapOvr>
  <p:transition spd="slow">
    <p:wipe dir="d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Next:</a:t>
            </a:r>
            <a:endParaRPr lang="en-US" dirty="0"/>
          </a:p>
        </p:txBody>
      </p:sp>
      <p:sp>
        <p:nvSpPr>
          <p:cNvPr id="102403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/>
              <a:t>Act III</a:t>
            </a:r>
          </a:p>
          <a:p>
            <a:pPr eaLnBrk="1" hangingPunct="1"/>
            <a:r>
              <a:rPr lang="en-US"/>
              <a:t>Function the Ultimate</a:t>
            </a:r>
          </a:p>
        </p:txBody>
      </p:sp>
    </p:spTree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heltenhm BdHd BT"/>
        <a:ea typeface=""/>
        <a:cs typeface=""/>
      </a:majorFont>
      <a:minorFont>
        <a:latin typeface="Cheltenhm BdH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7224</TotalTime>
  <Words>2266</Words>
  <Application>Microsoft Office PowerPoint</Application>
  <PresentationFormat>Widescreen</PresentationFormat>
  <Paragraphs>663</Paragraphs>
  <Slides>99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10" baseType="lpstr">
      <vt:lpstr>Courier New</vt:lpstr>
      <vt:lpstr>Cheltenhm XBdCn BT</vt:lpstr>
      <vt:lpstr>Programma</vt:lpstr>
      <vt:lpstr>Cheltenhm BdHd BT</vt:lpstr>
      <vt:lpstr>Wingdings</vt:lpstr>
      <vt:lpstr>Arial</vt:lpstr>
      <vt:lpstr>Calibri</vt:lpstr>
      <vt:lpstr>Cheltenhm BdCn BT</vt:lpstr>
      <vt:lpstr>Cheltenhm BdItHd BT</vt:lpstr>
      <vt:lpstr>Default Design</vt:lpstr>
      <vt:lpstr>Image</vt:lpstr>
      <vt:lpstr>PowerPoint Presentation</vt:lpstr>
      <vt:lpstr>PowerPoint Presentation</vt:lpstr>
      <vt:lpstr>The First Important Discovery  of the 21st Century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do Bad Parts come from?</vt:lpstr>
      <vt:lpstr>Objects</vt:lpstr>
      <vt:lpstr>An object is a dynamic collection of properties. </vt:lpstr>
      <vt:lpstr>Get, set, and delete</vt:lpstr>
      <vt:lpstr>[keys] must be strings</vt:lpstr>
      <vt:lpstr>Object literals</vt:lpstr>
      <vt:lpstr>Classes v Prototypes</vt:lpstr>
      <vt:lpstr>Working with prototypes</vt:lpstr>
      <vt:lpstr>Delegation</vt:lpstr>
      <vt:lpstr>Object.create(prototype)</vt:lpstr>
      <vt:lpstr>PowerPoint Presentation</vt:lpstr>
      <vt:lpstr>PowerPoint Presentation</vt:lpstr>
      <vt:lpstr>PowerPoint Presentation</vt:lpstr>
      <vt:lpstr>PowerPoint Presentation</vt:lpstr>
      <vt:lpstr>Object.create(null)</vt:lpstr>
      <vt:lpstr>Object.freeze(object)</vt:lpstr>
      <vt:lpstr>Object and …</vt:lpstr>
      <vt:lpstr>Number</vt:lpstr>
      <vt:lpstr>Number literals</vt:lpstr>
      <vt:lpstr>Numbers</vt:lpstr>
      <vt:lpstr>Good that we don’t have int</vt:lpstr>
      <vt:lpstr>Associative Law does not hold</vt:lpstr>
      <vt:lpstr>(a + 1) – 1 === a</vt:lpstr>
      <vt:lpstr>Decimal fractions are approximations</vt:lpstr>
      <vt:lpstr>Number methods</vt:lpstr>
      <vt:lpstr>Number methods</vt:lpstr>
      <vt:lpstr>Numbers are first class objects</vt:lpstr>
      <vt:lpstr>NaN</vt:lpstr>
      <vt:lpstr>Number Quality</vt:lpstr>
      <vt:lpstr>Math object</vt:lpstr>
      <vt:lpstr>Math object</vt:lpstr>
      <vt:lpstr>x = x + 1</vt:lpstr>
      <vt:lpstr>x = x + 1</vt:lpstr>
      <vt:lpstr>x = x + 1</vt:lpstr>
      <vt:lpstr>x = x + 1</vt:lpstr>
      <vt:lpstr>x = x + 1</vt:lpstr>
      <vt:lpstr>x = x + 1</vt:lpstr>
      <vt:lpstr>Boolean</vt:lpstr>
      <vt:lpstr>String</vt:lpstr>
      <vt:lpstr>Strings</vt:lpstr>
      <vt:lpstr>Convert a number to a string</vt:lpstr>
      <vt:lpstr>Convert a string to a number</vt:lpstr>
      <vt:lpstr>parseInt function</vt:lpstr>
      <vt:lpstr>String length</vt:lpstr>
      <vt:lpstr>String methods</vt:lpstr>
      <vt:lpstr>trim</vt:lpstr>
      <vt:lpstr>Array</vt:lpstr>
      <vt:lpstr>Arrays</vt:lpstr>
      <vt:lpstr>length</vt:lpstr>
      <vt:lpstr>Array Literals</vt:lpstr>
      <vt:lpstr>Array methods</vt:lpstr>
      <vt:lpstr>sort</vt:lpstr>
      <vt:lpstr>sort</vt:lpstr>
      <vt:lpstr>Deleting Elements</vt:lpstr>
      <vt:lpstr>Deleting Elements</vt:lpstr>
      <vt:lpstr>Arrays v Objects</vt:lpstr>
      <vt:lpstr>Date</vt:lpstr>
      <vt:lpstr>RegExp</vt:lpstr>
      <vt:lpstr>Function</vt:lpstr>
      <vt:lpstr>All values are objects</vt:lpstr>
      <vt:lpstr>null  undefined</vt:lpstr>
      <vt:lpstr>undefined</vt:lpstr>
      <vt:lpstr>typeof</vt:lpstr>
      <vt:lpstr>Array.isArray</vt:lpstr>
      <vt:lpstr>Falsy values</vt:lpstr>
      <vt:lpstr>Loosely Typed</vt:lpstr>
      <vt:lpstr>Reference</vt:lpstr>
      <vt:lpstr>C</vt:lpstr>
      <vt:lpstr>Identifiers</vt:lpstr>
      <vt:lpstr>Comments</vt:lpstr>
      <vt:lpstr>Operators</vt:lpstr>
      <vt:lpstr>+</vt:lpstr>
      <vt:lpstr>/</vt:lpstr>
      <vt:lpstr>%</vt:lpstr>
      <vt:lpstr>==  !=</vt:lpstr>
      <vt:lpstr>Evils of type coercion</vt:lpstr>
      <vt:lpstr>&amp;&amp;</vt:lpstr>
      <vt:lpstr>||</vt:lpstr>
      <vt:lpstr>!</vt:lpstr>
      <vt:lpstr>Bitwise</vt:lpstr>
      <vt:lpstr>Statements</vt:lpstr>
      <vt:lpstr>Break statement</vt:lpstr>
      <vt:lpstr>For statement</vt:lpstr>
      <vt:lpstr>Switch statement</vt:lpstr>
      <vt:lpstr>Throw statement</vt:lpstr>
      <vt:lpstr>Try statement</vt:lpstr>
      <vt:lpstr>Next: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Crockford On JavaScript</dc:title>
  <dc:subject>Chapter 2: And then there was JavaScript</dc:subject>
  <dc:creator>Douglas Crockford</dc:creator>
  <cp:lastModifiedBy>Douglas Crockford</cp:lastModifiedBy>
  <cp:revision>317</cp:revision>
  <dcterms:created xsi:type="dcterms:W3CDTF">2009-10-26T16:53:11Z</dcterms:created>
  <dcterms:modified xsi:type="dcterms:W3CDTF">2018-11-20T22:56:06Z</dcterms:modified>
</cp:coreProperties>
</file>