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5"/>
  </p:notesMasterIdLst>
  <p:sldIdLst>
    <p:sldId id="329" r:id="rId2"/>
    <p:sldId id="562" r:id="rId3"/>
    <p:sldId id="564" r:id="rId4"/>
    <p:sldId id="557" r:id="rId5"/>
    <p:sldId id="571" r:id="rId6"/>
    <p:sldId id="639" r:id="rId7"/>
    <p:sldId id="561" r:id="rId8"/>
    <p:sldId id="480" r:id="rId9"/>
    <p:sldId id="481" r:id="rId10"/>
    <p:sldId id="574" r:id="rId11"/>
    <p:sldId id="610" r:id="rId12"/>
    <p:sldId id="729" r:id="rId13"/>
    <p:sldId id="625" r:id="rId14"/>
    <p:sldId id="616" r:id="rId15"/>
    <p:sldId id="620" r:id="rId16"/>
    <p:sldId id="611" r:id="rId17"/>
    <p:sldId id="612" r:id="rId18"/>
    <p:sldId id="613" r:id="rId19"/>
    <p:sldId id="614" r:id="rId20"/>
    <p:sldId id="720" r:id="rId21"/>
    <p:sldId id="626" r:id="rId22"/>
    <p:sldId id="615" r:id="rId23"/>
    <p:sldId id="549" r:id="rId24"/>
    <p:sldId id="718" r:id="rId25"/>
    <p:sldId id="719" r:id="rId26"/>
    <p:sldId id="730" r:id="rId27"/>
    <p:sldId id="693" r:id="rId28"/>
    <p:sldId id="551" r:id="rId29"/>
    <p:sldId id="513" r:id="rId30"/>
    <p:sldId id="695" r:id="rId31"/>
    <p:sldId id="696" r:id="rId32"/>
    <p:sldId id="698" r:id="rId33"/>
    <p:sldId id="731" r:id="rId34"/>
    <p:sldId id="699" r:id="rId35"/>
    <p:sldId id="700" r:id="rId36"/>
    <p:sldId id="723" r:id="rId37"/>
    <p:sldId id="724" r:id="rId38"/>
    <p:sldId id="725" r:id="rId39"/>
    <p:sldId id="726" r:id="rId40"/>
    <p:sldId id="727" r:id="rId41"/>
    <p:sldId id="728" r:id="rId42"/>
    <p:sldId id="635" r:id="rId43"/>
    <p:sldId id="677" r:id="rId44"/>
    <p:sldId id="678" r:id="rId45"/>
    <p:sldId id="722" r:id="rId46"/>
    <p:sldId id="679" r:id="rId47"/>
    <p:sldId id="680" r:id="rId48"/>
    <p:sldId id="681" r:id="rId49"/>
    <p:sldId id="682" r:id="rId50"/>
    <p:sldId id="683" r:id="rId51"/>
    <p:sldId id="721" r:id="rId52"/>
    <p:sldId id="684" r:id="rId53"/>
    <p:sldId id="675" r:id="rId54"/>
    <p:sldId id="623" r:id="rId55"/>
    <p:sldId id="621" r:id="rId56"/>
    <p:sldId id="686" r:id="rId57"/>
    <p:sldId id="585" r:id="rId58"/>
    <p:sldId id="595" r:id="rId59"/>
    <p:sldId id="586" r:id="rId60"/>
    <p:sldId id="587" r:id="rId61"/>
    <p:sldId id="588" r:id="rId62"/>
    <p:sldId id="589" r:id="rId63"/>
    <p:sldId id="590" r:id="rId64"/>
    <p:sldId id="591" r:id="rId65"/>
    <p:sldId id="592" r:id="rId66"/>
    <p:sldId id="593" r:id="rId67"/>
    <p:sldId id="713" r:id="rId68"/>
    <p:sldId id="605" r:id="rId69"/>
    <p:sldId id="606" r:id="rId70"/>
    <p:sldId id="607" r:id="rId71"/>
    <p:sldId id="645" r:id="rId72"/>
    <p:sldId id="715" r:id="rId73"/>
    <p:sldId id="547" r:id="rId74"/>
  </p:sldIdLst>
  <p:sldSz cx="12192000" cy="6858000"/>
  <p:notesSz cx="6858000" cy="9144000"/>
  <p:embeddedFontLst>
    <p:embeddedFont>
      <p:font typeface="Cheltenhm XBdCn BT" panose="02040606050705020403" pitchFamily="18" charset="0"/>
      <p:regular r:id="rId76"/>
    </p:embeddedFont>
    <p:embeddedFont>
      <p:font typeface="Cheltenhm BdHd BT" panose="02040703050705020403" pitchFamily="18" charset="0"/>
      <p:regular r:id="rId77"/>
    </p:embeddedFont>
    <p:embeddedFont>
      <p:font typeface="Cheltenhm BdCn BT" panose="02040606050705020403" pitchFamily="18" charset="0"/>
      <p:regular r:id="rId78"/>
      <p:italic r:id="rId79"/>
    </p:embeddedFont>
    <p:embeddedFont>
      <p:font typeface="Programma" panose="02000009000000000000" pitchFamily="49" charset="0"/>
      <p:regular r:id="rId80"/>
      <p:bold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Cheltenhm BdItHd BT" panose="02040703050705090403" pitchFamily="18" charset="0"/>
      <p:regular r:id="rId8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99FF99"/>
    <a:srgbClr val="CCECFF"/>
    <a:srgbClr val="003E1C"/>
    <a:srgbClr val="99CCFF"/>
    <a:srgbClr val="CC66FF"/>
    <a:srgbClr val="66FF33"/>
    <a:srgbClr val="FFABAB"/>
    <a:srgbClr val="FF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18" autoAdjust="0"/>
  </p:normalViewPr>
  <p:slideViewPr>
    <p:cSldViewPr>
      <p:cViewPr varScale="1">
        <p:scale>
          <a:sx n="64" d="100"/>
          <a:sy n="64" d="100"/>
        </p:scale>
        <p:origin x="72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1.fntdata"/><Relationship Id="rId84" Type="http://schemas.openxmlformats.org/officeDocument/2006/relationships/font" Target="fonts/font9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4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7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Crockford" userId="122ddc40100c3389" providerId="LiveId" clId="{85AC0C91-7615-4A72-ACD0-DE64121926AD}"/>
  </pc:docChgLst>
  <pc:docChgLst>
    <pc:chgData name="Douglas Crockford" userId="122ddc40100c3389" providerId="LiveId" clId="{D1AEA75D-C55C-45DD-A793-5B44DC547D10}"/>
  </pc:docChgLst>
  <pc:docChgLst>
    <pc:chgData name="Douglas Crockford" userId="122ddc40100c3389" providerId="LiveId" clId="{6CA8FF3D-4FD4-4655-AB7B-1581E8676364}"/>
  </pc:docChgLst>
  <pc:docChgLst>
    <pc:chgData name="Crockford, Doug" userId="ebb0f9b7-12f4-4beb-84a7-1aa0cdb51339" providerId="ADAL" clId="{61A63367-C262-41C7-AA08-EFFE1E89E998}"/>
    <pc:docChg chg="undo custSel delSld modSld">
      <pc:chgData name="Crockford, Doug" userId="ebb0f9b7-12f4-4beb-84a7-1aa0cdb51339" providerId="ADAL" clId="{61A63367-C262-41C7-AA08-EFFE1E89E998}" dt="2018-11-27T21:58:26.667" v="23" actId="2696"/>
      <pc:docMkLst>
        <pc:docMk/>
      </pc:docMkLst>
      <pc:sldChg chg="modSp">
        <pc:chgData name="Crockford, Doug" userId="ebb0f9b7-12f4-4beb-84a7-1aa0cdb51339" providerId="ADAL" clId="{61A63367-C262-41C7-AA08-EFFE1E89E998}" dt="2018-11-27T21:57:27.752" v="22" actId="27636"/>
        <pc:sldMkLst>
          <pc:docMk/>
          <pc:sldMk cId="0" sldId="621"/>
        </pc:sldMkLst>
        <pc:spChg chg="mod">
          <ac:chgData name="Crockford, Doug" userId="ebb0f9b7-12f4-4beb-84a7-1aa0cdb51339" providerId="ADAL" clId="{61A63367-C262-41C7-AA08-EFFE1E89E998}" dt="2018-11-27T21:57:27.752" v="22" actId="27636"/>
          <ac:spMkLst>
            <pc:docMk/>
            <pc:sldMk cId="0" sldId="621"/>
            <ac:spMk id="55299" creationId="{00000000-0000-0000-0000-000000000000}"/>
          </ac:spMkLst>
        </pc:spChg>
      </pc:sldChg>
      <pc:sldChg chg="del">
        <pc:chgData name="Crockford, Doug" userId="ebb0f9b7-12f4-4beb-84a7-1aa0cdb51339" providerId="ADAL" clId="{61A63367-C262-41C7-AA08-EFFE1E89E998}" dt="2018-11-27T21:58:26.667" v="23" actId="2696"/>
        <pc:sldMkLst>
          <pc:docMk/>
          <pc:sldMk cId="1420927863" sldId="692"/>
        </pc:sldMkLst>
      </pc:sldChg>
      <pc:sldChg chg="modSp">
        <pc:chgData name="Crockford, Doug" userId="ebb0f9b7-12f4-4beb-84a7-1aa0cdb51339" providerId="ADAL" clId="{61A63367-C262-41C7-AA08-EFFE1E89E998}" dt="2018-11-27T21:56:43.569" v="1" actId="27636"/>
        <pc:sldMkLst>
          <pc:docMk/>
          <pc:sldMk cId="838234749" sldId="730"/>
        </pc:sldMkLst>
        <pc:spChg chg="mod">
          <ac:chgData name="Crockford, Doug" userId="ebb0f9b7-12f4-4beb-84a7-1aa0cdb51339" providerId="ADAL" clId="{61A63367-C262-41C7-AA08-EFFE1E89E998}" dt="2018-11-27T21:56:43.569" v="1" actId="27636"/>
          <ac:spMkLst>
            <pc:docMk/>
            <pc:sldMk cId="838234749" sldId="730"/>
            <ac:spMk id="7885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5A80B9-6CE4-4525-B31C-27FE1FB61582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17856A-2886-47B6-BB77-55357D702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3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BA90D4-5ECC-47ED-8DC1-6EEF97BC9D5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4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668A64-6183-477B-AEFA-FF804C1A935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3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955DF1-251A-4A04-ADDC-667620ED4CB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2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304938-3D9E-4B04-95EE-E1FB6F7DF60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3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C8AB11-508D-47A8-B2BA-86FFBA36FB6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79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7856A-2886-47B6-BB77-55357D7020C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18B1E-ED58-478F-AE4D-A4BD4C5B3DD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18B1E-ED58-478F-AE4D-A4BD4C5B3DD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76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18B1E-ED58-478F-AE4D-A4BD4C5B3D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0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18B1E-ED58-478F-AE4D-A4BD4C5B3DD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18B1E-ED58-478F-AE4D-A4BD4C5B3DD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6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2C5997-A708-4818-A005-7C7EE39250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75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18B1E-ED58-478F-AE4D-A4BD4C5B3DD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46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C4BCD6-BA23-42CD-8E4F-8BEF3952E29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49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0B2922-EC39-4240-A17A-9DFB13DF61A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351B9-9710-4C29-B027-D85F174F17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813A00-C075-48AC-A92F-7F3FBE7C8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813A00-C075-48AC-A92F-7F3FBE7C8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E68AF-7258-40A3-A858-DE510B836E7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4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41283B-592E-431B-80C4-668A2E8912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3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4850B6-9D5C-4C64-B09C-B29A6EE0485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70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97A58A-3ADC-4D2C-B328-6C1A2883B3C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354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63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A0E9-841F-46C9-AD64-94B6B8CD2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229100"/>
            <a:ext cx="538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229100"/>
            <a:ext cx="538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0374DB-8E4C-484F-AF53-FC3884D61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0" y="47256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solidFill>
                  <a:schemeClr val="bg1"/>
                </a:solidFill>
                <a:latin typeface="Cheltenhm XBdCn BT" pitchFamily="18" charset="0"/>
              </a:rPr>
              <a:t>Function the Ultimate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0" y="2362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heltenhm BdCn BT" pitchFamily="18" charset="0"/>
              </a:rPr>
              <a:t>Act III</a:t>
            </a: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Invocation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  <a:r>
              <a:rPr lang="en-US" dirty="0"/>
              <a:t> suffix operator surrounding zero or more comma separated arguments.</a:t>
            </a:r>
          </a:p>
          <a:p>
            <a:r>
              <a:rPr lang="en-US" dirty="0"/>
              <a:t>The arguments will be bound to parameters.</a:t>
            </a:r>
          </a:p>
          <a:p>
            <a:r>
              <a:rPr lang="en-US" dirty="0"/>
              <a:t>A parameter is a variable that is initialized by the caller.</a:t>
            </a:r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Invocation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function is called with too many arguments, the extra arguments are ignored.</a:t>
            </a:r>
          </a:p>
          <a:p>
            <a:r>
              <a:rPr lang="en-US" dirty="0"/>
              <a:t>If a function is called with too few arguments, the missing values will be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  <a:r>
              <a:rPr lang="en-US" dirty="0"/>
              <a:t>. Other defaults are possible:</a:t>
            </a:r>
          </a:p>
          <a:p>
            <a:pPr marL="0" indent="0" algn="ctr">
              <a:buNone/>
            </a:pPr>
            <a:r>
              <a:rPr lang="en-US" b="1" dirty="0">
                <a:latin typeface="Programma" pitchFamily="2" charset="0"/>
              </a:rPr>
              <a:t>function foo(bar = 0) {...}</a:t>
            </a:r>
          </a:p>
          <a:p>
            <a:r>
              <a:rPr lang="en-US" dirty="0"/>
              <a:t>There is no implicit type checking on the arguments.</a:t>
            </a:r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534400" cy="6172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Variable number of arguments: </a:t>
            </a:r>
            <a:r>
              <a:rPr lang="en-US" b="1" dirty="0">
                <a:latin typeface="Programma" pitchFamily="2" charset="0"/>
              </a:rPr>
              <a:t>...</a:t>
            </a:r>
          </a:p>
          <a:p>
            <a:r>
              <a:rPr lang="en-US" dirty="0"/>
              <a:t>All remaining arguments are assembled into an array.</a:t>
            </a:r>
          </a:p>
          <a:p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add(a, b)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return a + b;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sum(...numbers)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numbers.reduce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(add);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ten = sum(1, 2, 3, 4);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24914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Two pseudo parameters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arguments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+mj-lt"/>
                <a:cs typeface="Courier New" pitchFamily="49" charset="0"/>
              </a:rPr>
              <a:t>Neither is recommended.</a:t>
            </a:r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arguments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When a function is invoked, in addition to its parameters, it also gets a special parameter called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arguments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</a:pPr>
            <a:r>
              <a:rPr lang="en-US" dirty="0"/>
              <a:t>It contains all of the arguments from the invocation.</a:t>
            </a:r>
          </a:p>
          <a:p>
            <a:pPr>
              <a:lnSpc>
                <a:spcPct val="80000"/>
              </a:lnSpc>
            </a:pPr>
            <a:r>
              <a:rPr lang="en-US" dirty="0"/>
              <a:t>It is an array-like object.</a:t>
            </a:r>
          </a:p>
          <a:p>
            <a:pPr>
              <a:lnSpc>
                <a:spcPct val="80000"/>
              </a:lnSpc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arguments.length</a:t>
            </a:r>
            <a:r>
              <a:rPr lang="en-US" dirty="0"/>
              <a:t> is the number of arguments passed.</a:t>
            </a:r>
          </a:p>
          <a:p>
            <a:pPr>
              <a:lnSpc>
                <a:spcPct val="80000"/>
              </a:lnSpc>
            </a:pPr>
            <a:r>
              <a:rPr lang="en-US" dirty="0"/>
              <a:t>Totally obsolete. Use </a:t>
            </a:r>
            <a:r>
              <a:rPr lang="en-US" b="1" dirty="0">
                <a:latin typeface="Programma" pitchFamily="2" charset="0"/>
              </a:rPr>
              <a:t>...</a:t>
            </a:r>
            <a:r>
              <a:rPr lang="en-US" dirty="0"/>
              <a:t> instead.</a:t>
            </a:r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dirty="0"/>
              <a:t> parameter contains a reference to the object of invocation.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dirty="0"/>
              <a:t> allows a method to know what object it is concerned with.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dirty="0"/>
              <a:t> allows a single function object to service many objects.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dirty="0"/>
              <a:t> is key to prototypal inheritance.</a:t>
            </a:r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Invocation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There are four ways to call a function: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Function form</a:t>
            </a:r>
          </a:p>
          <a:p>
            <a:pPr lvl="2">
              <a:lnSpc>
                <a:spcPct val="90000"/>
              </a:lnSpc>
            </a:pPr>
            <a:r>
              <a:rPr lang="en-US" sz="2800" i="1" dirty="0" err="1"/>
              <a:t>functionObject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800" i="1" dirty="0"/>
              <a:t>arguments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sz="2800" dirty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Method form</a:t>
            </a:r>
          </a:p>
          <a:p>
            <a:pPr lvl="2">
              <a:lnSpc>
                <a:spcPct val="90000"/>
              </a:lnSpc>
            </a:pPr>
            <a:r>
              <a:rPr lang="en-US" sz="2800" i="1" dirty="0" err="1"/>
              <a:t>thisObject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.</a:t>
            </a:r>
            <a:r>
              <a:rPr lang="en-US" sz="2800" i="1" dirty="0" err="1"/>
              <a:t>methodName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800" i="1" dirty="0"/>
              <a:t>arguments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i="1" dirty="0" err="1"/>
              <a:t>thisObject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["</a:t>
            </a:r>
            <a:r>
              <a:rPr lang="en-US" sz="2800" i="1" dirty="0" err="1"/>
              <a:t>methodName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"](</a:t>
            </a:r>
            <a:r>
              <a:rPr lang="en-US" sz="2800" i="1" dirty="0"/>
              <a:t>arguments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Constructor form</a:t>
            </a:r>
          </a:p>
          <a:p>
            <a:pPr lvl="2">
              <a:lnSpc>
                <a:spcPct val="90000"/>
              </a:lnSpc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new</a:t>
            </a:r>
            <a:r>
              <a:rPr lang="en-US" sz="2800" dirty="0"/>
              <a:t> </a:t>
            </a:r>
            <a:r>
              <a:rPr lang="en-US" sz="2800" i="1" dirty="0" err="1"/>
              <a:t>FunctionObject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800" i="1" dirty="0"/>
              <a:t>arguments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sz="2800" dirty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Apply form</a:t>
            </a:r>
          </a:p>
          <a:p>
            <a:pPr lvl="2">
              <a:lnSpc>
                <a:spcPct val="90000"/>
              </a:lnSpc>
            </a:pPr>
            <a:r>
              <a:rPr lang="en-US" sz="2800" i="1" dirty="0" err="1"/>
              <a:t>functionObject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.apply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800" i="1" dirty="0" err="1"/>
              <a:t>thisObject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,[</a:t>
            </a:r>
            <a:r>
              <a:rPr lang="en-US" sz="2800" i="1" dirty="0"/>
              <a:t>arguments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])</a:t>
            </a: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form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i="1" dirty="0" err="1">
                <a:solidFill>
                  <a:srgbClr val="CCFFCC"/>
                </a:solidFill>
              </a:rPr>
              <a:t>thisObject</a:t>
            </a:r>
            <a:r>
              <a:rPr lang="en-US" sz="3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.</a:t>
            </a:r>
            <a:r>
              <a:rPr lang="en-US" sz="3600" i="1" dirty="0" err="1"/>
              <a:t>methodName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i="1" dirty="0"/>
              <a:t>arguments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i="1" dirty="0" err="1">
                <a:solidFill>
                  <a:srgbClr val="CCFFCC"/>
                </a:solidFill>
              </a:rPr>
              <a:t>thisObject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sz="3600" i="1" dirty="0" err="1"/>
              <a:t>methodName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](</a:t>
            </a:r>
            <a:r>
              <a:rPr lang="en-US" sz="3600" i="1" dirty="0"/>
              <a:t>arguments</a:t>
            </a:r>
            <a:r>
              <a:rPr lang="en-US" sz="3600" b="1" dirty="0"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When a function is called in the method form,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dirty="0"/>
              <a:t> is set to </a:t>
            </a:r>
            <a:r>
              <a:rPr lang="en-US" i="1" dirty="0" err="1">
                <a:solidFill>
                  <a:srgbClr val="CCFFCC"/>
                </a:solidFill>
              </a:rPr>
              <a:t>thisObject</a:t>
            </a:r>
            <a:r>
              <a:rPr lang="en-US" dirty="0"/>
              <a:t>, the object of interest, containing or inheriting the function.</a:t>
            </a:r>
          </a:p>
          <a:p>
            <a:pPr>
              <a:lnSpc>
                <a:spcPct val="90000"/>
              </a:lnSpc>
            </a:pPr>
            <a:r>
              <a:rPr lang="en-US" dirty="0"/>
              <a:t>This allows methods to have a reference to the object of interest.</a:t>
            </a:r>
          </a:p>
        </p:txBody>
      </p:sp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form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 i="1" dirty="0" err="1"/>
              <a:t>functionObject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i="1" dirty="0"/>
              <a:t>arguments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r>
              <a:rPr lang="en-US" dirty="0"/>
              <a:t>When a function is called in the function form,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dirty="0"/>
              <a:t> is not set to an object of interest.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Constructor form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new</a:t>
            </a:r>
            <a:r>
              <a:rPr lang="en-US" sz="4000" dirty="0"/>
              <a:t> </a:t>
            </a:r>
            <a:r>
              <a:rPr lang="en-US" sz="4000" i="1" dirty="0" err="1"/>
              <a:t>FunctionValue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i="1" dirty="0"/>
              <a:t>arguments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lvl="1">
              <a:buFont typeface="Arial" charset="0"/>
              <a:buChar char="•"/>
            </a:pP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When a function is called with the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new</a:t>
            </a:r>
            <a:r>
              <a:rPr lang="en-US" dirty="0"/>
              <a:t> operator, a new object is created and assigned to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dirty="0"/>
              <a:t>.</a:t>
            </a:r>
            <a:endParaRPr lang="en-US" sz="2800" b="1" dirty="0">
              <a:latin typeface="Courier New" pitchFamily="49" charset="0"/>
            </a:endParaRPr>
          </a:p>
          <a:p>
            <a:r>
              <a:rPr lang="en-US" dirty="0"/>
              <a:t>If there is not an explicit return value, then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dirty="0"/>
              <a:t> will be returned.</a:t>
            </a:r>
          </a:p>
          <a:p>
            <a:r>
              <a:rPr lang="en-US" dirty="0"/>
              <a:t>Used in the </a:t>
            </a:r>
            <a:r>
              <a:rPr lang="en-US" dirty="0" err="1"/>
              <a:t>Pseudoclassical</a:t>
            </a:r>
            <a:r>
              <a:rPr lang="en-US" dirty="0"/>
              <a:t> style.</a:t>
            </a: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dirty="0"/>
              <a:t> expression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dirty="0"/>
              <a:t>optional name</a:t>
            </a:r>
          </a:p>
          <a:p>
            <a:r>
              <a:rPr lang="en-US" dirty="0"/>
              <a:t>parameters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Wrapped in </a:t>
            </a:r>
            <a:r>
              <a:rPr lang="en-US" dirty="0" err="1"/>
              <a:t>parens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Zero or more names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Separated by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  <a:r>
              <a:rPr lang="en-US" dirty="0"/>
              <a:t> </a:t>
            </a:r>
            <a:r>
              <a:rPr lang="en-US" sz="2000" dirty="0"/>
              <a:t>comma</a:t>
            </a:r>
          </a:p>
          <a:p>
            <a:r>
              <a:rPr lang="en-US" dirty="0"/>
              <a:t>body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Wrapped in curly braces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Zero or more statements</a:t>
            </a:r>
          </a:p>
        </p:txBody>
      </p:sp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dirty="0"/>
              <a:t> prefix operator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9067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Function.prototype.new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new(...</a:t>
            </a:r>
            <a:r>
              <a:rPr lang="en-US" sz="28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args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8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that = 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  <a:r>
              <a:rPr lang="en-US" sz="28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8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this.prototype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8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result = </a:t>
            </a:r>
            <a:r>
              <a:rPr lang="en-US" sz="28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this.apply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(that, </a:t>
            </a:r>
            <a:r>
              <a:rPr lang="en-US" sz="28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args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(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8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typeof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result === "object"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&amp;&amp; result !== null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) 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? result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: that;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67231713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10134600" cy="5410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i="1" dirty="0" err="1"/>
              <a:t>functionObject</a:t>
            </a:r>
            <a:r>
              <a:rPr lang="en-US" sz="3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.apply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i="1" dirty="0" err="1">
                <a:solidFill>
                  <a:srgbClr val="CCFFCC"/>
                </a:solidFill>
              </a:rPr>
              <a:t>thisObject</a:t>
            </a:r>
            <a:r>
              <a:rPr lang="en-US" sz="3600" i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3600" i="1" dirty="0"/>
              <a:t>arguments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i="1" dirty="0" err="1"/>
              <a:t>functionObject</a:t>
            </a:r>
            <a:r>
              <a:rPr lang="en-US" sz="3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.call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i="1" dirty="0" err="1">
                <a:solidFill>
                  <a:srgbClr val="CCFFCC"/>
                </a:solidFill>
              </a:rPr>
              <a:t>thisObject</a:t>
            </a:r>
            <a:r>
              <a:rPr lang="en-US" sz="3600" i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3600" i="1" dirty="0"/>
              <a:t>argument…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sz="36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function’s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apply</a:t>
            </a:r>
            <a:r>
              <a:rPr lang="en-US" sz="2800" dirty="0"/>
              <a:t> or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call</a:t>
            </a:r>
            <a:r>
              <a:rPr lang="en-US" sz="2800" dirty="0"/>
              <a:t> method allows for calling the function, explicitly specifying </a:t>
            </a:r>
            <a:r>
              <a:rPr lang="en-US" sz="2800" i="1" dirty="0" err="1">
                <a:solidFill>
                  <a:srgbClr val="CCFFCC"/>
                </a:solidFill>
              </a:rPr>
              <a:t>thisObject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It can also take an array of parameters or a sequence of parameters.</a:t>
            </a:r>
            <a:endParaRPr lang="en-US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sz="2800" dirty="0"/>
              <a:t> is an bonus parameter. Its value depends on the calling form.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sz="2800" dirty="0"/>
              <a:t> gives methods access to their objects.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sz="2800" dirty="0"/>
              <a:t> is bound at invocation time.</a:t>
            </a:r>
          </a:p>
        </p:txBody>
      </p:sp>
      <p:graphicFrame>
        <p:nvGraphicFramePr>
          <p:cNvPr id="93341" name="Group 15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9062365"/>
              </p:ext>
            </p:extLst>
          </p:nvPr>
        </p:nvGraphicFramePr>
        <p:xfrm>
          <a:off x="6191250" y="1600200"/>
          <a:ext cx="4019550" cy="4953000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Invocation form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this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function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the global object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undefined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method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the object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constructor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the new object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apply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argument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Recursion</a:t>
            </a:r>
          </a:p>
        </p:txBody>
      </p:sp>
      <p:sp>
        <p:nvSpPr>
          <p:cNvPr id="348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When a function calls itself.</a:t>
            </a:r>
          </a:p>
        </p:txBody>
      </p:sp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Little Lisper</a:t>
            </a:r>
          </a:p>
        </p:txBody>
      </p:sp>
      <p:sp>
        <p:nvSpPr>
          <p:cNvPr id="8192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9144000" cy="1752600"/>
          </a:xfrm>
        </p:spPr>
        <p:txBody>
          <a:bodyPr/>
          <a:lstStyle/>
          <a:p>
            <a:r>
              <a:rPr lang="en-US"/>
              <a:t>http://javascript.crockford.com/little.html</a:t>
            </a:r>
          </a:p>
        </p:txBody>
      </p:sp>
    </p:spTree>
    <p:extLst>
      <p:ext uri="{BB962C8B-B14F-4D97-AF65-F5344CB8AC3E}">
        <p14:creationId xmlns:p14="http://schemas.microsoft.com/office/powerpoint/2010/main" val="968499050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Little Schemer</a:t>
            </a:r>
          </a:p>
        </p:txBody>
      </p:sp>
      <p:sp>
        <p:nvSpPr>
          <p:cNvPr id="82947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9144000" cy="1752600"/>
          </a:xfrm>
        </p:spPr>
        <p:txBody>
          <a:bodyPr/>
          <a:lstStyle/>
          <a:p>
            <a:r>
              <a:rPr lang="en-US"/>
              <a:t>http://javascript.crockford.com/little.html</a:t>
            </a:r>
          </a:p>
        </p:txBody>
      </p:sp>
    </p:spTree>
    <p:extLst>
      <p:ext uri="{BB962C8B-B14F-4D97-AF65-F5344CB8AC3E}">
        <p14:creationId xmlns:p14="http://schemas.microsoft.com/office/powerpoint/2010/main" val="1369750131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Tennent’s Principle of Correspondence</a:t>
            </a:r>
          </a:p>
        </p:txBody>
      </p:sp>
      <p:sp>
        <p:nvSpPr>
          <p:cNvPr id="7885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result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: variable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factorial(n) {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var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result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1;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while (n &gt; 1) {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result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*= n;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n -= 1;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result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6935D-0BEA-4A5C-BD6E-203DCB07D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842000" cy="5029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result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: parameter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factorial(n) {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(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result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 {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while (n &gt; 1) {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result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*= n;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n -= 1;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result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}(1)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38234749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Tennent’s Principle of Correspondence</a:t>
            </a:r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latin typeface="Cheltenhm BdItHd B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latin typeface="Cheltenhm BdItHd B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>
              <a:latin typeface="Cheltenhm BdItHd B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>
              <a:latin typeface="Cheltenhm BdItHd B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Cheltenhm BdItHd BT" pitchFamily="18" charset="0"/>
              </a:rPr>
              <a:t>expression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2800" b="1" dirty="0">
                <a:latin typeface="Cheltenhm BdItHd BT" pitchFamily="18" charset="0"/>
              </a:rPr>
              <a:t>expression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())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 flipV="1">
            <a:off x="1524000" y="3886200"/>
            <a:ext cx="9144000" cy="7938"/>
          </a:xfrm>
          <a:prstGeom prst="line">
            <a:avLst/>
          </a:prstGeom>
          <a:noFill/>
          <a:ln w="28575">
            <a:solidFill>
              <a:srgbClr val="FF010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0" y="5276672"/>
            <a:ext cx="5105400" cy="1200329"/>
          </a:xfrm>
          <a:prstGeom prst="rect">
            <a:avLst/>
          </a:prstGeom>
          <a:solidFill>
            <a:srgbClr val="003E1C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heltenhm BdItHd BT" pitchFamily="18" charset="0"/>
              </a:rPr>
              <a:t>Except: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  arguments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break  continue  return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1" y="2057400"/>
            <a:ext cx="5105399" cy="1569660"/>
          </a:xfrm>
          <a:prstGeom prst="rect">
            <a:avLst/>
          </a:prstGeom>
          <a:solidFill>
            <a:srgbClr val="003E1C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heltenhm BdItHd BT" pitchFamily="18" charset="0"/>
              </a:rPr>
              <a:t>Any expression or block of statements can be wrapped in an immediately invoked function without changing meaning…</a:t>
            </a:r>
          </a:p>
        </p:txBody>
      </p:sp>
    </p:spTree>
    <p:extLst>
      <p:ext uri="{BB962C8B-B14F-4D97-AF65-F5344CB8AC3E}">
        <p14:creationId xmlns:p14="http://schemas.microsoft.com/office/powerpoint/2010/main" val="2228391845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891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Lexical Scoping</a:t>
            </a:r>
          </a:p>
          <a:p>
            <a:r>
              <a:rPr lang="en-US" dirty="0"/>
              <a:t>Static Scoping</a:t>
            </a:r>
          </a:p>
          <a:p>
            <a:endParaRPr lang="en-US" dirty="0"/>
          </a:p>
          <a:p>
            <a:r>
              <a:rPr lang="en-US" dirty="0"/>
              <a:t>Functions can nest.</a:t>
            </a:r>
          </a:p>
          <a:p>
            <a:r>
              <a:rPr lang="en-US" dirty="0"/>
              <a:t>Functions are values.</a:t>
            </a:r>
          </a:p>
        </p:txBody>
      </p:sp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Closure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context of an inner function includes the scope of the outer function.</a:t>
            </a:r>
          </a:p>
          <a:p>
            <a:pPr eaLnBrk="1" hangingPunct="1"/>
            <a:r>
              <a:rPr lang="en-US" dirty="0"/>
              <a:t>An inner function enjoys that context even after </a:t>
            </a:r>
            <a:r>
              <a:rPr lang="en-US"/>
              <a:t>the outer </a:t>
            </a:r>
            <a:r>
              <a:rPr lang="en-US" dirty="0"/>
              <a:t>functions have returned.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Function scope works like block scope.</a:t>
            </a: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dirty="0"/>
              <a:t> expression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Produces an instance of a function object.</a:t>
            </a:r>
          </a:p>
          <a:p>
            <a:r>
              <a:rPr lang="en-US" dirty="0"/>
              <a:t>Function objects are first class.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May be passed as an argument to a function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May be returned from a function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May assigned to a variable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May be stored in an object or array</a:t>
            </a:r>
          </a:p>
          <a:p>
            <a:r>
              <a:rPr lang="en-US" dirty="0"/>
              <a:t>Function objects inherit from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Function.prototype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… 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815379"/>
      </p:ext>
    </p:extLst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green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yellow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… 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6297372"/>
      </p:ext>
    </p:extLst>
  </p:cSld>
  <p:clrMapOvr>
    <a:masterClrMapping/>
  </p:clrMapOvr>
  <p:transition spd="slow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green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yellow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… 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839485" y="4315627"/>
            <a:ext cx="1948441" cy="1811709"/>
          </a:xfrm>
          <a:prstGeom prst="ellipse">
            <a:avLst/>
          </a:prstGeom>
          <a:solidFill>
            <a:srgbClr val="CCFFCC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74054678"/>
      </p:ext>
    </p:extLst>
  </p:cSld>
  <p:clrMapOvr>
    <a:masterClrMapping/>
  </p:clrMapOvr>
  <p:transition spd="slow">
    <p:strip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green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yellow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… 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420740" y="3854154"/>
            <a:ext cx="3845608" cy="2649197"/>
          </a:xfrm>
          <a:prstGeom prst="ellipse">
            <a:avLst/>
          </a:prstGeom>
          <a:solidFill>
            <a:srgbClr val="FFFF99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839485" y="4315627"/>
            <a:ext cx="1948441" cy="1811709"/>
          </a:xfrm>
          <a:prstGeom prst="ellipse">
            <a:avLst/>
          </a:prstGeom>
          <a:solidFill>
            <a:srgbClr val="CCFFCC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98123" y="4578587"/>
            <a:ext cx="6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Programma" panose="02000009000000000000" pitchFamily="49" charset="0"/>
                <a:cs typeface="Programma" panose="02000009000000000000" pitchFamily="49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17002798"/>
      </p:ext>
    </p:extLst>
  </p:cSld>
  <p:clrMapOvr>
    <a:masterClrMapping/>
  </p:clrMapOvr>
  <p:transition spd="slow">
    <p:strip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0736"/>
            <a:ext cx="8229600" cy="6474864"/>
          </a:xfrm>
        </p:spPr>
        <p:txBody>
          <a:bodyPr>
            <a:normAutofit/>
          </a:bodyPr>
          <a:lstStyle/>
          <a:p>
            <a:r>
              <a:rPr lang="en-US" dirty="0"/>
              <a:t>Lisp [1958]</a:t>
            </a:r>
          </a:p>
          <a:p>
            <a:pPr lvl="1"/>
            <a:r>
              <a:rPr lang="en-US" dirty="0">
                <a:solidFill>
                  <a:srgbClr val="FF99CC"/>
                </a:solidFill>
              </a:rPr>
              <a:t>dynamic scope</a:t>
            </a:r>
          </a:p>
          <a:p>
            <a:pPr lvl="1"/>
            <a:r>
              <a:rPr lang="en-US" dirty="0"/>
              <a:t>nested functions</a:t>
            </a:r>
          </a:p>
          <a:p>
            <a:pPr lvl="1"/>
            <a:r>
              <a:rPr lang="en-US" dirty="0"/>
              <a:t>function values</a:t>
            </a:r>
          </a:p>
          <a:p>
            <a:r>
              <a:rPr lang="en-US" dirty="0" err="1"/>
              <a:t>Algol</a:t>
            </a:r>
            <a:r>
              <a:rPr lang="en-US" dirty="0"/>
              <a:t> 60 [1960]</a:t>
            </a:r>
          </a:p>
          <a:p>
            <a:pPr lvl="1"/>
            <a:r>
              <a:rPr lang="en-US" dirty="0"/>
              <a:t>lexical scope</a:t>
            </a:r>
          </a:p>
          <a:p>
            <a:pPr lvl="1"/>
            <a:r>
              <a:rPr lang="en-US" dirty="0"/>
              <a:t>nested functions</a:t>
            </a:r>
          </a:p>
          <a:p>
            <a:pPr lvl="1"/>
            <a:r>
              <a:rPr lang="en-US" dirty="0">
                <a:solidFill>
                  <a:srgbClr val="FF99CC"/>
                </a:solidFill>
              </a:rPr>
              <a:t>functions are not values</a:t>
            </a:r>
          </a:p>
          <a:p>
            <a:r>
              <a:rPr lang="en-US" dirty="0"/>
              <a:t>C [1972]</a:t>
            </a:r>
          </a:p>
          <a:p>
            <a:pPr lvl="1"/>
            <a:r>
              <a:rPr lang="en-US" dirty="0"/>
              <a:t>lexical scope</a:t>
            </a:r>
          </a:p>
          <a:p>
            <a:pPr lvl="1"/>
            <a:r>
              <a:rPr lang="en-US" dirty="0">
                <a:solidFill>
                  <a:srgbClr val="FF99CC"/>
                </a:solidFill>
              </a:rPr>
              <a:t>functions cannot nest</a:t>
            </a:r>
          </a:p>
          <a:p>
            <a:pPr lvl="1"/>
            <a:r>
              <a:rPr lang="en-US" dirty="0"/>
              <a:t>functions are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63106"/>
      </p:ext>
    </p:extLst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11811000" cy="1143000"/>
          </a:xfrm>
        </p:spPr>
        <p:txBody>
          <a:bodyPr/>
          <a:lstStyle/>
          <a:p>
            <a:r>
              <a:rPr lang="en-US" dirty="0"/>
              <a:t>The inner function can </a:t>
            </a:r>
            <a:br>
              <a:rPr lang="en-US" dirty="0"/>
            </a:br>
            <a:r>
              <a:rPr lang="en-US" dirty="0"/>
              <a:t>survive the outer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617131" cy="5105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 green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let 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yellow()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b;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… </a:t>
            </a: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</a:t>
            </a: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… b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… a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022768"/>
      </p:ext>
    </p:extLst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70958"/>
            <a:ext cx="8229600" cy="543464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let names = [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    "zero", "one", "two", "three", "four",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    "five", "six", "seven", "eight", "nine"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let 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 = 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function (n)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CCFFCC"/>
              </a:solidFill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return </a:t>
            </a:r>
            <a:r>
              <a:rPr lang="en-US" sz="2800" b="1" dirty="0">
                <a:latin typeface="Programma" pitchFamily="2" charset="0"/>
              </a:rPr>
              <a:t>names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[n];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CCFFCC"/>
              </a:solidFill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}</a:t>
            </a:r>
            <a:r>
              <a:rPr lang="en-US" sz="2800" b="1" dirty="0">
                <a:latin typeface="Programma" pitchFamily="2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alert(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(3));    // "three"</a:t>
            </a:r>
          </a:p>
        </p:txBody>
      </p:sp>
    </p:spTree>
    <p:extLst>
      <p:ext uri="{BB962C8B-B14F-4D97-AF65-F5344CB8AC3E}">
        <p14:creationId xmlns:p14="http://schemas.microsoft.com/office/powerpoint/2010/main" val="2588664612"/>
      </p:ext>
    </p:extLst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70958"/>
            <a:ext cx="9829800" cy="543464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let 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 = 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function (n) {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sz="2800" b="1" dirty="0" err="1">
                <a:solidFill>
                  <a:srgbClr val="CCFFCC"/>
                </a:solidFill>
                <a:latin typeface="Programma" pitchFamily="2" charset="0"/>
              </a:rPr>
              <a:t>var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names = [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    "zero", "one", "two", "three", "four",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    "five", "six", "seven", "eight", "nine"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];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CCFFCC"/>
              </a:solidFill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CCFFCC"/>
              </a:solidFill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return names[n];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CCFFCC"/>
              </a:solidFill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}</a:t>
            </a:r>
            <a:r>
              <a:rPr lang="en-US" sz="2800" b="1" dirty="0">
                <a:latin typeface="Programma" pitchFamily="2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alert(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(3));    // "three"</a:t>
            </a:r>
          </a:p>
        </p:txBody>
      </p:sp>
    </p:spTree>
    <p:extLst>
      <p:ext uri="{BB962C8B-B14F-4D97-AF65-F5344CB8AC3E}">
        <p14:creationId xmlns:p14="http://schemas.microsoft.com/office/powerpoint/2010/main" val="3112114785"/>
      </p:ext>
    </p:extLst>
  </p:cSld>
  <p:clrMapOvr>
    <a:masterClrMapping/>
  </p:clrMapOvr>
  <p:transition spd="slow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70958"/>
            <a:ext cx="9906000" cy="543464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let 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 = (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function (n) {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sz="2800" b="1" dirty="0" err="1">
                <a:solidFill>
                  <a:srgbClr val="CCFFCC"/>
                </a:solidFill>
                <a:latin typeface="Programma" pitchFamily="2" charset="0"/>
              </a:rPr>
              <a:t>var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names = [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    "zero", "one", "two", "three", "four",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    "five", "six", "seven", "eight", "nine"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];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CCFFCC"/>
              </a:solidFill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return </a:t>
            </a: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function (n)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        return 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names</a:t>
            </a: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[n];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    }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}</a:t>
            </a:r>
            <a:r>
              <a:rPr lang="en-US" sz="2800" b="1" dirty="0">
                <a:latin typeface="Programma" pitchFamily="2" charset="0"/>
              </a:rPr>
              <a:t>());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alert(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(3));    // "three"</a:t>
            </a:r>
          </a:p>
        </p:txBody>
      </p:sp>
    </p:spTree>
    <p:extLst>
      <p:ext uri="{BB962C8B-B14F-4D97-AF65-F5344CB8AC3E}">
        <p14:creationId xmlns:p14="http://schemas.microsoft.com/office/powerpoint/2010/main" val="1762306209"/>
      </p:ext>
    </p:extLst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Over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70958"/>
            <a:ext cx="9982200" cy="543464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let names = [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    "zero", "one", "two", "three", "four",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    "five", "six", "seven", "eight", "nine"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let 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 = 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function (n)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CCFFCC"/>
              </a:solidFill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return </a:t>
            </a:r>
            <a:r>
              <a:rPr lang="en-US" sz="2800" b="1" dirty="0">
                <a:latin typeface="Programma" pitchFamily="2" charset="0"/>
              </a:rPr>
              <a:t>names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[n];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CCFFCC"/>
              </a:solidFill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}</a:t>
            </a:r>
            <a:r>
              <a:rPr lang="en-US" sz="2800" b="1" dirty="0">
                <a:latin typeface="Programma" pitchFamily="2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alert(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(3));    // "three"</a:t>
            </a:r>
          </a:p>
        </p:txBody>
      </p:sp>
    </p:spTree>
    <p:extLst>
      <p:ext uri="{BB962C8B-B14F-4D97-AF65-F5344CB8AC3E}">
        <p14:creationId xmlns:p14="http://schemas.microsoft.com/office/powerpoint/2010/main" val="2998364182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gramma" pitchFamily="2" charset="0"/>
              </a:rPr>
              <a:t>function</a:t>
            </a:r>
            <a:r>
              <a:rPr lang="en-US" dirty="0"/>
              <a:t> statement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</a:p>
          <a:p>
            <a:r>
              <a:rPr lang="en-US" dirty="0"/>
              <a:t>mandatory name</a:t>
            </a:r>
          </a:p>
          <a:p>
            <a:r>
              <a:rPr lang="en-US" dirty="0"/>
              <a:t>parameters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Wrapped in </a:t>
            </a:r>
            <a:r>
              <a:rPr lang="en-US" dirty="0" err="1"/>
              <a:t>parens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Zero or more names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Separated by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  <a:r>
              <a:rPr lang="en-US" dirty="0"/>
              <a:t> </a:t>
            </a:r>
            <a:r>
              <a:rPr lang="en-US" sz="2000" dirty="0"/>
              <a:t>comma</a:t>
            </a:r>
          </a:p>
          <a:p>
            <a:r>
              <a:rPr lang="en-US" dirty="0"/>
              <a:t>body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Wrapped in curly braces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Zero or more statements</a:t>
            </a:r>
          </a:p>
        </p:txBody>
      </p:sp>
    </p:spTree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Immediate function returns a function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70958"/>
            <a:ext cx="9982200" cy="543464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let names = [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    "zero", "one", "two", "three", "four",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    "five", "six", "seven", "eight", "nine"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let 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 = (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function 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return </a:t>
            </a: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function (n)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        return 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names</a:t>
            </a: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[n];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    }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}</a:t>
            </a:r>
            <a:r>
              <a:rPr lang="en-US" sz="2800" b="1" dirty="0">
                <a:latin typeface="Programma" pitchFamily="2" charset="0"/>
              </a:rPr>
              <a:t>());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alert(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(3));    // "three"</a:t>
            </a:r>
          </a:p>
        </p:txBody>
      </p:sp>
    </p:spTree>
    <p:extLst>
      <p:ext uri="{BB962C8B-B14F-4D97-AF65-F5344CB8AC3E}">
        <p14:creationId xmlns:p14="http://schemas.microsoft.com/office/powerpoint/2010/main" val="3706794869"/>
      </p:ext>
    </p:extLst>
  </p:cSld>
  <p:clrMapOvr>
    <a:masterClrMapping/>
  </p:clrMapOvr>
  <p:transition spd="slow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70958"/>
            <a:ext cx="9753600" cy="543464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let 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 = (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function () {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sz="2800" b="1" dirty="0" err="1">
                <a:solidFill>
                  <a:srgbClr val="CCFFCC"/>
                </a:solidFill>
                <a:latin typeface="Programma" pitchFamily="2" charset="0"/>
              </a:rPr>
              <a:t>var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names = [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    "zero", "one", "two", "three", "four",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    "five", "six", "seven", "eight", "nine"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];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CCFFCC"/>
              </a:solidFill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    return </a:t>
            </a: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function (n)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        return 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names</a:t>
            </a: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[n];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FFCC"/>
                </a:solidFill>
                <a:latin typeface="Programma" pitchFamily="2" charset="0"/>
              </a:rPr>
              <a:t>    }</a:t>
            </a: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itchFamily="2" charset="0"/>
              </a:rPr>
              <a:t>}</a:t>
            </a:r>
            <a:r>
              <a:rPr lang="en-US" sz="2800" b="1" dirty="0">
                <a:latin typeface="Programma" pitchFamily="2" charset="0"/>
              </a:rPr>
              <a:t>());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Programma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Programma" pitchFamily="2" charset="0"/>
              </a:rPr>
              <a:t>alert(</a:t>
            </a:r>
            <a:r>
              <a:rPr lang="en-US" sz="2800" b="1" dirty="0" err="1">
                <a:latin typeface="Programma" pitchFamily="2" charset="0"/>
              </a:rPr>
              <a:t>digit_name</a:t>
            </a:r>
            <a:r>
              <a:rPr lang="en-US" sz="2800" b="1" dirty="0">
                <a:latin typeface="Programma" pitchFamily="2" charset="0"/>
              </a:rPr>
              <a:t>(3));    // "three"</a:t>
            </a:r>
          </a:p>
        </p:txBody>
      </p:sp>
    </p:spTree>
    <p:extLst>
      <p:ext uri="{BB962C8B-B14F-4D97-AF65-F5344CB8AC3E}">
        <p14:creationId xmlns:p14="http://schemas.microsoft.com/office/powerpoint/2010/main" val="2814817864"/>
      </p:ext>
    </p:extLst>
  </p:cSld>
  <p:clrMapOvr>
    <a:masterClrMapping/>
  </p:clrMapOvr>
  <p:transition spd="slow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981200" y="304800"/>
            <a:ext cx="82296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fade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const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2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dom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document.getElementById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(id);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let level = 1;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step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4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const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h = </a:t>
            </a:r>
            <a:r>
              <a:rPr lang="en-US" sz="2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level</a:t>
            </a:r>
            <a:r>
              <a:rPr lang="en-US" sz="24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.toString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(16);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dom</a:t>
            </a:r>
            <a:r>
              <a:rPr lang="en-US" sz="24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"#FFFF" + h + h;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if (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level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&lt; 15) {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level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+= 1;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4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setTimeout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step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100);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setTimeout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(step, 100);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endParaRPr lang="en-US" sz="2400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Pseudoclassical</a:t>
            </a:r>
            <a:endParaRPr lang="en-US" dirty="0"/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2286000" y="2133600"/>
            <a:ext cx="7772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Gizmo.prototype.toString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"gizmo " + this.id;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</p:txBody>
      </p:sp>
    </p:spTree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119" name="Group 127"/>
          <p:cNvGraphicFramePr>
            <a:graphicFrameLocks noGrp="1"/>
          </p:cNvGraphicFramePr>
          <p:nvPr>
            <p:ph sz="quarter" idx="1"/>
          </p:nvPr>
        </p:nvGraphicFramePr>
        <p:xfrm>
          <a:off x="2438400" y="2562225"/>
          <a:ext cx="1798638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prototype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812925" y="525464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  <p:graphicFrame>
        <p:nvGraphicFramePr>
          <p:cNvPr id="213134" name="Group 14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68723557"/>
              </p:ext>
            </p:extLst>
          </p:nvPr>
        </p:nvGraphicFramePr>
        <p:xfrm>
          <a:off x="5181600" y="5029200"/>
          <a:ext cx="2743200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toString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3123" name="Group 131"/>
          <p:cNvGraphicFramePr>
            <a:graphicFrameLocks noGrp="1"/>
          </p:cNvGraphicFramePr>
          <p:nvPr/>
        </p:nvGraphicFramePr>
        <p:xfrm>
          <a:off x="2438400" y="5257800"/>
          <a:ext cx="1828800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prototype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3130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14375"/>
              </p:ext>
            </p:extLst>
          </p:nvPr>
        </p:nvGraphicFramePr>
        <p:xfrm>
          <a:off x="5181600" y="2286000"/>
          <a:ext cx="2743200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eltenhm BdItHd BT" panose="020407030507050904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3139" name="Line 147"/>
          <p:cNvSpPr>
            <a:spLocks noChangeShapeType="1"/>
          </p:cNvSpPr>
          <p:nvPr/>
        </p:nvSpPr>
        <p:spPr bwMode="auto">
          <a:xfrm flipV="1">
            <a:off x="4038600" y="2286000"/>
            <a:ext cx="1143000" cy="45720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141" name="Line 149"/>
          <p:cNvSpPr>
            <a:spLocks noChangeShapeType="1"/>
          </p:cNvSpPr>
          <p:nvPr/>
        </p:nvSpPr>
        <p:spPr bwMode="auto">
          <a:xfrm flipV="1">
            <a:off x="4035425" y="5049838"/>
            <a:ext cx="1143000" cy="40005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135" name="Text Box 143"/>
          <p:cNvSpPr txBox="1">
            <a:spLocks noChangeArrowheads="1"/>
          </p:cNvSpPr>
          <p:nvPr/>
        </p:nvSpPr>
        <p:spPr bwMode="auto">
          <a:xfrm>
            <a:off x="2438401" y="2057401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</a:p>
        </p:txBody>
      </p:sp>
      <p:sp>
        <p:nvSpPr>
          <p:cNvPr id="213137" name="Text Box 145"/>
          <p:cNvSpPr txBox="1">
            <a:spLocks noChangeArrowheads="1"/>
          </p:cNvSpPr>
          <p:nvPr/>
        </p:nvSpPr>
        <p:spPr bwMode="auto">
          <a:xfrm>
            <a:off x="2438400" y="4800601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</a:p>
        </p:txBody>
      </p:sp>
    </p:spTree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119" name="Group 127"/>
          <p:cNvGraphicFramePr>
            <a:graphicFrameLocks noGrp="1"/>
          </p:cNvGraphicFramePr>
          <p:nvPr>
            <p:ph sz="quarter" idx="1"/>
          </p:nvPr>
        </p:nvGraphicFramePr>
        <p:xfrm>
          <a:off x="2438400" y="2562225"/>
          <a:ext cx="1798638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prototype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812925" y="525464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12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Gizmo.prototype.toString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"gizmo " + this.id;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</p:txBody>
      </p:sp>
      <p:graphicFrame>
        <p:nvGraphicFramePr>
          <p:cNvPr id="213134" name="Group 14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5181600" y="5029200"/>
          <a:ext cx="2743200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toString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3123" name="Group 131"/>
          <p:cNvGraphicFramePr>
            <a:graphicFrameLocks noGrp="1"/>
          </p:cNvGraphicFramePr>
          <p:nvPr/>
        </p:nvGraphicFramePr>
        <p:xfrm>
          <a:off x="2438400" y="5257800"/>
          <a:ext cx="1828800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prototype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3130" name="Group 138"/>
          <p:cNvGraphicFramePr>
            <a:graphicFrameLocks noGrp="1"/>
          </p:cNvGraphicFramePr>
          <p:nvPr>
            <p:extLst/>
          </p:nvPr>
        </p:nvGraphicFramePr>
        <p:xfrm>
          <a:off x="5181600" y="2286000"/>
          <a:ext cx="2743200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toString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3139" name="Line 147"/>
          <p:cNvSpPr>
            <a:spLocks noChangeShapeType="1"/>
          </p:cNvSpPr>
          <p:nvPr/>
        </p:nvSpPr>
        <p:spPr bwMode="auto">
          <a:xfrm flipV="1">
            <a:off x="4038600" y="2286000"/>
            <a:ext cx="1143000" cy="45720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141" name="Line 149"/>
          <p:cNvSpPr>
            <a:spLocks noChangeShapeType="1"/>
          </p:cNvSpPr>
          <p:nvPr/>
        </p:nvSpPr>
        <p:spPr bwMode="auto">
          <a:xfrm flipV="1">
            <a:off x="4035425" y="5049838"/>
            <a:ext cx="1143000" cy="40005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135" name="Text Box 143"/>
          <p:cNvSpPr txBox="1">
            <a:spLocks noChangeArrowheads="1"/>
          </p:cNvSpPr>
          <p:nvPr/>
        </p:nvSpPr>
        <p:spPr bwMode="auto">
          <a:xfrm>
            <a:off x="2438401" y="2057401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</a:p>
        </p:txBody>
      </p:sp>
      <p:sp>
        <p:nvSpPr>
          <p:cNvPr id="213137" name="Text Box 145"/>
          <p:cNvSpPr txBox="1">
            <a:spLocks noChangeArrowheads="1"/>
          </p:cNvSpPr>
          <p:nvPr/>
        </p:nvSpPr>
        <p:spPr bwMode="auto">
          <a:xfrm>
            <a:off x="2438400" y="4800601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42194666"/>
      </p:ext>
    </p:extLst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3" name="Group 3"/>
          <p:cNvGraphicFramePr>
            <a:graphicFrameLocks noGrp="1"/>
          </p:cNvGraphicFramePr>
          <p:nvPr>
            <p:ph sz="quarter" idx="1"/>
          </p:nvPr>
        </p:nvGraphicFramePr>
        <p:xfrm>
          <a:off x="2438400" y="2562225"/>
          <a:ext cx="1798638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prototype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316" name="Text Box 36"/>
          <p:cNvSpPr txBox="1">
            <a:spLocks noChangeArrowheads="1"/>
          </p:cNvSpPr>
          <p:nvPr/>
        </p:nvSpPr>
        <p:spPr bwMode="auto">
          <a:xfrm>
            <a:off x="1812925" y="525464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12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Gizmo.prototype.toString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"gizmo " + this.id;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</p:txBody>
      </p:sp>
      <p:graphicFrame>
        <p:nvGraphicFramePr>
          <p:cNvPr id="225317" name="Group 3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4120328"/>
              </p:ext>
            </p:extLst>
          </p:nvPr>
        </p:nvGraphicFramePr>
        <p:xfrm>
          <a:off x="5181600" y="5029200"/>
          <a:ext cx="2743200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toString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5331" name="Group 51"/>
          <p:cNvGraphicFramePr>
            <a:graphicFrameLocks noGrp="1"/>
          </p:cNvGraphicFramePr>
          <p:nvPr/>
        </p:nvGraphicFramePr>
        <p:xfrm>
          <a:off x="2438400" y="5257800"/>
          <a:ext cx="1828800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prototype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535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05869"/>
              </p:ext>
            </p:extLst>
          </p:nvPr>
        </p:nvGraphicFramePr>
        <p:xfrm>
          <a:off x="5181600" y="2286000"/>
          <a:ext cx="2743200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toString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371" name="Line 91"/>
          <p:cNvSpPr>
            <a:spLocks noChangeShapeType="1"/>
          </p:cNvSpPr>
          <p:nvPr/>
        </p:nvSpPr>
        <p:spPr bwMode="auto">
          <a:xfrm flipV="1">
            <a:off x="4038600" y="2286000"/>
            <a:ext cx="1143000" cy="45720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8" name="Line 98"/>
          <p:cNvSpPr>
            <a:spLocks noChangeShapeType="1"/>
          </p:cNvSpPr>
          <p:nvPr/>
        </p:nvSpPr>
        <p:spPr bwMode="auto">
          <a:xfrm flipV="1">
            <a:off x="4035425" y="5049838"/>
            <a:ext cx="1143000" cy="40005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25379" name="AutoShape 99"/>
          <p:cNvCxnSpPr>
            <a:cxnSpLocks noChangeShapeType="1"/>
          </p:cNvCxnSpPr>
          <p:nvPr/>
        </p:nvCxnSpPr>
        <p:spPr bwMode="auto">
          <a:xfrm rot="16200000" flipH="1" flipV="1">
            <a:off x="4764882" y="81757"/>
            <a:ext cx="261937" cy="4914900"/>
          </a:xfrm>
          <a:prstGeom prst="curvedConnector3">
            <a:avLst>
              <a:gd name="adj1" fmla="val -87273"/>
            </a:avLst>
          </a:prstGeom>
          <a:noFill/>
          <a:ln w="127000">
            <a:solidFill>
              <a:srgbClr val="9900FF"/>
            </a:solidFill>
            <a:round/>
            <a:headEnd type="oval" w="med" len="med"/>
            <a:tailEnd type="triangle" w="med" len="med"/>
          </a:ln>
          <a:effectLst/>
        </p:spPr>
      </p:cxnSp>
      <p:cxnSp>
        <p:nvCxnSpPr>
          <p:cNvPr id="225381" name="AutoShape 101"/>
          <p:cNvCxnSpPr>
            <a:cxnSpLocks noChangeShapeType="1"/>
          </p:cNvCxnSpPr>
          <p:nvPr/>
        </p:nvCxnSpPr>
        <p:spPr bwMode="auto">
          <a:xfrm rot="16200000" flipH="1" flipV="1">
            <a:off x="4772819" y="2810669"/>
            <a:ext cx="261938" cy="4914900"/>
          </a:xfrm>
          <a:prstGeom prst="curvedConnector3">
            <a:avLst>
              <a:gd name="adj1" fmla="val -87273"/>
            </a:avLst>
          </a:prstGeom>
          <a:noFill/>
          <a:ln w="127000">
            <a:solidFill>
              <a:srgbClr val="9900FF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225383" name="Text Box 103"/>
          <p:cNvSpPr txBox="1">
            <a:spLocks noChangeArrowheads="1"/>
          </p:cNvSpPr>
          <p:nvPr/>
        </p:nvSpPr>
        <p:spPr bwMode="auto">
          <a:xfrm>
            <a:off x="2438401" y="2057401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Courier New" pitchFamily="49" charset="0"/>
              </a:rPr>
              <a:t>Gizmo</a:t>
            </a:r>
          </a:p>
        </p:txBody>
      </p:sp>
      <p:sp>
        <p:nvSpPr>
          <p:cNvPr id="225384" name="Text Box 104"/>
          <p:cNvSpPr txBox="1">
            <a:spLocks noChangeArrowheads="1"/>
          </p:cNvSpPr>
          <p:nvPr/>
        </p:nvSpPr>
        <p:spPr bwMode="auto">
          <a:xfrm>
            <a:off x="2438400" y="4800601"/>
            <a:ext cx="100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Courier New" pitchFamily="49" charset="0"/>
              </a:rPr>
              <a:t>Object</a:t>
            </a:r>
          </a:p>
        </p:txBody>
      </p:sp>
    </p:spTree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40" name="Text Box 36"/>
          <p:cNvSpPr txBox="1">
            <a:spLocks noChangeArrowheads="1"/>
          </p:cNvSpPr>
          <p:nvPr/>
        </p:nvSpPr>
        <p:spPr bwMode="auto">
          <a:xfrm>
            <a:off x="1812925" y="525464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12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Gizmo.prototype.toString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"gizmo " + this.id;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</p:txBody>
      </p:sp>
      <p:graphicFrame>
        <p:nvGraphicFramePr>
          <p:cNvPr id="226307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95862691"/>
              </p:ext>
            </p:extLst>
          </p:nvPr>
        </p:nvGraphicFramePr>
        <p:xfrm>
          <a:off x="2438400" y="2562225"/>
          <a:ext cx="1798638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prototype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6318" name="Group 1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97531508"/>
              </p:ext>
            </p:extLst>
          </p:nvPr>
        </p:nvGraphicFramePr>
        <p:xfrm>
          <a:off x="7924800" y="914401"/>
          <a:ext cx="1828800" cy="694055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6341" name="Group 3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10153634"/>
              </p:ext>
            </p:extLst>
          </p:nvPr>
        </p:nvGraphicFramePr>
        <p:xfrm>
          <a:off x="5181600" y="5029200"/>
          <a:ext cx="2743200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toString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6355" name="Group 51"/>
          <p:cNvGraphicFramePr>
            <a:graphicFrameLocks noGrp="1"/>
          </p:cNvGraphicFramePr>
          <p:nvPr/>
        </p:nvGraphicFramePr>
        <p:xfrm>
          <a:off x="2438400" y="5257800"/>
          <a:ext cx="1828800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prototype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638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972747"/>
              </p:ext>
            </p:extLst>
          </p:nvPr>
        </p:nvGraphicFramePr>
        <p:xfrm>
          <a:off x="5181600" y="2286000"/>
          <a:ext cx="2743200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toString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6394" name="Text Box 90"/>
          <p:cNvSpPr txBox="1">
            <a:spLocks noChangeArrowheads="1"/>
          </p:cNvSpPr>
          <p:nvPr/>
        </p:nvSpPr>
        <p:spPr bwMode="auto">
          <a:xfrm>
            <a:off x="7924801" y="449263"/>
            <a:ext cx="2024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new Gizmo(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string</a:t>
            </a:r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</p:txBody>
      </p:sp>
      <p:sp>
        <p:nvSpPr>
          <p:cNvPr id="226395" name="Line 91"/>
          <p:cNvSpPr>
            <a:spLocks noChangeShapeType="1"/>
          </p:cNvSpPr>
          <p:nvPr/>
        </p:nvSpPr>
        <p:spPr bwMode="auto">
          <a:xfrm flipV="1">
            <a:off x="4038600" y="2286000"/>
            <a:ext cx="1143000" cy="45720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02" name="Line 98"/>
          <p:cNvSpPr>
            <a:spLocks noChangeShapeType="1"/>
          </p:cNvSpPr>
          <p:nvPr/>
        </p:nvSpPr>
        <p:spPr bwMode="auto">
          <a:xfrm flipV="1">
            <a:off x="4035425" y="5049838"/>
            <a:ext cx="1143000" cy="40005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26403" name="AutoShape 99"/>
          <p:cNvCxnSpPr>
            <a:cxnSpLocks noChangeShapeType="1"/>
          </p:cNvCxnSpPr>
          <p:nvPr/>
        </p:nvCxnSpPr>
        <p:spPr bwMode="auto">
          <a:xfrm rot="16200000" flipH="1" flipV="1">
            <a:off x="4764882" y="81757"/>
            <a:ext cx="261937" cy="4914900"/>
          </a:xfrm>
          <a:prstGeom prst="curvedConnector3">
            <a:avLst>
              <a:gd name="adj1" fmla="val -87273"/>
            </a:avLst>
          </a:prstGeom>
          <a:noFill/>
          <a:ln w="127000">
            <a:solidFill>
              <a:srgbClr val="9900FF"/>
            </a:solidFill>
            <a:round/>
            <a:headEnd type="oval" w="med" len="med"/>
            <a:tailEnd type="triangle" w="med" len="med"/>
          </a:ln>
          <a:effectLst/>
        </p:spPr>
      </p:cxnSp>
      <p:cxnSp>
        <p:nvCxnSpPr>
          <p:cNvPr id="226405" name="AutoShape 101"/>
          <p:cNvCxnSpPr>
            <a:cxnSpLocks noChangeShapeType="1"/>
          </p:cNvCxnSpPr>
          <p:nvPr/>
        </p:nvCxnSpPr>
        <p:spPr bwMode="auto">
          <a:xfrm rot="16200000" flipH="1" flipV="1">
            <a:off x="4772819" y="2810669"/>
            <a:ext cx="261938" cy="4914900"/>
          </a:xfrm>
          <a:prstGeom prst="curvedConnector3">
            <a:avLst>
              <a:gd name="adj1" fmla="val -87273"/>
            </a:avLst>
          </a:prstGeom>
          <a:noFill/>
          <a:ln w="127000">
            <a:solidFill>
              <a:srgbClr val="9900FF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226407" name="Text Box 103"/>
          <p:cNvSpPr txBox="1">
            <a:spLocks noChangeArrowheads="1"/>
          </p:cNvSpPr>
          <p:nvPr/>
        </p:nvSpPr>
        <p:spPr bwMode="auto">
          <a:xfrm>
            <a:off x="2438401" y="2057401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Courier New" pitchFamily="49" charset="0"/>
              </a:rPr>
              <a:t>Gizmo</a:t>
            </a:r>
          </a:p>
        </p:txBody>
      </p:sp>
      <p:sp>
        <p:nvSpPr>
          <p:cNvPr id="226397" name="Line 93"/>
          <p:cNvSpPr>
            <a:spLocks noChangeShapeType="1"/>
          </p:cNvSpPr>
          <p:nvPr/>
        </p:nvSpPr>
        <p:spPr bwMode="auto">
          <a:xfrm flipH="1">
            <a:off x="5191125" y="1385889"/>
            <a:ext cx="3868738" cy="896937"/>
          </a:xfrm>
          <a:prstGeom prst="line">
            <a:avLst/>
          </a:prstGeom>
          <a:noFill/>
          <a:ln w="127000">
            <a:solidFill>
              <a:srgbClr val="FF010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408" name="Text Box 104"/>
          <p:cNvSpPr txBox="1">
            <a:spLocks noChangeArrowheads="1"/>
          </p:cNvSpPr>
          <p:nvPr/>
        </p:nvSpPr>
        <p:spPr bwMode="auto">
          <a:xfrm>
            <a:off x="2438400" y="4800601"/>
            <a:ext cx="100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Courier New" pitchFamily="49" charset="0"/>
              </a:rPr>
              <a:t>Object</a:t>
            </a:r>
          </a:p>
        </p:txBody>
      </p:sp>
      <p:sp>
        <p:nvSpPr>
          <p:cNvPr id="226400" name="Line 96"/>
          <p:cNvSpPr>
            <a:spLocks noChangeShapeType="1"/>
          </p:cNvSpPr>
          <p:nvPr/>
        </p:nvSpPr>
        <p:spPr bwMode="auto">
          <a:xfrm flipH="1">
            <a:off x="5329239" y="3074989"/>
            <a:ext cx="2052637" cy="1927225"/>
          </a:xfrm>
          <a:prstGeom prst="line">
            <a:avLst/>
          </a:prstGeom>
          <a:noFill/>
          <a:ln w="127000">
            <a:solidFill>
              <a:srgbClr val="FF010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Pseudoclassical</a:t>
            </a:r>
            <a:r>
              <a:rPr lang="en-US"/>
              <a:t> Inheritance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 we replace the original prototype object, then we can inherit another object's stuff.</a:t>
            </a:r>
          </a:p>
        </p:txBody>
      </p:sp>
    </p:spTree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2286000" y="2133600"/>
            <a:ext cx="777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Hoozit.prototype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new Gizmo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Hoozit.prototype.test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(id) {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this.id === id;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dirty="0"/>
              <a:t> statement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dirty="0"/>
              <a:t> statement is a short-hand for a </a:t>
            </a:r>
            <a:r>
              <a:rPr lang="en-US" b="1" dirty="0" err="1">
                <a:latin typeface="Programma" pitchFamily="2" charset="0"/>
              </a:rPr>
              <a:t>var</a:t>
            </a:r>
            <a:r>
              <a:rPr lang="en-US" dirty="0"/>
              <a:t> statement with a function value.</a:t>
            </a:r>
            <a:endParaRPr lang="en-US" b="1" dirty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function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() {}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expands to</a:t>
            </a:r>
            <a:endParaRPr lang="en-US" b="1" dirty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function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() {};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which further expands to</a:t>
            </a:r>
            <a:endParaRPr lang="en-US" b="1" dirty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undefined;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function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() {};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It all gets hoisted to the top of the function.</a:t>
            </a:r>
          </a:p>
        </p:txBody>
      </p:sp>
    </p:spTree>
  </p:cSld>
  <p:clrMapOvr>
    <a:masterClrMapping/>
  </p:clrMapOvr>
  <p:transition spd="slow"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15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06340936"/>
              </p:ext>
            </p:extLst>
          </p:nvPr>
        </p:nvGraphicFramePr>
        <p:xfrm>
          <a:off x="2438400" y="2562225"/>
          <a:ext cx="1798638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prototype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8137" name="Group 25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44651328"/>
              </p:ext>
            </p:extLst>
          </p:nvPr>
        </p:nvGraphicFramePr>
        <p:xfrm>
          <a:off x="2438400" y="3886200"/>
          <a:ext cx="1828800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prototype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8148" name="Text Box 36"/>
          <p:cNvSpPr txBox="1">
            <a:spLocks noChangeArrowheads="1"/>
          </p:cNvSpPr>
          <p:nvPr/>
        </p:nvSpPr>
        <p:spPr bwMode="auto">
          <a:xfrm>
            <a:off x="1812925" y="525464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2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  <p:graphicFrame>
        <p:nvGraphicFramePr>
          <p:cNvPr id="218246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27246"/>
              </p:ext>
            </p:extLst>
          </p:nvPr>
        </p:nvGraphicFramePr>
        <p:xfrm>
          <a:off x="5181600" y="3657600"/>
          <a:ext cx="2743200" cy="67056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8188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60528"/>
              </p:ext>
            </p:extLst>
          </p:nvPr>
        </p:nvGraphicFramePr>
        <p:xfrm>
          <a:off x="5181600" y="2286000"/>
          <a:ext cx="2743200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toString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8204" name="Line 92"/>
          <p:cNvSpPr>
            <a:spLocks noChangeShapeType="1"/>
          </p:cNvSpPr>
          <p:nvPr/>
        </p:nvSpPr>
        <p:spPr bwMode="auto">
          <a:xfrm flipV="1">
            <a:off x="4038600" y="2286000"/>
            <a:ext cx="1143000" cy="45720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205" name="Line 93"/>
          <p:cNvSpPr>
            <a:spLocks noChangeShapeType="1"/>
          </p:cNvSpPr>
          <p:nvPr/>
        </p:nvSpPr>
        <p:spPr bwMode="auto">
          <a:xfrm flipV="1">
            <a:off x="4029076" y="3682365"/>
            <a:ext cx="1152525" cy="35306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4" name="AutoShape 99"/>
          <p:cNvCxnSpPr>
            <a:cxnSpLocks noChangeShapeType="1"/>
          </p:cNvCxnSpPr>
          <p:nvPr/>
        </p:nvCxnSpPr>
        <p:spPr bwMode="auto">
          <a:xfrm rot="16200000" flipH="1" flipV="1">
            <a:off x="4764882" y="81757"/>
            <a:ext cx="261937" cy="4914900"/>
          </a:xfrm>
          <a:prstGeom prst="curvedConnector3">
            <a:avLst>
              <a:gd name="adj1" fmla="val -87273"/>
            </a:avLst>
          </a:prstGeom>
          <a:noFill/>
          <a:ln w="127000">
            <a:solidFill>
              <a:srgbClr val="9900FF"/>
            </a:solidFill>
            <a:round/>
            <a:headEnd type="oval" w="med" len="med"/>
            <a:tailEnd type="triangle" w="med" len="med"/>
          </a:ln>
          <a:effectLst/>
        </p:spPr>
      </p:cxnSp>
      <p:cxnSp>
        <p:nvCxnSpPr>
          <p:cNvPr id="15" name="AutoShape 99"/>
          <p:cNvCxnSpPr>
            <a:cxnSpLocks noChangeShapeType="1"/>
          </p:cNvCxnSpPr>
          <p:nvPr/>
        </p:nvCxnSpPr>
        <p:spPr bwMode="auto">
          <a:xfrm rot="16200000" flipH="1" flipV="1">
            <a:off x="4764883" y="1373981"/>
            <a:ext cx="261937" cy="4914900"/>
          </a:xfrm>
          <a:prstGeom prst="curvedConnector3">
            <a:avLst>
              <a:gd name="adj1" fmla="val -87273"/>
            </a:avLst>
          </a:prstGeom>
          <a:noFill/>
          <a:ln w="127000">
            <a:solidFill>
              <a:srgbClr val="9900FF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218209" name="Text Box 97"/>
          <p:cNvSpPr txBox="1">
            <a:spLocks noChangeArrowheads="1"/>
          </p:cNvSpPr>
          <p:nvPr/>
        </p:nvSpPr>
        <p:spPr bwMode="auto">
          <a:xfrm>
            <a:off x="2438400" y="3429001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endParaRPr lang="en-US" b="1" dirty="0">
              <a:solidFill>
                <a:schemeClr val="bg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218202" name="Text Box 90"/>
          <p:cNvSpPr txBox="1">
            <a:spLocks noChangeArrowheads="1"/>
          </p:cNvSpPr>
          <p:nvPr/>
        </p:nvSpPr>
        <p:spPr bwMode="auto">
          <a:xfrm>
            <a:off x="2438401" y="2057400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</a:p>
        </p:txBody>
      </p:sp>
    </p:spTree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15" name="Group 3"/>
          <p:cNvGraphicFramePr>
            <a:graphicFrameLocks noGrp="1"/>
          </p:cNvGraphicFramePr>
          <p:nvPr>
            <p:ph sz="quarter" idx="1"/>
          </p:nvPr>
        </p:nvGraphicFramePr>
        <p:xfrm>
          <a:off x="2438400" y="2562225"/>
          <a:ext cx="1798638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prototype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8137" name="Group 25"/>
          <p:cNvGraphicFramePr>
            <a:graphicFrameLocks noGrp="1"/>
          </p:cNvGraphicFramePr>
          <p:nvPr>
            <p:ph sz="quarter" idx="3"/>
          </p:nvPr>
        </p:nvGraphicFramePr>
        <p:xfrm>
          <a:off x="2438400" y="3886200"/>
          <a:ext cx="1828800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prototype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8148" name="Text Box 36"/>
          <p:cNvSpPr txBox="1">
            <a:spLocks noChangeArrowheads="1"/>
          </p:cNvSpPr>
          <p:nvPr/>
        </p:nvSpPr>
        <p:spPr bwMode="auto">
          <a:xfrm>
            <a:off x="1812925" y="525464"/>
            <a:ext cx="77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2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12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Hoozit.prototype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new Gizmo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();</a:t>
            </a:r>
          </a:p>
          <a:p>
            <a:pPr>
              <a:spcBef>
                <a:spcPts val="0"/>
              </a:spcBef>
            </a:pPr>
            <a:r>
              <a:rPr lang="en-US" sz="12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Hoozit.prototype.test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(id)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this.id === 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</p:txBody>
      </p:sp>
      <p:graphicFrame>
        <p:nvGraphicFramePr>
          <p:cNvPr id="218245" name="Group 13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17256035"/>
              </p:ext>
            </p:extLst>
          </p:nvPr>
        </p:nvGraphicFramePr>
        <p:xfrm>
          <a:off x="5181600" y="5029200"/>
          <a:ext cx="2743200" cy="67056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8246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48468"/>
              </p:ext>
            </p:extLst>
          </p:nvPr>
        </p:nvGraphicFramePr>
        <p:xfrm>
          <a:off x="5181600" y="3657600"/>
          <a:ext cx="2743200" cy="67056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8188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00469"/>
              </p:ext>
            </p:extLst>
          </p:nvPr>
        </p:nvGraphicFramePr>
        <p:xfrm>
          <a:off x="5181600" y="2286000"/>
          <a:ext cx="2743200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toString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8204" name="Line 92"/>
          <p:cNvSpPr>
            <a:spLocks noChangeShapeType="1"/>
          </p:cNvSpPr>
          <p:nvPr/>
        </p:nvSpPr>
        <p:spPr bwMode="auto">
          <a:xfrm flipV="1">
            <a:off x="4038600" y="2286000"/>
            <a:ext cx="1143000" cy="45720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205" name="Line 93"/>
          <p:cNvSpPr>
            <a:spLocks noChangeShapeType="1"/>
          </p:cNvSpPr>
          <p:nvPr/>
        </p:nvSpPr>
        <p:spPr bwMode="auto">
          <a:xfrm>
            <a:off x="4029075" y="4035425"/>
            <a:ext cx="1163638" cy="96520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4" name="AutoShape 99"/>
          <p:cNvCxnSpPr>
            <a:cxnSpLocks noChangeShapeType="1"/>
          </p:cNvCxnSpPr>
          <p:nvPr/>
        </p:nvCxnSpPr>
        <p:spPr bwMode="auto">
          <a:xfrm rot="16200000" flipH="1" flipV="1">
            <a:off x="4764882" y="81757"/>
            <a:ext cx="261937" cy="4914900"/>
          </a:xfrm>
          <a:prstGeom prst="curvedConnector3">
            <a:avLst>
              <a:gd name="adj1" fmla="val -87273"/>
            </a:avLst>
          </a:prstGeom>
          <a:noFill/>
          <a:ln w="127000">
            <a:solidFill>
              <a:srgbClr val="9900FF"/>
            </a:solidFill>
            <a:round/>
            <a:headEnd type="oval" w="med" len="med"/>
            <a:tailEnd type="triangle" w="med" len="med"/>
          </a:ln>
          <a:effectLst/>
        </p:spPr>
      </p:cxnSp>
      <p:cxnSp>
        <p:nvCxnSpPr>
          <p:cNvPr id="15" name="AutoShape 99"/>
          <p:cNvCxnSpPr>
            <a:cxnSpLocks noChangeShapeType="1"/>
          </p:cNvCxnSpPr>
          <p:nvPr/>
        </p:nvCxnSpPr>
        <p:spPr bwMode="auto">
          <a:xfrm rot="16200000" flipH="1" flipV="1">
            <a:off x="4764883" y="1373981"/>
            <a:ext cx="261937" cy="4914900"/>
          </a:xfrm>
          <a:prstGeom prst="curvedConnector3">
            <a:avLst>
              <a:gd name="adj1" fmla="val -87273"/>
            </a:avLst>
          </a:prstGeom>
          <a:noFill/>
          <a:ln w="127000">
            <a:solidFill>
              <a:srgbClr val="9900FF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218209" name="Text Box 97"/>
          <p:cNvSpPr txBox="1">
            <a:spLocks noChangeArrowheads="1"/>
          </p:cNvSpPr>
          <p:nvPr/>
        </p:nvSpPr>
        <p:spPr bwMode="auto">
          <a:xfrm>
            <a:off x="2438400" y="3429001"/>
            <a:ext cx="100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Courier New" pitchFamily="49" charset="0"/>
              </a:rPr>
              <a:t>Hoozit</a:t>
            </a:r>
            <a:endParaRPr lang="en-US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218202" name="Text Box 90"/>
          <p:cNvSpPr txBox="1">
            <a:spLocks noChangeArrowheads="1"/>
          </p:cNvSpPr>
          <p:nvPr/>
        </p:nvSpPr>
        <p:spPr bwMode="auto">
          <a:xfrm>
            <a:off x="2438401" y="2057400"/>
            <a:ext cx="873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urier New" pitchFamily="49" charset="0"/>
              </a:rPr>
              <a:t>Gizmo</a:t>
            </a:r>
          </a:p>
        </p:txBody>
      </p:sp>
    </p:spTree>
    <p:extLst>
      <p:ext uri="{BB962C8B-B14F-4D97-AF65-F5344CB8AC3E}">
        <p14:creationId xmlns:p14="http://schemas.microsoft.com/office/powerpoint/2010/main" val="3925033634"/>
      </p:ext>
    </p:extLst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667" name="Group 3"/>
          <p:cNvGraphicFramePr>
            <a:graphicFrameLocks noGrp="1"/>
          </p:cNvGraphicFramePr>
          <p:nvPr>
            <p:ph sz="quarter" idx="1"/>
          </p:nvPr>
        </p:nvGraphicFramePr>
        <p:xfrm>
          <a:off x="2438400" y="2562225"/>
          <a:ext cx="1798638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prototype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1678" name="Group 1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24336762"/>
              </p:ext>
            </p:extLst>
          </p:nvPr>
        </p:nvGraphicFramePr>
        <p:xfrm>
          <a:off x="2438400" y="3886200"/>
          <a:ext cx="1828800" cy="6705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prototype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1689" name="Text Box 25"/>
          <p:cNvSpPr txBox="1">
            <a:spLocks noChangeArrowheads="1"/>
          </p:cNvSpPr>
          <p:nvPr/>
        </p:nvSpPr>
        <p:spPr bwMode="auto">
          <a:xfrm>
            <a:off x="1812925" y="525464"/>
            <a:ext cx="77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2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12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Hoozit.prototype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new Gizmo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();</a:t>
            </a:r>
          </a:p>
          <a:p>
            <a:pPr>
              <a:spcBef>
                <a:spcPts val="0"/>
              </a:spcBef>
            </a:pPr>
            <a:r>
              <a:rPr lang="en-US" sz="12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Hoozit.prototype.test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(id) {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this.id === id;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12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</p:txBody>
      </p:sp>
      <p:graphicFrame>
        <p:nvGraphicFramePr>
          <p:cNvPr id="241690" name="Group 2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24341105"/>
              </p:ext>
            </p:extLst>
          </p:nvPr>
        </p:nvGraphicFramePr>
        <p:xfrm>
          <a:off x="5181600" y="5029200"/>
          <a:ext cx="2743200" cy="67056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1712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73983"/>
              </p:ext>
            </p:extLst>
          </p:nvPr>
        </p:nvGraphicFramePr>
        <p:xfrm>
          <a:off x="5181600" y="2286000"/>
          <a:ext cx="2743200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constructor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toString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1727" name="Line 63"/>
          <p:cNvSpPr>
            <a:spLocks noChangeShapeType="1"/>
          </p:cNvSpPr>
          <p:nvPr/>
        </p:nvSpPr>
        <p:spPr bwMode="auto">
          <a:xfrm flipV="1">
            <a:off x="4038600" y="2286000"/>
            <a:ext cx="1143000" cy="45720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28" name="Line 64"/>
          <p:cNvSpPr>
            <a:spLocks noChangeShapeType="1"/>
          </p:cNvSpPr>
          <p:nvPr/>
        </p:nvSpPr>
        <p:spPr bwMode="auto">
          <a:xfrm>
            <a:off x="4029075" y="4035425"/>
            <a:ext cx="1163638" cy="965200"/>
          </a:xfrm>
          <a:prstGeom prst="line">
            <a:avLst/>
          </a:prstGeom>
          <a:noFill/>
          <a:ln w="127000">
            <a:solidFill>
              <a:srgbClr val="99FF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41730" name="Group 6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01804447"/>
              </p:ext>
            </p:extLst>
          </p:nvPr>
        </p:nvGraphicFramePr>
        <p:xfrm>
          <a:off x="8153400" y="1143001"/>
          <a:ext cx="1828800" cy="694055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eltenhm BdItHd BT" panose="02040703050705090403" pitchFamily="18" charset="0"/>
                        </a:rPr>
                        <a:t>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1741" name="Text Box 77"/>
          <p:cNvSpPr txBox="1">
            <a:spLocks noChangeArrowheads="1"/>
          </p:cNvSpPr>
          <p:nvPr/>
        </p:nvSpPr>
        <p:spPr bwMode="auto">
          <a:xfrm>
            <a:off x="8153401" y="677863"/>
            <a:ext cx="214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new </a:t>
            </a:r>
            <a:r>
              <a:rPr lang="en-US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string</a:t>
            </a:r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</p:txBody>
      </p:sp>
      <p:cxnSp>
        <p:nvCxnSpPr>
          <p:cNvPr id="241742" name="AutoShape 78"/>
          <p:cNvCxnSpPr>
            <a:cxnSpLocks noChangeShapeType="1"/>
            <a:stCxn id="0" idx="2"/>
          </p:cNvCxnSpPr>
          <p:nvPr/>
        </p:nvCxnSpPr>
        <p:spPr bwMode="auto">
          <a:xfrm rot="5400000">
            <a:off x="5692776" y="1376364"/>
            <a:ext cx="3209925" cy="4130675"/>
          </a:xfrm>
          <a:prstGeom prst="curvedConnector2">
            <a:avLst/>
          </a:prstGeom>
          <a:noFill/>
          <a:ln w="127000">
            <a:solidFill>
              <a:srgbClr val="FF0101"/>
            </a:solidFill>
            <a:round/>
            <a:headEnd type="oval" w="med" len="med"/>
            <a:tailEnd type="triangle" w="med" len="med"/>
          </a:ln>
          <a:effectLst/>
        </p:spPr>
      </p:cxnSp>
      <p:cxnSp>
        <p:nvCxnSpPr>
          <p:cNvPr id="241743" name="AutoShape 79"/>
          <p:cNvCxnSpPr>
            <a:cxnSpLocks noChangeShapeType="1"/>
            <a:endCxn id="0" idx="0"/>
          </p:cNvCxnSpPr>
          <p:nvPr/>
        </p:nvCxnSpPr>
        <p:spPr bwMode="auto">
          <a:xfrm rot="16200000" flipV="1">
            <a:off x="4613276" y="2840038"/>
            <a:ext cx="3306762" cy="2170113"/>
          </a:xfrm>
          <a:prstGeom prst="curvedConnector5">
            <a:avLst>
              <a:gd name="adj1" fmla="val -13588"/>
              <a:gd name="adj2" fmla="val 122602"/>
              <a:gd name="adj3" fmla="val 91116"/>
            </a:avLst>
          </a:prstGeom>
          <a:noFill/>
          <a:ln w="127000">
            <a:solidFill>
              <a:srgbClr val="FF0101"/>
            </a:solidFill>
            <a:round/>
            <a:headEnd type="oval" w="med" len="med"/>
            <a:tailEnd type="triangle" w="med" len="med"/>
          </a:ln>
          <a:effectLst/>
        </p:spPr>
      </p:cxnSp>
      <p:cxnSp>
        <p:nvCxnSpPr>
          <p:cNvPr id="16" name="AutoShape 99"/>
          <p:cNvCxnSpPr>
            <a:cxnSpLocks noChangeShapeType="1"/>
          </p:cNvCxnSpPr>
          <p:nvPr/>
        </p:nvCxnSpPr>
        <p:spPr bwMode="auto">
          <a:xfrm rot="16200000" flipH="1" flipV="1">
            <a:off x="4764882" y="81757"/>
            <a:ext cx="261937" cy="4914900"/>
          </a:xfrm>
          <a:prstGeom prst="curvedConnector3">
            <a:avLst>
              <a:gd name="adj1" fmla="val -87273"/>
            </a:avLst>
          </a:prstGeom>
          <a:noFill/>
          <a:ln w="127000">
            <a:solidFill>
              <a:srgbClr val="9900FF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241729" name="Text Box 65"/>
          <p:cNvSpPr txBox="1">
            <a:spLocks noChangeArrowheads="1"/>
          </p:cNvSpPr>
          <p:nvPr/>
        </p:nvSpPr>
        <p:spPr bwMode="auto">
          <a:xfrm>
            <a:off x="2438400" y="3429001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endParaRPr lang="en-US" b="1" dirty="0">
              <a:solidFill>
                <a:schemeClr val="bg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241726" name="Text Box 62"/>
          <p:cNvSpPr txBox="1">
            <a:spLocks noChangeArrowheads="1"/>
          </p:cNvSpPr>
          <p:nvPr/>
        </p:nvSpPr>
        <p:spPr bwMode="auto">
          <a:xfrm>
            <a:off x="2438401" y="2057401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</a:p>
        </p:txBody>
      </p:sp>
    </p:spTree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Pseudoclassical Inheritance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function </a:t>
            </a:r>
            <a:r>
              <a:rPr lang="en-US" sz="1800" b="1" dirty="0">
                <a:latin typeface="Courier New" pitchFamily="49" charset="0"/>
              </a:rPr>
              <a:t>Gizmo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(id)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    this.id = id;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b="1" dirty="0" err="1">
                <a:latin typeface="Courier New" pitchFamily="49" charset="0"/>
              </a:rPr>
              <a:t>Gizmo.prototype.toString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function ()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    return "gizmo " + this.id;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}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1800" b="1" dirty="0">
              <a:solidFill>
                <a:srgbClr val="CCFF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solidFill>
                <a:srgbClr val="CCFF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function </a:t>
            </a:r>
            <a:r>
              <a:rPr lang="en-US" sz="1800" b="1" dirty="0" err="1">
                <a:latin typeface="Courier New" pitchFamily="49" charset="0"/>
              </a:rPr>
              <a:t>Hoozit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(id)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    this.id = id;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b="1" dirty="0" err="1">
                <a:latin typeface="Courier New" pitchFamily="49" charset="0"/>
              </a:rPr>
              <a:t>Hoozit.prototype</a:t>
            </a:r>
            <a:r>
              <a:rPr lang="en-US" sz="1800" b="1" dirty="0">
                <a:latin typeface="Courier New" pitchFamily="49" charset="0"/>
              </a:rPr>
              <a:t> = new Gizmo();</a:t>
            </a:r>
          </a:p>
          <a:p>
            <a:pPr>
              <a:buFontTx/>
              <a:buNone/>
            </a:pPr>
            <a:r>
              <a:rPr lang="en-US" sz="1800" b="1" dirty="0" err="1">
                <a:latin typeface="Courier New" pitchFamily="49" charset="0"/>
              </a:rPr>
              <a:t>Hoozit.prototype.test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function (id)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    return this.id === id;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</a:rPr>
              <a:t>}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Prototypal Inheritance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 gizmo = </a:t>
            </a:r>
            <a:r>
              <a:rPr lang="en-US" sz="1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new_constructor</a:t>
            </a: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(Object, </a:t>
            </a: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(id)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, {</a:t>
            </a:r>
          </a:p>
          <a:p>
            <a:pPr>
              <a:buFontTx/>
              <a:buNone/>
            </a:pP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1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toString</a:t>
            </a: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: </a:t>
            </a: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"gizmo " + this.id;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});</a:t>
            </a:r>
          </a:p>
          <a:p>
            <a:pPr>
              <a:buFontTx/>
              <a:buNone/>
            </a:pPr>
            <a:endParaRPr lang="en-US" sz="1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sz="1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1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new_constructor</a:t>
            </a: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(gizmo, </a:t>
            </a: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(id)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, {</a:t>
            </a:r>
          </a:p>
          <a:p>
            <a:pPr>
              <a:buFontTx/>
              <a:buNone/>
            </a:pP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    test: </a:t>
            </a: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(id)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this.id === id;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sz="1800" b="1" dirty="0">
                <a:latin typeface="Programma" panose="02000009000000000000" pitchFamily="49" charset="0"/>
                <a:cs typeface="Programma" panose="02000009000000000000" pitchFamily="49" charset="0"/>
              </a:rPr>
              <a:t>});</a:t>
            </a:r>
          </a:p>
          <a:p>
            <a:pPr>
              <a:buFontTx/>
              <a:buNone/>
            </a:pPr>
            <a:endParaRPr lang="en-US" sz="1800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4"/>
          <p:cNvSpPr>
            <a:spLocks noGrp="1"/>
          </p:cNvSpPr>
          <p:nvPr>
            <p:ph idx="1"/>
          </p:nvPr>
        </p:nvSpPr>
        <p:spPr>
          <a:xfrm>
            <a:off x="1981200" y="152400"/>
            <a:ext cx="8686800" cy="6477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new_constructor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(initializer, methods, extend)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let prototype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1800" b="1" dirty="0" err="1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.create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    (</a:t>
            </a:r>
            <a:r>
              <a:rPr lang="en-US" sz="1800" b="1" dirty="0" err="1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extend === "function")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    ? </a:t>
            </a:r>
            <a:r>
              <a:rPr lang="en-US" sz="1800" b="1" dirty="0" err="1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extend.prototype</a:t>
            </a:r>
            <a:endParaRPr lang="en-US" sz="1800" b="1" dirty="0">
              <a:solidFill>
                <a:srgbClr val="CCFFCC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    : extend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);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if (methods)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b="1" dirty="0" err="1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methods.keys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1800" b="1" dirty="0" err="1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function (key)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        prototype</a:t>
            </a: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[key] = 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methods</a:t>
            </a: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[key];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        }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constructor</a:t>
            </a: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b="1" dirty="0" err="1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 that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1800" b="1" dirty="0" err="1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.create</a:t>
            </a: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prototype</a:t>
            </a: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sz="1800" b="1" dirty="0" err="1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initializer</a:t>
            </a: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 === "function") {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800" b="1" dirty="0" err="1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initializer</a:t>
            </a:r>
            <a:r>
              <a:rPr lang="en-US" sz="1800" b="1" dirty="0" err="1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.apply</a:t>
            </a: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(that, arguments);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        return that;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FFFF99"/>
                </a:solidFill>
                <a:latin typeface="Courier New" pitchFamily="49" charset="0"/>
                <a:cs typeface="Courier New" pitchFamily="49" charset="0"/>
              </a:rPr>
              <a:t>    }    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err="1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constructor.prototype</a:t>
            </a: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= prototype;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u="sng" dirty="0" err="1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prototype.constructor</a:t>
            </a:r>
            <a:r>
              <a:rPr lang="en-US" sz="1800" b="1" u="sng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= constructor;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   return constructor;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slow"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as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 err="1">
                <a:latin typeface="Programma" pitchFamily="2" charset="0"/>
                <a:cs typeface="Courier New" pitchFamily="49" charset="0"/>
              </a:rPr>
              <a:t>var</a:t>
            </a:r>
            <a:r>
              <a:rPr lang="en-US" b="1" dirty="0">
                <a:latin typeface="Programma" pitchFamily="2" charset="0"/>
                <a:cs typeface="Courier New" pitchFamily="49" charset="0"/>
              </a:rPr>
              <a:t> 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Programma" pitchFamily="2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function ()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function 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99"/>
                </a:solidFill>
                <a:latin typeface="Programma" pitchFamily="2" charset="0"/>
                <a:cs typeface="Courier New" pitchFamily="49" charset="0"/>
              </a:rPr>
              <a:t>    function 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  <a:cs typeface="Courier New" pitchFamily="49" charset="0"/>
              </a:rPr>
              <a:t>}</a:t>
            </a:r>
            <a:r>
              <a:rPr lang="en-US" b="1" dirty="0">
                <a:latin typeface="Programma" pitchFamily="2" charset="0"/>
                <a:cs typeface="Courier New" pitchFamily="49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79365313"/>
      </p:ext>
    </p:extLst>
  </p:cSld>
  <p:clrMapOvr>
    <a:masterClrMapping/>
  </p:clrMapOvr>
  <p:transition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Module Pattern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err="1">
                <a:latin typeface="Programma" pitchFamily="2" charset="0"/>
              </a:rPr>
              <a:t>var</a:t>
            </a:r>
            <a:r>
              <a:rPr lang="en-US" sz="2000" b="1" dirty="0">
                <a:latin typeface="Programma" pitchFamily="2" charset="0"/>
              </a:rPr>
              <a:t> singleton = (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function 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var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privateVariable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function 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privateFunction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(x)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    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...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privateVariable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return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    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firstMethod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: 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function (a, b)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            ...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privateVariable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        }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    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secondMethod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: 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function (c)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            ...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privateFunction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()...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};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}()</a:t>
            </a:r>
            <a:r>
              <a:rPr lang="en-US" sz="2000" b="1" dirty="0">
                <a:latin typeface="Programma" pitchFamily="2" charset="0"/>
              </a:rPr>
              <a:t>);</a:t>
            </a:r>
          </a:p>
        </p:txBody>
      </p:sp>
    </p:spTree>
  </p:cSld>
  <p:clrMapOvr>
    <a:masterClrMapping/>
  </p:clrMapOvr>
  <p:transition spd="slow"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Module Pattern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Programma" pitchFamily="2" charset="0"/>
              </a:rPr>
              <a:t>(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function 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var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privateVariable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function </a:t>
            </a:r>
            <a:r>
              <a:rPr lang="en-US" sz="2000" b="1" dirty="0" err="1">
                <a:solidFill>
                  <a:srgbClr val="FFFF99"/>
                </a:solidFill>
                <a:latin typeface="Programma" pitchFamily="2" charset="0"/>
              </a:rPr>
              <a:t>privateFunction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(x)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        ...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privateVariable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sz="2000" b="1" dirty="0" err="1">
                <a:latin typeface="Programma" pitchFamily="2" charset="0"/>
              </a:rPr>
              <a:t>GLOBAL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.methodical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=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    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firstMethod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: 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function (a, b)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            ...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privateVariable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        }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    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secondMethod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: 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function (c)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            ...</a:t>
            </a:r>
            <a:r>
              <a:rPr lang="en-US" sz="2000" b="1" dirty="0" err="1">
                <a:solidFill>
                  <a:srgbClr val="CCFFCC"/>
                </a:solidFill>
                <a:latin typeface="Programma" pitchFamily="2" charset="0"/>
              </a:rPr>
              <a:t>privateFunction</a:t>
            </a: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()...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itchFamily="2" charset="0"/>
              </a:rPr>
              <a:t>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};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}()</a:t>
            </a:r>
            <a:r>
              <a:rPr lang="en-US" sz="2000" b="1" dirty="0">
                <a:latin typeface="Programma" pitchFamily="2" charset="0"/>
              </a:rPr>
              <a:t>);</a:t>
            </a:r>
          </a:p>
        </p:txBody>
      </p:sp>
    </p:spTree>
  </p:cSld>
  <p:clrMapOvr>
    <a:masterClrMapping/>
  </p:clrMapOvr>
  <p:transition spd="slow"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Module pattern is easily transformed into a powerful constructor pattern.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dirty="0"/>
              <a:t> expression</a:t>
            </a:r>
            <a:br>
              <a:rPr lang="en-US" dirty="0"/>
            </a:br>
            <a:r>
              <a:rPr lang="en-US" dirty="0"/>
              <a:t>v</a:t>
            </a:r>
            <a:br>
              <a:rPr lang="en-US" dirty="0"/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dirty="0"/>
              <a:t> statement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the first token in a statement is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dirty="0"/>
              <a:t>, then it is a function statement.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Constructors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Make an object.</a:t>
            </a:r>
          </a:p>
          <a:p>
            <a:pPr marL="990600" lvl="1" indent="-533400">
              <a:buFontTx/>
              <a:buChar char="•"/>
            </a:pPr>
            <a:r>
              <a:rPr lang="en-US" dirty="0"/>
              <a:t>Object literal</a:t>
            </a:r>
          </a:p>
          <a:p>
            <a:pPr marL="990600" lvl="1" indent="-533400">
              <a:buFontTx/>
              <a:buChar char="•"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new</a:t>
            </a:r>
          </a:p>
          <a:p>
            <a:pPr marL="990600" lvl="1" indent="-533400">
              <a:buFontTx/>
              <a:buChar char="•"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Object.create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990600" lvl="1" indent="-533400">
              <a:buFontTx/>
              <a:buChar char="•"/>
            </a:pPr>
            <a:r>
              <a:rPr lang="en-US" dirty="0"/>
              <a:t>call another power constructor</a:t>
            </a:r>
          </a:p>
        </p:txBody>
      </p:sp>
    </p:spTree>
  </p:cSld>
  <p:clrMapOvr>
    <a:masterClrMapping/>
  </p:clrMapOvr>
  <p:transition spd="slow"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Constructors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Make an object.</a:t>
            </a:r>
          </a:p>
          <a:p>
            <a:pPr marL="990600" lvl="1" indent="-533400">
              <a:buFontTx/>
              <a:buChar char="•"/>
            </a:pPr>
            <a:r>
              <a:rPr lang="en-US" dirty="0"/>
              <a:t>Object literal, </a:t>
            </a:r>
            <a:r>
              <a:rPr lang="en-US" b="1" dirty="0">
                <a:latin typeface="Courier New" pitchFamily="49" charset="0"/>
              </a:rPr>
              <a:t>new</a:t>
            </a:r>
            <a:r>
              <a:rPr lang="en-US" dirty="0"/>
              <a:t>, </a:t>
            </a:r>
            <a:r>
              <a:rPr lang="en-US" b="1" dirty="0" err="1">
                <a:latin typeface="Courier New" pitchFamily="49" charset="0"/>
              </a:rPr>
              <a:t>Object.create</a:t>
            </a:r>
            <a:r>
              <a:rPr lang="en-US" dirty="0"/>
              <a:t>, call another power constructor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dirty="0"/>
              <a:t>Define some variables and functions. </a:t>
            </a:r>
          </a:p>
          <a:p>
            <a:pPr marL="990600" lvl="1" indent="-533400">
              <a:buFontTx/>
              <a:buChar char="•"/>
            </a:pPr>
            <a:r>
              <a:rPr lang="en-US" sz="3200" dirty="0"/>
              <a:t>These become private members.</a:t>
            </a:r>
          </a:p>
        </p:txBody>
      </p:sp>
    </p:spTree>
  </p:cSld>
  <p:clrMapOvr>
    <a:masterClrMapping/>
  </p:clrMapOvr>
  <p:transition spd="slow"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Constructors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Make an object.</a:t>
            </a:r>
          </a:p>
          <a:p>
            <a:pPr marL="990600" lvl="1" indent="-533400">
              <a:buFontTx/>
              <a:buChar char="•"/>
            </a:pPr>
            <a:r>
              <a:rPr lang="en-US" dirty="0"/>
              <a:t>Object literal, </a:t>
            </a:r>
            <a:r>
              <a:rPr lang="en-US" b="1" dirty="0">
                <a:latin typeface="Courier New" pitchFamily="49" charset="0"/>
              </a:rPr>
              <a:t>new</a:t>
            </a:r>
            <a:r>
              <a:rPr lang="en-US" dirty="0"/>
              <a:t>, </a:t>
            </a:r>
            <a:r>
              <a:rPr lang="en-US" b="1" dirty="0" err="1">
                <a:latin typeface="Courier New" pitchFamily="49" charset="0"/>
              </a:rPr>
              <a:t>Object.create</a:t>
            </a:r>
            <a:r>
              <a:rPr lang="en-US" dirty="0"/>
              <a:t>, call another power constructor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dirty="0"/>
              <a:t>Define some variables and functions. </a:t>
            </a:r>
          </a:p>
          <a:p>
            <a:pPr marL="990600" lvl="1" indent="-533400">
              <a:buFontTx/>
              <a:buChar char="•"/>
            </a:pPr>
            <a:r>
              <a:rPr lang="en-US" sz="3200" dirty="0"/>
              <a:t>These become private members.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Augment the object with privileged methods.</a:t>
            </a:r>
          </a:p>
        </p:txBody>
      </p:sp>
    </p:spTree>
  </p:cSld>
  <p:clrMapOvr>
    <a:masterClrMapping/>
  </p:clrMapOvr>
  <p:transition spd="slow"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Constructors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Make an object.</a:t>
            </a:r>
          </a:p>
          <a:p>
            <a:pPr marL="990600" lvl="1" indent="-533400">
              <a:buFontTx/>
              <a:buChar char="•"/>
            </a:pPr>
            <a:r>
              <a:rPr lang="en-US" dirty="0"/>
              <a:t>Object literal, </a:t>
            </a:r>
            <a:r>
              <a:rPr lang="en-US" b="1" dirty="0">
                <a:latin typeface="Courier New" pitchFamily="49" charset="0"/>
              </a:rPr>
              <a:t>new</a:t>
            </a:r>
            <a:r>
              <a:rPr lang="en-US" dirty="0"/>
              <a:t>, </a:t>
            </a:r>
            <a:r>
              <a:rPr lang="en-US" b="1" dirty="0" err="1">
                <a:latin typeface="Courier New" pitchFamily="49" charset="0"/>
              </a:rPr>
              <a:t>Object.create</a:t>
            </a:r>
            <a:r>
              <a:rPr lang="en-US" dirty="0"/>
              <a:t>, call another power constructor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dirty="0"/>
              <a:t>Define some variables and functions. </a:t>
            </a:r>
          </a:p>
          <a:p>
            <a:pPr marL="990600" lvl="1" indent="-533400">
              <a:buFontTx/>
              <a:buChar char="•"/>
            </a:pPr>
            <a:r>
              <a:rPr lang="en-US" sz="3200" dirty="0"/>
              <a:t>These become private members.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Augment the object with privileged methods.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Return the object.</a:t>
            </a:r>
          </a:p>
        </p:txBody>
      </p:sp>
    </p:spTree>
  </p:cSld>
  <p:clrMapOvr>
    <a:masterClrMapping/>
  </p:clrMapOvr>
  <p:transition spd="slow"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One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610600" cy="50292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function</a:t>
            </a:r>
            <a:r>
              <a:rPr lang="en-US" b="1" dirty="0">
                <a:latin typeface="Programma" pitchFamily="2" charset="0"/>
              </a:rPr>
              <a:t> constructor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(spec)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</a:rPr>
              <a:t>const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that = </a:t>
            </a:r>
            <a:r>
              <a:rPr lang="en-US" b="1" dirty="0" err="1">
                <a:latin typeface="Programma" pitchFamily="2" charset="0"/>
              </a:rPr>
              <a:t>otherMaker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(spec);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}</a:t>
            </a:r>
          </a:p>
        </p:txBody>
      </p:sp>
    </p:spTree>
  </p:cSld>
  <p:clrMapOvr>
    <a:masterClrMapping/>
  </p:clrMapOvr>
  <p:transition spd="slow"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Two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686800" cy="50292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function</a:t>
            </a:r>
            <a:r>
              <a:rPr lang="en-US" b="1" dirty="0">
                <a:latin typeface="Programma" pitchFamily="2" charset="0"/>
              </a:rPr>
              <a:t> constructor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(spec)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</a:rPr>
              <a:t>const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that = </a:t>
            </a:r>
            <a:r>
              <a:rPr lang="en-US" b="1" dirty="0" err="1">
                <a:latin typeface="Programma" pitchFamily="2" charset="0"/>
              </a:rPr>
              <a:t>otherMaker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(spec);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let member;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}</a:t>
            </a:r>
          </a:p>
        </p:txBody>
      </p:sp>
    </p:spTree>
  </p:cSld>
  <p:clrMapOvr>
    <a:masterClrMapping/>
  </p:clrMapOvr>
  <p:transition spd="slow"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Three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610600" cy="50292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function</a:t>
            </a:r>
            <a:r>
              <a:rPr lang="en-US" b="1" dirty="0">
                <a:latin typeface="Programma" pitchFamily="2" charset="0"/>
              </a:rPr>
              <a:t> constructor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(spec)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</a:rPr>
              <a:t>const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that = </a:t>
            </a:r>
            <a:r>
              <a:rPr lang="en-US" b="1" dirty="0" err="1">
                <a:latin typeface="Programma" pitchFamily="2" charset="0"/>
              </a:rPr>
              <a:t>otherMaker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(spec);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let member;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</a:rPr>
              <a:t>const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method = 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</a:rPr>
              <a:t>function ()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FF99"/>
                </a:solidFill>
                <a:latin typeface="Programma" pitchFamily="2" charset="0"/>
              </a:rPr>
              <a:t>       // 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spec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</a:rPr>
              <a:t>,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member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</a:rPr>
              <a:t>,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method</a:t>
            </a:r>
            <a:endParaRPr lang="en-US" b="1" dirty="0">
              <a:solidFill>
                <a:srgbClr val="FFFF99"/>
              </a:solidFill>
              <a:latin typeface="Programma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FF99"/>
                </a:solidFill>
                <a:latin typeface="Programma" pitchFamily="2" charset="0"/>
              </a:rPr>
              <a:t>    }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</a:rPr>
              <a:t>that.method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= method;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}</a:t>
            </a:r>
          </a:p>
        </p:txBody>
      </p:sp>
    </p:spTree>
  </p:cSld>
  <p:clrMapOvr>
    <a:masterClrMapping/>
  </p:clrMapOvr>
  <p:transition spd="slow"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Four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610600" cy="50292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function</a:t>
            </a:r>
            <a:r>
              <a:rPr lang="en-US" b="1" dirty="0">
                <a:latin typeface="Programma" pitchFamily="2" charset="0"/>
              </a:rPr>
              <a:t> constructor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(spec)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</a:rPr>
              <a:t>const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that = </a:t>
            </a:r>
            <a:r>
              <a:rPr lang="en-US" b="1" dirty="0" err="1">
                <a:latin typeface="Programma" pitchFamily="2" charset="0"/>
              </a:rPr>
              <a:t>otherMaker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(spec);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let member;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</a:rPr>
              <a:t>const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method = 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</a:rPr>
              <a:t>function ()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FF99"/>
                </a:solidFill>
                <a:latin typeface="Programma" pitchFamily="2" charset="0"/>
              </a:rPr>
              <a:t>       // 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spec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</a:rPr>
              <a:t>,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member</a:t>
            </a:r>
            <a:r>
              <a:rPr lang="en-US" b="1" dirty="0">
                <a:solidFill>
                  <a:srgbClr val="FFFF99"/>
                </a:solidFill>
                <a:latin typeface="Programma" pitchFamily="2" charset="0"/>
              </a:rPr>
              <a:t>,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method</a:t>
            </a:r>
            <a:endParaRPr lang="en-US" b="1" dirty="0">
              <a:solidFill>
                <a:srgbClr val="FFFF99"/>
              </a:solidFill>
              <a:latin typeface="Programma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FF99"/>
                </a:solidFill>
                <a:latin typeface="Programma" pitchFamily="2" charset="0"/>
              </a:rPr>
              <a:t>    }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</a:t>
            </a:r>
            <a:r>
              <a:rPr lang="en-US" b="1" dirty="0" err="1">
                <a:solidFill>
                  <a:srgbClr val="CCFFCC"/>
                </a:solidFill>
                <a:latin typeface="Programma" pitchFamily="2" charset="0"/>
              </a:rPr>
              <a:t>that.method</a:t>
            </a: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= method;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    return that;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6757066"/>
      </p:ext>
    </p:extLst>
  </p:cSld>
  <p:clrMapOvr>
    <a:masterClrMapping/>
  </p:clrMapOvr>
  <p:transition spd="slow">
    <p:wipe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Pseudoclassical Inheritance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function</a:t>
            </a:r>
            <a:r>
              <a:rPr lang="en-US" sz="2000" b="1" dirty="0">
                <a:latin typeface="Programma" pitchFamily="2" charset="0"/>
              </a:rPr>
              <a:t> Gizmo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(id) {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this.id = id;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}</a:t>
            </a:r>
          </a:p>
          <a:p>
            <a:pPr>
              <a:buFontTx/>
              <a:buNone/>
            </a:pPr>
            <a:r>
              <a:rPr lang="en-US" sz="2000" b="1" dirty="0" err="1">
                <a:latin typeface="Programma" pitchFamily="2" charset="0"/>
              </a:rPr>
              <a:t>Gizmo.prototype.toString</a:t>
            </a:r>
            <a:r>
              <a:rPr lang="en-US" sz="2000" b="1" dirty="0">
                <a:latin typeface="Programma" pitchFamily="2" charset="0"/>
              </a:rPr>
              <a:t> = 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function () {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return "gizmo " + this.id;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}</a:t>
            </a:r>
            <a:r>
              <a:rPr lang="en-US" sz="2000" b="1" dirty="0">
                <a:latin typeface="Programma" pitchFamily="2" charset="0"/>
              </a:rPr>
              <a:t>;</a:t>
            </a:r>
          </a:p>
          <a:p>
            <a:pPr>
              <a:buFontTx/>
              <a:buNone/>
            </a:pPr>
            <a:endParaRPr lang="en-US" sz="2000" b="1" dirty="0">
              <a:latin typeface="Programma" pitchFamily="2" charset="0"/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function </a:t>
            </a:r>
            <a:r>
              <a:rPr lang="en-US" sz="2000" b="1" dirty="0" err="1">
                <a:latin typeface="Programma" pitchFamily="2" charset="0"/>
              </a:rPr>
              <a:t>Hoozit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(id) {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this.id = id;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}</a:t>
            </a:r>
          </a:p>
          <a:p>
            <a:pPr>
              <a:buFontTx/>
              <a:buNone/>
            </a:pPr>
            <a:r>
              <a:rPr lang="en-US" sz="2000" b="1" dirty="0" err="1">
                <a:latin typeface="Programma" pitchFamily="2" charset="0"/>
              </a:rPr>
              <a:t>Hoozit.prototype</a:t>
            </a:r>
            <a:r>
              <a:rPr lang="en-US" sz="2000" b="1" dirty="0">
                <a:latin typeface="Programma" pitchFamily="2" charset="0"/>
              </a:rPr>
              <a:t> = new Gizmo();</a:t>
            </a:r>
          </a:p>
          <a:p>
            <a:pPr>
              <a:buFontTx/>
              <a:buNone/>
            </a:pPr>
            <a:r>
              <a:rPr lang="en-US" sz="2000" b="1" dirty="0" err="1">
                <a:latin typeface="Programma" pitchFamily="2" charset="0"/>
              </a:rPr>
              <a:t>Hoozit.prototype.test</a:t>
            </a:r>
            <a:r>
              <a:rPr lang="en-US" sz="2000" b="1" dirty="0">
                <a:latin typeface="Programma" pitchFamily="2" charset="0"/>
              </a:rPr>
              <a:t> = </a:t>
            </a: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function (id) {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    return this.id === id;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itchFamily="2" charset="0"/>
              </a:rPr>
              <a:t>}</a:t>
            </a:r>
            <a:r>
              <a:rPr lang="en-US" sz="2000" b="1" dirty="0">
                <a:latin typeface="Programma" pitchFamily="2" charset="0"/>
              </a:rPr>
              <a:t>;</a:t>
            </a:r>
          </a:p>
          <a:p>
            <a:pPr>
              <a:buFontTx/>
              <a:buNone/>
            </a:pPr>
            <a:endParaRPr lang="en-US" sz="2000" dirty="0">
              <a:latin typeface="Programma" pitchFamily="2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Inheritance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gizmo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id: id,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toString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: 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"gizmo " + this.id;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000" b="1" dirty="0">
                <a:solidFill>
                  <a:srgbClr val="CCE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E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sz="2000" b="1" dirty="0">
                <a:solidFill>
                  <a:srgbClr val="CCE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const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that = 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that.test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</a:t>
            </a:r>
            <a:r>
              <a:rPr lang="en-US" sz="20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testid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0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testid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=== this.id;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that;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FontTx/>
              <a:buNone/>
            </a:pPr>
            <a:endParaRPr lang="en-US" sz="2000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Scope</a:t>
            </a:r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variable declared in a block is </a:t>
            </a:r>
            <a:br>
              <a:rPr lang="en-US" dirty="0"/>
            </a:br>
            <a:r>
              <a:rPr lang="en-US" dirty="0"/>
              <a:t>not visible outside of the block.</a:t>
            </a:r>
          </a:p>
        </p:txBody>
      </p:sp>
    </p:spTree>
  </p:cSld>
  <p:clrMapOvr>
    <a:masterClrMapping/>
  </p:clrMapOvr>
  <p:transition spd="slow">
    <p:wipe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toString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: 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"gizmo " + 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id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const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that = 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gizmo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that.test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</a:t>
            </a:r>
            <a:r>
              <a:rPr lang="en-US" sz="20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testid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0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testid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=== 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id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that;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FontTx/>
              <a:buNone/>
            </a:pPr>
            <a:endParaRPr lang="en-US" sz="2000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1981200" y="304800"/>
            <a:ext cx="8610600" cy="6324600"/>
          </a:xfrm>
        </p:spPr>
        <p:txBody>
          <a:bodyPr anchor="ctr"/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2000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Hoozit.prototype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= new Gizmo();</a:t>
            </a:r>
          </a:p>
          <a:p>
            <a:pPr>
              <a:buFontTx/>
              <a:buNone/>
            </a:pP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Hoozit.prototype.test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(id) {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this.id === id;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FontTx/>
              <a:buNone/>
            </a:pPr>
            <a:endParaRPr lang="en-US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000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that = gizmo(id);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that.test</a:t>
            </a: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function (</a:t>
            </a:r>
            <a:r>
              <a:rPr lang="en-US" sz="2000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testid</a:t>
            </a: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000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testid</a:t>
            </a: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=== id;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that;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FontTx/>
              <a:buNone/>
            </a:pPr>
            <a:endParaRPr lang="en-US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let </a:t>
            </a: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my_hoozit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= new </a:t>
            </a: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("success");</a:t>
            </a:r>
          </a:p>
          <a:p>
            <a:pPr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let test = </a:t>
            </a: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my_hoozit.test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alert(test("success"));    </a:t>
            </a:r>
            <a:r>
              <a:rPr lang="en-US" sz="2000" b="1" dirty="0">
                <a:solidFill>
                  <a:srgbClr val="FF00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 B O </a:t>
            </a:r>
            <a:r>
              <a:rPr lang="en-US" sz="2000" b="1" dirty="0" err="1">
                <a:solidFill>
                  <a:srgbClr val="FF00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</a:t>
            </a:r>
            <a:r>
              <a:rPr lang="en-US" sz="2000" b="1" dirty="0">
                <a:solidFill>
                  <a:srgbClr val="FF00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M !</a:t>
            </a:r>
          </a:p>
          <a:p>
            <a:pPr>
              <a:spcBef>
                <a:spcPts val="0"/>
              </a:spcBef>
              <a:buNone/>
            </a:pPr>
            <a:endParaRPr lang="en-US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1981200" y="304800"/>
            <a:ext cx="8610600" cy="6324600"/>
          </a:xfrm>
        </p:spPr>
        <p:txBody>
          <a:bodyPr anchor="ctr"/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2000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this.id = id;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Hoozit.prototype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= new Gizmo();</a:t>
            </a:r>
          </a:p>
          <a:p>
            <a:pPr>
              <a:buFontTx/>
              <a:buNone/>
            </a:pP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Hoozit.prototype.test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(id) {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this.id === id;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FontTx/>
              <a:buNone/>
            </a:pPr>
            <a:endParaRPr lang="en-US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2000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(id)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000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const</a:t>
            </a: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that = gizmo(id);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000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that.test</a:t>
            </a: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</a:t>
            </a:r>
            <a:r>
              <a:rPr lang="en-US" sz="20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testid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0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testid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=== </a:t>
            </a: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id</a:t>
            </a: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that;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FontTx/>
              <a:buNone/>
            </a:pPr>
            <a:endParaRPr lang="en-US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let </a:t>
            </a: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my_hoozit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hoozit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("success");</a:t>
            </a:r>
          </a:p>
          <a:p>
            <a:pPr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let test = </a:t>
            </a: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my_hoozit.test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alert(test("success"));    // true</a:t>
            </a:r>
          </a:p>
          <a:p>
            <a:pPr>
              <a:spcBef>
                <a:spcPts val="0"/>
              </a:spcBef>
              <a:buNone/>
            </a:pPr>
            <a:endParaRPr lang="en-US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43932"/>
      </p:ext>
    </p:extLst>
  </p:cSld>
  <p:clrMapOvr>
    <a:masterClrMapping/>
  </p:clrMapOvr>
  <p:transition spd="slow">
    <p:wipe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Next: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Episode IV</a:t>
            </a:r>
          </a:p>
          <a:p>
            <a:pPr eaLnBrk="1" hangingPunct="1"/>
            <a:r>
              <a:rPr lang="en-US"/>
              <a:t>The Metamorphosis of Ajax</a:t>
            </a:r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Variables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Programma" pitchFamily="2" charset="0"/>
              </a:rPr>
              <a:t>const</a:t>
            </a:r>
            <a:r>
              <a:rPr lang="en-US" sz="3600" dirty="0"/>
              <a:t> statement makes variables in block. Prohibits assignment to the variable. Not in IE. </a:t>
            </a:r>
          </a:p>
          <a:p>
            <a:pPr eaLnBrk="1" hangingPunct="1"/>
            <a:r>
              <a:rPr lang="en-US" sz="3600" b="1" dirty="0">
                <a:latin typeface="Programma" pitchFamily="2" charset="0"/>
              </a:rPr>
              <a:t>let</a:t>
            </a:r>
            <a:r>
              <a:rPr lang="en-US" sz="3600" dirty="0"/>
              <a:t> statement makes variables in block. Not in IE.</a:t>
            </a:r>
          </a:p>
          <a:p>
            <a:pPr eaLnBrk="1" hangingPunct="1"/>
            <a:r>
              <a:rPr lang="en-US" sz="3600" b="1" dirty="0">
                <a:latin typeface="Programma" pitchFamily="2" charset="0"/>
              </a:rPr>
              <a:t>var</a:t>
            </a:r>
            <a:r>
              <a:rPr lang="en-US" sz="3600" dirty="0"/>
              <a:t> statement makes variables in functions. Use </a:t>
            </a:r>
            <a:r>
              <a:rPr lang="en-US" sz="3600" b="1" dirty="0">
                <a:latin typeface="Programma" pitchFamily="2" charset="0"/>
              </a:rPr>
              <a:t>var</a:t>
            </a:r>
            <a:r>
              <a:rPr lang="en-US" sz="3600" dirty="0"/>
              <a:t> if it must run in IE.</a:t>
            </a:r>
          </a:p>
          <a:p>
            <a:pPr eaLnBrk="1" hangingPunct="1"/>
            <a:r>
              <a:rPr lang="en-US" sz="3600" dirty="0"/>
              <a:t>Do not use both </a:t>
            </a:r>
            <a:r>
              <a:rPr lang="en-US" sz="3600" b="1" dirty="0">
                <a:latin typeface="Programma" pitchFamily="2" charset="0"/>
              </a:rPr>
              <a:t>var</a:t>
            </a:r>
            <a:r>
              <a:rPr lang="en-US" sz="3600" dirty="0"/>
              <a:t> and </a:t>
            </a:r>
            <a:r>
              <a:rPr lang="en-US" sz="3600" b="1" dirty="0">
                <a:latin typeface="Programma" pitchFamily="2" charset="0"/>
              </a:rPr>
              <a:t>let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Return statement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</a:t>
            </a:r>
            <a:r>
              <a:rPr lang="en-US" dirty="0"/>
              <a:t> </a:t>
            </a:r>
            <a:r>
              <a:rPr lang="en-US" i="1" dirty="0">
                <a:solidFill>
                  <a:srgbClr val="CCFFCC"/>
                </a:solidFill>
              </a:rPr>
              <a:t>expression</a:t>
            </a:r>
            <a:r>
              <a:rPr lang="en-US" b="1" dirty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dirty="0"/>
              <a:t>or</a:t>
            </a:r>
          </a:p>
          <a:p>
            <a:pPr lvl="1"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return;    </a:t>
            </a:r>
          </a:p>
          <a:p>
            <a:pPr lvl="1" eaLnBrk="1" hangingPunct="1">
              <a:buFont typeface="Arial" charset="0"/>
              <a:buChar char="•"/>
            </a:pPr>
            <a:endParaRPr lang="en-US" b="1" dirty="0">
              <a:latin typeface="Courier New" pitchFamily="49" charset="0"/>
            </a:endParaRPr>
          </a:p>
          <a:p>
            <a:pPr eaLnBrk="1" hangingPunct="1"/>
            <a:r>
              <a:rPr lang="en-US" dirty="0"/>
              <a:t>If there is no </a:t>
            </a:r>
            <a:r>
              <a:rPr lang="en-US" i="1" dirty="0">
                <a:solidFill>
                  <a:srgbClr val="CCFFCC"/>
                </a:solidFill>
              </a:rPr>
              <a:t>expression</a:t>
            </a:r>
            <a:r>
              <a:rPr lang="en-US" dirty="0"/>
              <a:t>, then the return value is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  <a:r>
              <a:rPr lang="en-US" dirty="0"/>
              <a:t>. </a:t>
            </a:r>
          </a:p>
          <a:p>
            <a:pPr eaLnBrk="1" hangingPunct="1"/>
            <a:r>
              <a:rPr lang="en-US" dirty="0"/>
              <a:t>Except for constructors, whose default return value is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22238</TotalTime>
  <Words>3372</Words>
  <Application>Microsoft Office PowerPoint</Application>
  <PresentationFormat>Widescreen</PresentationFormat>
  <Paragraphs>748</Paragraphs>
  <Slides>73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Cheltenhm XBdCn BT</vt:lpstr>
      <vt:lpstr>Arial</vt:lpstr>
      <vt:lpstr>Cheltenhm BdHd BT</vt:lpstr>
      <vt:lpstr>Cheltenhm BdCn BT</vt:lpstr>
      <vt:lpstr>Programma</vt:lpstr>
      <vt:lpstr>Calibri</vt:lpstr>
      <vt:lpstr>Courier New</vt:lpstr>
      <vt:lpstr>Cheltenhm BdItHd BT</vt:lpstr>
      <vt:lpstr>Default Design</vt:lpstr>
      <vt:lpstr>PowerPoint Presentation</vt:lpstr>
      <vt:lpstr>function expression</vt:lpstr>
      <vt:lpstr>function expression</vt:lpstr>
      <vt:lpstr>function statement</vt:lpstr>
      <vt:lpstr>function statement</vt:lpstr>
      <vt:lpstr>function expression v function statement</vt:lpstr>
      <vt:lpstr>Scope</vt:lpstr>
      <vt:lpstr>Variables</vt:lpstr>
      <vt:lpstr>Return statement</vt:lpstr>
      <vt:lpstr>Invocation</vt:lpstr>
      <vt:lpstr>Invocation</vt:lpstr>
      <vt:lpstr>PowerPoint Presentation</vt:lpstr>
      <vt:lpstr>Two pseudo parameters</vt:lpstr>
      <vt:lpstr>arguments</vt:lpstr>
      <vt:lpstr>this</vt:lpstr>
      <vt:lpstr>Invocation</vt:lpstr>
      <vt:lpstr>Method form</vt:lpstr>
      <vt:lpstr>Function form</vt:lpstr>
      <vt:lpstr>Constructor form</vt:lpstr>
      <vt:lpstr>new prefix operator</vt:lpstr>
      <vt:lpstr>Apply form</vt:lpstr>
      <vt:lpstr>this</vt:lpstr>
      <vt:lpstr>Recursion</vt:lpstr>
      <vt:lpstr>The Little Lisper</vt:lpstr>
      <vt:lpstr>The Little Schemer</vt:lpstr>
      <vt:lpstr>Tennent’s Principle of Correspondence</vt:lpstr>
      <vt:lpstr>Tennent’s Principle of Correspondence</vt:lpstr>
      <vt:lpstr>Closure</vt:lpstr>
      <vt:lpstr>Closure</vt:lpstr>
      <vt:lpstr>Block Scope</vt:lpstr>
      <vt:lpstr>Function Scope</vt:lpstr>
      <vt:lpstr>Function Scope</vt:lpstr>
      <vt:lpstr>Closure</vt:lpstr>
      <vt:lpstr>PowerPoint Presentation</vt:lpstr>
      <vt:lpstr>The inner function can  survive the outer function</vt:lpstr>
      <vt:lpstr>Global</vt:lpstr>
      <vt:lpstr>Slow</vt:lpstr>
      <vt:lpstr>Closure</vt:lpstr>
      <vt:lpstr>Start Over</vt:lpstr>
      <vt:lpstr>Immediate function returns a function</vt:lpstr>
      <vt:lpstr>Closure</vt:lpstr>
      <vt:lpstr>PowerPoint Presentation</vt:lpstr>
      <vt:lpstr>Pseudoclassical</vt:lpstr>
      <vt:lpstr>PowerPoint Presentation</vt:lpstr>
      <vt:lpstr>PowerPoint Presentation</vt:lpstr>
      <vt:lpstr>PowerPoint Presentation</vt:lpstr>
      <vt:lpstr>PowerPoint Presentation</vt:lpstr>
      <vt:lpstr>Pseudoclassical Inheritance</vt:lpstr>
      <vt:lpstr>PowerPoint Presentation</vt:lpstr>
      <vt:lpstr>PowerPoint Presentation</vt:lpstr>
      <vt:lpstr>PowerPoint Presentation</vt:lpstr>
      <vt:lpstr>PowerPoint Presentation</vt:lpstr>
      <vt:lpstr>Pseudoclassical Inheritance</vt:lpstr>
      <vt:lpstr>Prototypal Inheritance</vt:lpstr>
      <vt:lpstr>PowerPoint Presentation</vt:lpstr>
      <vt:lpstr>Function as module</vt:lpstr>
      <vt:lpstr>A Module Pattern</vt:lpstr>
      <vt:lpstr>A Module Pattern</vt:lpstr>
      <vt:lpstr>Module pattern is easily transformed into a powerful constructor pattern.</vt:lpstr>
      <vt:lpstr>Power Constructors</vt:lpstr>
      <vt:lpstr>Power Constructors</vt:lpstr>
      <vt:lpstr>Power Constructors</vt:lpstr>
      <vt:lpstr>Power Constructors</vt:lpstr>
      <vt:lpstr>Step One</vt:lpstr>
      <vt:lpstr>Step Two</vt:lpstr>
      <vt:lpstr>Step Three</vt:lpstr>
      <vt:lpstr>Step Four</vt:lpstr>
      <vt:lpstr>Pseudoclassical Inheritance</vt:lpstr>
      <vt:lpstr>Functional Inheritance</vt:lpstr>
      <vt:lpstr>Privacy</vt:lpstr>
      <vt:lpstr>PowerPoint Presentation</vt:lpstr>
      <vt:lpstr>PowerPoint Presentation</vt:lpstr>
      <vt:lpstr>Next: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Crockford On JavaScript</dc:title>
  <dc:subject>Act III: Function the Ultimate</dc:subject>
  <dc:creator>Douglas Crockford</dc:creator>
  <cp:lastModifiedBy>Crockford, Doug</cp:lastModifiedBy>
  <cp:revision>602</cp:revision>
  <dcterms:created xsi:type="dcterms:W3CDTF">2009-10-26T16:53:11Z</dcterms:created>
  <dcterms:modified xsi:type="dcterms:W3CDTF">2018-11-27T21:58:51Z</dcterms:modified>
</cp:coreProperties>
</file>