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29" r:id="rId2"/>
    <p:sldId id="548" r:id="rId3"/>
    <p:sldId id="584" r:id="rId4"/>
    <p:sldId id="621" r:id="rId5"/>
    <p:sldId id="611" r:id="rId6"/>
    <p:sldId id="612" r:id="rId7"/>
    <p:sldId id="613" r:id="rId8"/>
    <p:sldId id="614" r:id="rId9"/>
    <p:sldId id="615" r:id="rId10"/>
    <p:sldId id="616" r:id="rId11"/>
    <p:sldId id="617" r:id="rId12"/>
    <p:sldId id="618" r:id="rId13"/>
    <p:sldId id="619" r:id="rId14"/>
    <p:sldId id="622" r:id="rId15"/>
    <p:sldId id="620" r:id="rId16"/>
    <p:sldId id="624" r:id="rId17"/>
    <p:sldId id="625" r:id="rId18"/>
    <p:sldId id="626" r:id="rId19"/>
    <p:sldId id="627" r:id="rId20"/>
    <p:sldId id="632" r:id="rId21"/>
    <p:sldId id="635" r:id="rId22"/>
    <p:sldId id="594" r:id="rId23"/>
    <p:sldId id="593" r:id="rId24"/>
    <p:sldId id="595" r:id="rId25"/>
    <p:sldId id="680" r:id="rId26"/>
    <p:sldId id="681" r:id="rId27"/>
    <p:sldId id="682" r:id="rId28"/>
    <p:sldId id="683" r:id="rId29"/>
    <p:sldId id="684" r:id="rId30"/>
    <p:sldId id="685" r:id="rId31"/>
    <p:sldId id="686" r:id="rId32"/>
    <p:sldId id="608" r:id="rId33"/>
    <p:sldId id="687" r:id="rId34"/>
    <p:sldId id="688" r:id="rId35"/>
    <p:sldId id="689" r:id="rId36"/>
    <p:sldId id="690" r:id="rId37"/>
    <p:sldId id="692" r:id="rId38"/>
    <p:sldId id="691" r:id="rId39"/>
    <p:sldId id="606" r:id="rId40"/>
    <p:sldId id="678" r:id="rId41"/>
    <p:sldId id="637" r:id="rId42"/>
    <p:sldId id="638" r:id="rId43"/>
    <p:sldId id="639" r:id="rId44"/>
    <p:sldId id="640" r:id="rId45"/>
    <p:sldId id="641" r:id="rId46"/>
    <p:sldId id="642" r:id="rId47"/>
    <p:sldId id="643" r:id="rId48"/>
    <p:sldId id="644" r:id="rId49"/>
    <p:sldId id="589" r:id="rId50"/>
    <p:sldId id="672" r:id="rId51"/>
    <p:sldId id="648" r:id="rId52"/>
    <p:sldId id="554" r:id="rId53"/>
    <p:sldId id="553" r:id="rId54"/>
    <p:sldId id="555" r:id="rId55"/>
    <p:sldId id="647" r:id="rId56"/>
    <p:sldId id="673" r:id="rId57"/>
    <p:sldId id="649" r:id="rId58"/>
    <p:sldId id="564" r:id="rId59"/>
    <p:sldId id="557" r:id="rId60"/>
    <p:sldId id="566" r:id="rId61"/>
    <p:sldId id="651" r:id="rId62"/>
    <p:sldId id="650" r:id="rId63"/>
    <p:sldId id="652" r:id="rId64"/>
    <p:sldId id="653" r:id="rId65"/>
    <p:sldId id="655" r:id="rId66"/>
    <p:sldId id="654" r:id="rId67"/>
    <p:sldId id="656" r:id="rId68"/>
    <p:sldId id="658" r:id="rId69"/>
    <p:sldId id="575" r:id="rId70"/>
    <p:sldId id="576" r:id="rId71"/>
    <p:sldId id="679" r:id="rId72"/>
    <p:sldId id="577" r:id="rId73"/>
    <p:sldId id="578" r:id="rId74"/>
    <p:sldId id="579" r:id="rId75"/>
    <p:sldId id="711" r:id="rId76"/>
    <p:sldId id="704" r:id="rId77"/>
    <p:sldId id="705" r:id="rId78"/>
    <p:sldId id="706" r:id="rId79"/>
    <p:sldId id="707" r:id="rId80"/>
    <p:sldId id="708" r:id="rId81"/>
    <p:sldId id="709" r:id="rId82"/>
    <p:sldId id="710" r:id="rId83"/>
    <p:sldId id="712" r:id="rId84"/>
    <p:sldId id="713" r:id="rId85"/>
    <p:sldId id="716" r:id="rId86"/>
    <p:sldId id="714" r:id="rId87"/>
    <p:sldId id="715" r:id="rId88"/>
    <p:sldId id="717" r:id="rId89"/>
    <p:sldId id="700" r:id="rId90"/>
    <p:sldId id="701" r:id="rId91"/>
    <p:sldId id="702" r:id="rId92"/>
    <p:sldId id="703" r:id="rId93"/>
    <p:sldId id="580" r:id="rId94"/>
    <p:sldId id="581" r:id="rId95"/>
    <p:sldId id="537" r:id="rId96"/>
    <p:sldId id="665" r:id="rId97"/>
    <p:sldId id="666" r:id="rId98"/>
    <p:sldId id="664" r:id="rId99"/>
    <p:sldId id="668" r:id="rId100"/>
    <p:sldId id="667" r:id="rId101"/>
    <p:sldId id="674" r:id="rId102"/>
    <p:sldId id="547"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99"/>
    <a:srgbClr val="FF8080"/>
    <a:srgbClr val="FFABAB"/>
    <a:srgbClr val="FF6767"/>
    <a:srgbClr val="CC99FF"/>
    <a:srgbClr val="CC66FF"/>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518" autoAdjust="0"/>
  </p:normalViewPr>
  <p:slideViewPr>
    <p:cSldViewPr>
      <p:cViewPr varScale="1">
        <p:scale>
          <a:sx n="75" d="100"/>
          <a:sy n="75" d="100"/>
        </p:scale>
        <p:origin x="-1020" y="-84"/>
      </p:cViewPr>
      <p:guideLst>
        <p:guide orient="horz" pos="2160"/>
        <p:guide pos="2880"/>
      </p:guideLst>
    </p:cSldViewPr>
  </p:slideViewPr>
  <p:outlineViewPr>
    <p:cViewPr>
      <p:scale>
        <a:sx n="33" d="100"/>
        <a:sy n="33" d="100"/>
      </p:scale>
      <p:origin x="0" y="730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D11DB9-959B-4D53-AE18-D507F074443B}" type="datetimeFigureOut">
              <a:rPr lang="en-US"/>
              <a:pPr>
                <a:defRPr/>
              </a:pPr>
              <a:t>6/2/2011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89B2A7-5E42-4B53-9E77-2AC49822B9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5" name="Date Placeholder 4"/>
          <p:cNvSpPr>
            <a:spLocks noGrp="1"/>
          </p:cNvSpPr>
          <p:nvPr>
            <p:ph type="dt" idx="10"/>
          </p:nvPr>
        </p:nvSpPr>
        <p:spPr/>
        <p:txBody>
          <a:bodyPr/>
          <a:lstStyle/>
          <a:p>
            <a:fld id="{FF46386B-DAD4-4A57-99E3-8F580E17605B}" type="datetime1">
              <a:rPr lang="en-US" smtClean="0"/>
              <a:pPr/>
              <a:t>6/2/2011</a:t>
            </a:fld>
            <a:endParaRPr lang="en-US" dirty="0"/>
          </a:p>
        </p:txBody>
      </p:sp>
      <p:sp>
        <p:nvSpPr>
          <p:cNvPr id="6" name="Slide Number Placeholder 5"/>
          <p:cNvSpPr>
            <a:spLocks noGrp="1"/>
          </p:cNvSpPr>
          <p:nvPr>
            <p:ph type="sldNum" sz="quarter" idx="11"/>
          </p:nvPr>
        </p:nvSpPr>
        <p:spPr/>
        <p:txBody>
          <a:bodyPr/>
          <a:lstStyle/>
          <a:p>
            <a:fld id="{8B263312-38AA-4E1E-B2B5-0F8F122B24FE}" type="slidenum">
              <a:rPr lang="en-US" smtClean="0"/>
              <a:pPr/>
              <a:t>64</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Header Placeholder 7"/>
          <p:cNvSpPr>
            <a:spLocks noGrp="1"/>
          </p:cNvSpPr>
          <p:nvPr>
            <p:ph type="hdr" sz="quarter" idx="13"/>
          </p:nvPr>
        </p:nvSpPr>
        <p:spPr/>
        <p:txBody>
          <a:bodyPr/>
          <a:lstStyle/>
          <a:p>
            <a:r>
              <a:rPr lang="en-US" smtClean="0"/>
              <a:t>MIX10</a:t>
            </a:r>
          </a:p>
          <a:p>
            <a:endParaRPr lang="en-US" dirty="0"/>
          </a:p>
        </p:txBody>
      </p:sp>
    </p:spTree>
    <p:extLst>
      <p:ext uri="{BB962C8B-B14F-4D97-AF65-F5344CB8AC3E}">
        <p14:creationId xmlns:p14="http://schemas.microsoft.com/office/powerpoint/2010/main" xmlns="" val="167677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1C63F-1653-40C0-9639-57158295E67C}" type="slidenum">
              <a:rPr lang="en-US" smtClean="0"/>
              <a:pPr/>
              <a:t>66</a:t>
            </a:fld>
            <a:endParaRPr lang="en-US"/>
          </a:p>
        </p:txBody>
      </p:sp>
    </p:spTree>
    <p:extLst>
      <p:ext uri="{BB962C8B-B14F-4D97-AF65-F5344CB8AC3E}">
        <p14:creationId xmlns:p14="http://schemas.microsoft.com/office/powerpoint/2010/main" xmlns="" val="91162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C560E1-709C-4FBE-872D-EFDBD6DBD474}" type="slidenum">
              <a:rPr lang="en-US" smtClean="0"/>
              <a:pPr/>
              <a:t>95</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716B20-3958-457D-89F7-6A62D3F7F0D6}" type="slidenum">
              <a:rPr lang="en-US" smtClean="0"/>
              <a:pPr/>
              <a:t>96</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35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heltenhm BdHd BT" pitchFamily="18" charset="0"/>
        </a:defRPr>
      </a:lvl2pPr>
      <a:lvl3pPr algn="ctr" rtl="0" eaLnBrk="0" fontAlgn="base" hangingPunct="0">
        <a:spcBef>
          <a:spcPct val="0"/>
        </a:spcBef>
        <a:spcAft>
          <a:spcPct val="0"/>
        </a:spcAft>
        <a:defRPr sz="4400">
          <a:solidFill>
            <a:schemeClr val="bg1"/>
          </a:solidFill>
          <a:latin typeface="Cheltenhm BdHd BT" pitchFamily="18" charset="0"/>
        </a:defRPr>
      </a:lvl3pPr>
      <a:lvl4pPr algn="ctr" rtl="0" eaLnBrk="0" fontAlgn="base" hangingPunct="0">
        <a:spcBef>
          <a:spcPct val="0"/>
        </a:spcBef>
        <a:spcAft>
          <a:spcPct val="0"/>
        </a:spcAft>
        <a:defRPr sz="4400">
          <a:solidFill>
            <a:schemeClr val="bg1"/>
          </a:solidFill>
          <a:latin typeface="Cheltenhm BdHd BT" pitchFamily="18" charset="0"/>
        </a:defRPr>
      </a:lvl4pPr>
      <a:lvl5pPr algn="ctr" rtl="0" eaLnBrk="0" fontAlgn="base" hangingPunct="0">
        <a:spcBef>
          <a:spcPct val="0"/>
        </a:spcBef>
        <a:spcAft>
          <a:spcPct val="0"/>
        </a:spcAft>
        <a:defRPr sz="4400">
          <a:solidFill>
            <a:schemeClr val="bg1"/>
          </a:solidFill>
          <a:latin typeface="Cheltenhm BdHd BT" pitchFamily="18" charset="0"/>
        </a:defRPr>
      </a:lvl5pPr>
      <a:lvl6pPr marL="457200" algn="ctr" rtl="0" fontAlgn="base">
        <a:spcBef>
          <a:spcPct val="0"/>
        </a:spcBef>
        <a:spcAft>
          <a:spcPct val="0"/>
        </a:spcAft>
        <a:defRPr sz="4400">
          <a:solidFill>
            <a:schemeClr val="bg1"/>
          </a:solidFill>
          <a:latin typeface="Cheltenhm BdHd BT" pitchFamily="18" charset="0"/>
        </a:defRPr>
      </a:lvl6pPr>
      <a:lvl7pPr marL="914400" algn="ctr" rtl="0" fontAlgn="base">
        <a:spcBef>
          <a:spcPct val="0"/>
        </a:spcBef>
        <a:spcAft>
          <a:spcPct val="0"/>
        </a:spcAft>
        <a:defRPr sz="4400">
          <a:solidFill>
            <a:schemeClr val="bg1"/>
          </a:solidFill>
          <a:latin typeface="Cheltenhm BdHd BT" pitchFamily="18" charset="0"/>
        </a:defRPr>
      </a:lvl7pPr>
      <a:lvl8pPr marL="1371600" algn="ctr" rtl="0" fontAlgn="base">
        <a:spcBef>
          <a:spcPct val="0"/>
        </a:spcBef>
        <a:spcAft>
          <a:spcPct val="0"/>
        </a:spcAft>
        <a:defRPr sz="4400">
          <a:solidFill>
            <a:schemeClr val="bg1"/>
          </a:solidFill>
          <a:latin typeface="Cheltenhm BdHd BT" pitchFamily="18" charset="0"/>
        </a:defRPr>
      </a:lvl8pPr>
      <a:lvl9pPr marL="1828800" algn="ctr" rtl="0" fontAlgn="base">
        <a:spcBef>
          <a:spcPct val="0"/>
        </a:spcBef>
        <a:spcAft>
          <a:spcPct val="0"/>
        </a:spcAft>
        <a:defRPr sz="4400">
          <a:solidFill>
            <a:schemeClr val="bg1"/>
          </a:solidFill>
          <a:latin typeface="Cheltenhm BdHd BT"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588"/>
          <a:ext cx="9144000" cy="6854825"/>
        </p:xfrm>
        <a:graphic>
          <a:graphicData uri="http://schemas.openxmlformats.org/presentationml/2006/ole">
            <p:oleObj spid="_x0000_s2050" name="Image" r:id="rId3" imgW="3120894" imgH="2340671" progId="Photoshop.Image.11">
              <p:embed/>
            </p:oleObj>
          </a:graphicData>
        </a:graphic>
      </p:graphicFrame>
      <p:sp>
        <p:nvSpPr>
          <p:cNvPr id="2051" name="Text Box 3"/>
          <p:cNvSpPr txBox="1">
            <a:spLocks noChangeArrowheads="1"/>
          </p:cNvSpPr>
          <p:nvPr/>
        </p:nvSpPr>
        <p:spPr bwMode="auto">
          <a:xfrm>
            <a:off x="0" y="4725988"/>
            <a:ext cx="9144000" cy="1446212"/>
          </a:xfrm>
          <a:prstGeom prst="rect">
            <a:avLst/>
          </a:prstGeom>
          <a:noFill/>
          <a:ln w="9525">
            <a:noFill/>
            <a:miter lim="800000"/>
            <a:headEnd/>
            <a:tailEnd/>
          </a:ln>
        </p:spPr>
        <p:txBody>
          <a:bodyPr>
            <a:spAutoFit/>
          </a:bodyPr>
          <a:lstStyle/>
          <a:p>
            <a:pPr algn="ctr">
              <a:spcBef>
                <a:spcPct val="50000"/>
              </a:spcBef>
            </a:pPr>
            <a:r>
              <a:rPr lang="en-US" sz="8800" dirty="0">
                <a:solidFill>
                  <a:schemeClr val="bg1"/>
                </a:solidFill>
                <a:latin typeface="Cheltenhm XBdCn BT" pitchFamily="18" charset="0"/>
              </a:rPr>
              <a:t>The End of All Things</a:t>
            </a:r>
          </a:p>
        </p:txBody>
      </p:sp>
      <p:sp>
        <p:nvSpPr>
          <p:cNvPr id="2052" name="Rectangle 4"/>
          <p:cNvSpPr>
            <a:spLocks noChangeArrowheads="1"/>
          </p:cNvSpPr>
          <p:nvPr/>
        </p:nvSpPr>
        <p:spPr bwMode="auto">
          <a:xfrm>
            <a:off x="0" y="3695700"/>
            <a:ext cx="9144000" cy="1016000"/>
          </a:xfrm>
          <a:prstGeom prst="rect">
            <a:avLst/>
          </a:prstGeom>
          <a:noFill/>
          <a:ln w="9525">
            <a:noFill/>
            <a:miter lim="800000"/>
            <a:headEnd/>
            <a:tailEnd/>
          </a:ln>
        </p:spPr>
        <p:txBody>
          <a:bodyPr>
            <a:spAutoFit/>
          </a:bodyPr>
          <a:lstStyle/>
          <a:p>
            <a:pPr algn="ctr"/>
            <a:r>
              <a:rPr lang="en-US" sz="6000" dirty="0">
                <a:solidFill>
                  <a:schemeClr val="bg1"/>
                </a:solidFill>
                <a:latin typeface="Cheltenhm BdCn BT" pitchFamily="18" charset="0"/>
              </a:rPr>
              <a:t>Part 5</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ctrTitle"/>
          </p:nvPr>
        </p:nvSpPr>
        <p:spPr/>
        <p:txBody>
          <a:bodyPr/>
          <a:lstStyle/>
          <a:p>
            <a:r>
              <a:rPr lang="en-US" sz="4000" dirty="0"/>
              <a:t>An attacker has control over the display and can request information from the user. </a:t>
            </a:r>
          </a:p>
        </p:txBody>
      </p:sp>
      <p:sp>
        <p:nvSpPr>
          <p:cNvPr id="704515" name="Rectangle 3"/>
          <p:cNvSpPr>
            <a:spLocks noGrp="1" noChangeArrowheads="1"/>
          </p:cNvSpPr>
          <p:nvPr>
            <p:ph type="subTitle" idx="1"/>
          </p:nvPr>
        </p:nvSpPr>
        <p:spPr>
          <a:xfrm>
            <a:off x="1371600" y="3886200"/>
            <a:ext cx="6400800" cy="2463800"/>
          </a:xfrm>
        </p:spPr>
        <p:txBody>
          <a:bodyPr/>
          <a:lstStyle/>
          <a:p>
            <a:endParaRPr lang="en-US" dirty="0"/>
          </a:p>
          <a:p>
            <a:r>
              <a:rPr lang="en-US" dirty="0"/>
              <a:t>The user cannot detect that the request did not originate with your application.</a:t>
            </a:r>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Programming style should be conventions that promote good tradeoffs.</a:t>
            </a:r>
            <a:endParaRPr lang="en-US" dirty="0"/>
          </a:p>
        </p:txBody>
      </p:sp>
      <p:sp>
        <p:nvSpPr>
          <p:cNvPr id="5" name="Subtitle 4"/>
          <p:cNvSpPr>
            <a:spLocks noGrp="1"/>
          </p:cNvSpPr>
          <p:nvPr>
            <p:ph type="subTitle" idx="1"/>
          </p:nvPr>
        </p:nvSpPr>
        <p:spPr/>
        <p:txBody>
          <a:bodyPr anchor="b"/>
          <a:lstStyle/>
          <a:p>
            <a:r>
              <a:rPr lang="en-US" dirty="0" smtClean="0"/>
              <a:t>Avoidance of ambiguity, confusion, potential errors.</a:t>
            </a:r>
            <a:endParaRPr lang="en-US" dirty="0"/>
          </a:p>
        </p:txBody>
      </p:sp>
    </p:spTree>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JSLint</a:t>
            </a:r>
            <a:r>
              <a:rPr lang="en-US" dirty="0" smtClean="0"/>
              <a:t> is my proofreader.</a:t>
            </a:r>
            <a:endParaRPr lang="en-US" dirty="0"/>
          </a:p>
        </p:txBody>
      </p:sp>
      <p:sp>
        <p:nvSpPr>
          <p:cNvPr id="5" name="Subtitle 4"/>
          <p:cNvSpPr>
            <a:spLocks noGrp="1"/>
          </p:cNvSpPr>
          <p:nvPr>
            <p:ph type="subTitle" idx="1"/>
          </p:nvPr>
        </p:nvSpPr>
        <p:spPr/>
        <p:txBody>
          <a:bodyPr/>
          <a:lstStyle/>
          <a:p>
            <a:r>
              <a:rPr lang="en-US" dirty="0" err="1" smtClean="0"/>
              <a:t>JSLint</a:t>
            </a:r>
            <a:r>
              <a:rPr lang="en-US" dirty="0" smtClean="0"/>
              <a:t> makes it easier for me to write good code.</a:t>
            </a:r>
            <a:endParaRPr lang="en-US" dirty="0"/>
          </a:p>
        </p:txBody>
      </p:sp>
    </p:spTree>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smtClean="0"/>
              <a:t>The End of All Things</a:t>
            </a:r>
          </a:p>
        </p:txBody>
      </p:sp>
      <p:sp>
        <p:nvSpPr>
          <p:cNvPr id="28675" name="Subtitle 3"/>
          <p:cNvSpPr>
            <a:spLocks noGrp="1"/>
          </p:cNvSpPr>
          <p:nvPr>
            <p:ph type="subTitle" idx="1"/>
          </p:nvPr>
        </p:nvSpPr>
        <p:spPr/>
        <p:txBody>
          <a:bodyPr/>
          <a:lstStyle/>
          <a:p>
            <a:endParaRPr lang="en-US" smtClean="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r>
              <a:rPr lang="en-US" sz="4000" dirty="0"/>
              <a:t>An attacker can send information to servers anywhere in the world.</a:t>
            </a:r>
          </a:p>
        </p:txBody>
      </p:sp>
      <p:sp>
        <p:nvSpPr>
          <p:cNvPr id="705539" name="Rectangle 3"/>
          <p:cNvSpPr>
            <a:spLocks noGrp="1" noChangeArrowheads="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ctrTitle"/>
          </p:nvPr>
        </p:nvSpPr>
        <p:spPr/>
        <p:txBody>
          <a:bodyPr/>
          <a:lstStyle/>
          <a:p>
            <a:r>
              <a:rPr lang="en-US" dirty="0"/>
              <a:t>The browser does not prevent any of these.</a:t>
            </a:r>
          </a:p>
        </p:txBody>
      </p:sp>
      <p:sp>
        <p:nvSpPr>
          <p:cNvPr id="706563" name="Rectangle 3"/>
          <p:cNvSpPr>
            <a:spLocks noGrp="1" noChangeArrowheads="1"/>
          </p:cNvSpPr>
          <p:nvPr>
            <p:ph type="subTitle" idx="1"/>
          </p:nvPr>
        </p:nvSpPr>
        <p:spPr/>
        <p:txBody>
          <a:bodyPr/>
          <a:lstStyle/>
          <a:p>
            <a:r>
              <a:rPr lang="en-US" dirty="0"/>
              <a:t>Web standards require these weaknesses.</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p:txBody>
          <a:bodyPr/>
          <a:lstStyle/>
          <a:p>
            <a:r>
              <a:rPr lang="en-US" sz="4000" dirty="0"/>
              <a:t>The consequences of a successful attack are horrible.</a:t>
            </a:r>
          </a:p>
        </p:txBody>
      </p:sp>
      <p:sp>
        <p:nvSpPr>
          <p:cNvPr id="707587" name="Rectangle 3"/>
          <p:cNvSpPr>
            <a:spLocks noGrp="1" noChangeArrowheads="1"/>
          </p:cNvSpPr>
          <p:nvPr>
            <p:ph type="subTitle" idx="1"/>
          </p:nvPr>
        </p:nvSpPr>
        <p:spPr/>
        <p:txBody>
          <a:bodyPr/>
          <a:lstStyle/>
          <a:p>
            <a:pPr>
              <a:lnSpc>
                <a:spcPct val="80000"/>
              </a:lnSpc>
            </a:pPr>
            <a:endParaRPr lang="en-US" sz="900" dirty="0"/>
          </a:p>
          <a:p>
            <a:pPr>
              <a:lnSpc>
                <a:spcPct val="80000"/>
              </a:lnSpc>
            </a:pPr>
            <a:r>
              <a:rPr lang="en-US" sz="2800" dirty="0"/>
              <a:t>Harm to customers. </a:t>
            </a:r>
          </a:p>
          <a:p>
            <a:pPr>
              <a:lnSpc>
                <a:spcPct val="80000"/>
              </a:lnSpc>
            </a:pPr>
            <a:r>
              <a:rPr lang="en-US" sz="2800" dirty="0"/>
              <a:t>Loss of trust. </a:t>
            </a:r>
          </a:p>
          <a:p>
            <a:pPr>
              <a:lnSpc>
                <a:spcPct val="80000"/>
              </a:lnSpc>
            </a:pPr>
            <a:r>
              <a:rPr lang="en-US" sz="2800" dirty="0"/>
              <a:t>Legal liabilities. </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p:txBody>
          <a:bodyPr/>
          <a:lstStyle/>
          <a:p>
            <a:r>
              <a:rPr lang="en-US" dirty="0" smtClean="0"/>
              <a:t>HTML5</a:t>
            </a:r>
          </a:p>
        </p:txBody>
      </p:sp>
      <p:sp>
        <p:nvSpPr>
          <p:cNvPr id="101379" name="Subtitle 2"/>
          <p:cNvSpPr>
            <a:spLocks noGrp="1"/>
          </p:cNvSpPr>
          <p:nvPr>
            <p:ph type="subTitle" idx="1"/>
          </p:nvPr>
        </p:nvSpPr>
        <p:spPr/>
        <p:txBody>
          <a:bodyPr/>
          <a:lstStyle/>
          <a:p>
            <a:r>
              <a:rPr lang="en-US" dirty="0" smtClean="0"/>
              <a:t>A big step in the wrong direction.™</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0" name="Rectangle 4"/>
          <p:cNvSpPr>
            <a:spLocks noGrp="1" noChangeArrowheads="1"/>
          </p:cNvSpPr>
          <p:nvPr>
            <p:ph type="ctrTitle"/>
          </p:nvPr>
        </p:nvSpPr>
        <p:spPr/>
        <p:txBody>
          <a:bodyPr/>
          <a:lstStyle/>
          <a:p>
            <a:r>
              <a:rPr lang="en-US" sz="4000" dirty="0"/>
              <a:t>Cross site scripting attacks </a:t>
            </a:r>
            <a:br>
              <a:rPr lang="en-US" sz="4000" dirty="0"/>
            </a:br>
            <a:r>
              <a:rPr lang="en-US" sz="4000" dirty="0"/>
              <a:t>were invented in 1995.</a:t>
            </a:r>
          </a:p>
        </p:txBody>
      </p:sp>
      <p:sp>
        <p:nvSpPr>
          <p:cNvPr id="587781" name="Rectangle 5"/>
          <p:cNvSpPr>
            <a:spLocks noGrp="1" noChangeArrowheads="1"/>
          </p:cNvSpPr>
          <p:nvPr>
            <p:ph type="subTitle" idx="1"/>
          </p:nvPr>
        </p:nvSpPr>
        <p:spPr/>
        <p:txBody>
          <a:bodyPr/>
          <a:lstStyle/>
          <a:p>
            <a:pPr>
              <a:lnSpc>
                <a:spcPct val="90000"/>
              </a:lnSpc>
            </a:pPr>
            <a:endParaRPr lang="en-US" dirty="0"/>
          </a:p>
          <a:p>
            <a:pPr>
              <a:lnSpc>
                <a:spcPct val="90000"/>
              </a:lnSpc>
            </a:pPr>
            <a:r>
              <a:rPr lang="en-US" dirty="0"/>
              <a:t>We </a:t>
            </a:r>
            <a:r>
              <a:rPr lang="en-US" dirty="0" smtClean="0"/>
              <a:t>made </a:t>
            </a:r>
            <a:r>
              <a:rPr lang="en-US" dirty="0"/>
              <a:t>no progress on the fundamental problems </a:t>
            </a:r>
            <a:r>
              <a:rPr lang="en-US" dirty="0" smtClean="0"/>
              <a:t>except for a baby step in December 2009.</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XSS?</a:t>
            </a:r>
            <a:endParaRPr lang="en-US" dirty="0"/>
          </a:p>
        </p:txBody>
      </p:sp>
      <p:sp>
        <p:nvSpPr>
          <p:cNvPr id="3" name="Content Placeholder 2"/>
          <p:cNvSpPr>
            <a:spLocks noGrp="1"/>
          </p:cNvSpPr>
          <p:nvPr>
            <p:ph idx="1"/>
          </p:nvPr>
        </p:nvSpPr>
        <p:spPr/>
        <p:txBody>
          <a:bodyPr/>
          <a:lstStyle/>
          <a:p>
            <a:r>
              <a:rPr lang="en-US" dirty="0" smtClean="0"/>
              <a:t>The web stack is too complicated.</a:t>
            </a:r>
          </a:p>
          <a:p>
            <a:pPr lvl="1">
              <a:buNone/>
            </a:pPr>
            <a:r>
              <a:rPr lang="en-US" dirty="0" smtClean="0"/>
              <a:t>Too many languages, each with its own encoding, quoting, commenting, and escapement conventions.</a:t>
            </a:r>
          </a:p>
          <a:p>
            <a:pPr lvl="1">
              <a:buNone/>
            </a:pPr>
            <a:r>
              <a:rPr lang="en-US" dirty="0" smtClean="0"/>
              <a:t>Each can be nested inside of each other.</a:t>
            </a:r>
          </a:p>
          <a:p>
            <a:pPr lvl="1">
              <a:buNone/>
            </a:pPr>
            <a:r>
              <a:rPr lang="en-US" dirty="0" smtClean="0"/>
              <a:t>Browsers do heroic things to make sense of malformed content.</a:t>
            </a:r>
          </a:p>
          <a:p>
            <a:r>
              <a:rPr lang="en-US" dirty="0" smtClean="0"/>
              <a:t>Template-based web frameworks are optimized for XSS injection.</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XSS?</a:t>
            </a:r>
            <a:endParaRPr lang="en-US" dirty="0"/>
          </a:p>
        </p:txBody>
      </p:sp>
      <p:sp>
        <p:nvSpPr>
          <p:cNvPr id="3" name="Content Placeholder 2"/>
          <p:cNvSpPr>
            <a:spLocks noGrp="1"/>
          </p:cNvSpPr>
          <p:nvPr>
            <p:ph idx="1"/>
          </p:nvPr>
        </p:nvSpPr>
        <p:spPr/>
        <p:txBody>
          <a:bodyPr>
            <a:normAutofit lnSpcReduction="10000"/>
          </a:bodyPr>
          <a:lstStyle/>
          <a:p>
            <a:r>
              <a:rPr lang="en-US" dirty="0" smtClean="0"/>
              <a:t>The JavaScript global object gives every scrap of script the same set of powerful capabilities.</a:t>
            </a:r>
          </a:p>
          <a:p>
            <a:r>
              <a:rPr lang="en-US" dirty="0" smtClean="0"/>
              <a:t>As bad as it is at security, the browser is a vast improvement over everything else.</a:t>
            </a:r>
          </a:p>
          <a:p>
            <a:r>
              <a:rPr lang="en-US" dirty="0" smtClean="0"/>
              <a:t>The browser does distinguish between the interests of the user and the interests of the site.</a:t>
            </a:r>
          </a:p>
          <a:p>
            <a:r>
              <a:rPr lang="en-US" dirty="0" smtClean="0"/>
              <a:t>The browser failed to anticipate that there could be additional interests.</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then there is </a:t>
            </a:r>
            <a:br>
              <a:rPr lang="en-US" dirty="0" smtClean="0"/>
            </a:br>
            <a:r>
              <a:rPr lang="en-US" dirty="0" smtClean="0"/>
              <a:t>the </a:t>
            </a:r>
            <a:r>
              <a:rPr lang="en-US" dirty="0" err="1" smtClean="0"/>
              <a:t>Mashup</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latin typeface="Cheltenhm BdItHd BT" pitchFamily="18" charset="0"/>
              </a:rPr>
              <a:t>mashup</a:t>
            </a:r>
            <a:r>
              <a:rPr lang="en-US" dirty="0" smtClean="0"/>
              <a:t> is the combining of programs representing multiple interests.</a:t>
            </a:r>
          </a:p>
          <a:p>
            <a:r>
              <a:rPr lang="en-US" dirty="0" smtClean="0"/>
              <a:t>The browser confuses those interests.</a:t>
            </a:r>
          </a:p>
          <a:p>
            <a:r>
              <a:rPr lang="en-US" dirty="0" smtClean="0"/>
              <a:t>So an advertiser on a page gets the same privileges as an Ajax library or an analytics files, which is the same as the main applications, which is the same as any XSS code that falls into the page.</a:t>
            </a:r>
          </a:p>
          <a:p>
            <a:r>
              <a:rPr lang="en-US" dirty="0" smtClean="0"/>
              <a:t>Advertising is a self-inflicted XSS attack.</a:t>
            </a:r>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JavaScript Subsets</a:t>
            </a:r>
            <a:endParaRPr lang="en-US" dirty="0"/>
          </a:p>
        </p:txBody>
      </p:sp>
      <p:sp>
        <p:nvSpPr>
          <p:cNvPr id="3" name="Content Placeholder 2"/>
          <p:cNvSpPr>
            <a:spLocks noGrp="1"/>
          </p:cNvSpPr>
          <p:nvPr>
            <p:ph idx="1"/>
          </p:nvPr>
        </p:nvSpPr>
        <p:spPr/>
        <p:txBody>
          <a:bodyPr/>
          <a:lstStyle/>
          <a:p>
            <a:pPr>
              <a:buNone/>
            </a:pPr>
            <a:r>
              <a:rPr lang="en-US" sz="2800" dirty="0" smtClean="0"/>
              <a:t>Deny access to the global object and the DOM.</a:t>
            </a:r>
          </a:p>
          <a:p>
            <a:pPr>
              <a:buNone/>
            </a:pPr>
            <a:endParaRPr lang="en-US" sz="2800" dirty="0" smtClean="0"/>
          </a:p>
          <a:p>
            <a:pPr>
              <a:buNone/>
            </a:pPr>
            <a:r>
              <a:rPr lang="en-US" sz="2800" dirty="0" err="1" smtClean="0"/>
              <a:t>Caja</a:t>
            </a:r>
            <a:r>
              <a:rPr lang="en-US" sz="2800" dirty="0" smtClean="0"/>
              <a:t>.  	http://code.google.com/p/google-caja/</a:t>
            </a:r>
          </a:p>
          <a:p>
            <a:pPr>
              <a:buNone/>
            </a:pPr>
            <a:r>
              <a:rPr lang="en-US" sz="2800" dirty="0" err="1" smtClean="0"/>
              <a:t>ADsafe</a:t>
            </a:r>
            <a:r>
              <a:rPr lang="en-US" sz="2800" dirty="0" smtClean="0"/>
              <a:t>.  	http://www.ADsafe.org/</a:t>
            </a:r>
          </a:p>
          <a:p>
            <a:pPr>
              <a:buNone/>
            </a:pPr>
            <a:endParaRPr lang="en-US" sz="2800" dirty="0"/>
          </a:p>
        </p:txBody>
      </p:sp>
      <p:pic>
        <p:nvPicPr>
          <p:cNvPr id="62466" name="Picture 2" descr="http://code.google.com/p/google-caja/logo?logo_id=1268032278"/>
          <p:cNvPicPr>
            <a:picLocks noChangeAspect="1" noChangeArrowheads="1"/>
          </p:cNvPicPr>
          <p:nvPr/>
        </p:nvPicPr>
        <p:blipFill>
          <a:blip r:embed="rId2" cstate="print"/>
          <a:srcRect/>
          <a:stretch>
            <a:fillRect/>
          </a:stretch>
        </p:blipFill>
        <p:spPr bwMode="auto">
          <a:xfrm>
            <a:off x="1600200" y="4191000"/>
            <a:ext cx="1657004" cy="1981200"/>
          </a:xfrm>
          <a:prstGeom prst="rect">
            <a:avLst/>
          </a:prstGeom>
          <a:noFill/>
        </p:spPr>
      </p:pic>
      <p:pic>
        <p:nvPicPr>
          <p:cNvPr id="62468" name="Picture 4" descr="http://www.adsafe.org/adsafe.gif"/>
          <p:cNvPicPr>
            <a:picLocks noChangeAspect="1" noChangeArrowheads="1"/>
          </p:cNvPicPr>
          <p:nvPr/>
        </p:nvPicPr>
        <p:blipFill>
          <a:blip r:embed="rId3" cstate="print"/>
          <a:srcRect/>
          <a:stretch>
            <a:fillRect/>
          </a:stretch>
        </p:blipFill>
        <p:spPr bwMode="auto">
          <a:xfrm>
            <a:off x="4953000" y="4572000"/>
            <a:ext cx="2857500" cy="14001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dirty="0" smtClean="0"/>
              <a:t>I believe that children are our future. </a:t>
            </a:r>
          </a:p>
        </p:txBody>
      </p:sp>
      <p:sp>
        <p:nvSpPr>
          <p:cNvPr id="4099" name="Subtitle 2"/>
          <p:cNvSpPr>
            <a:spLocks noGrp="1"/>
          </p:cNvSpPr>
          <p:nvPr>
            <p:ph type="subTitle" idx="1"/>
          </p:nvPr>
        </p:nvSpPr>
        <p:spPr/>
        <p:txBody>
          <a:bodyPr/>
          <a:lstStyle/>
          <a:p>
            <a:endParaRPr lang="en-U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popular approaches to security fail.</a:t>
            </a:r>
            <a:endParaRPr lang="en-US" dirty="0"/>
          </a:p>
        </p:txBody>
      </p:sp>
      <p:sp>
        <p:nvSpPr>
          <p:cNvPr id="3" name="Content Placeholder 2"/>
          <p:cNvSpPr>
            <a:spLocks noGrp="1"/>
          </p:cNvSpPr>
          <p:nvPr>
            <p:ph idx="1"/>
          </p:nvPr>
        </p:nvSpPr>
        <p:spPr/>
        <p:txBody>
          <a:bodyPr anchor="ctr"/>
          <a:lstStyle/>
          <a:p>
            <a:r>
              <a:rPr lang="en-US" dirty="0" smtClean="0"/>
              <a:t>Security by inconvenience. (TSA)</a:t>
            </a:r>
          </a:p>
          <a:p>
            <a:r>
              <a:rPr lang="en-US" dirty="0" smtClean="0"/>
              <a:t>Security by obscurity.</a:t>
            </a:r>
          </a:p>
          <a:p>
            <a:r>
              <a:rPr lang="en-US" dirty="0" smtClean="0"/>
              <a:t>Security as identity.</a:t>
            </a:r>
          </a:p>
          <a:p>
            <a:r>
              <a:rPr lang="en-US" dirty="0" smtClean="0"/>
              <a:t>Security by vigilance.</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Working with the grain.</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Pass By Reference</a:t>
            </a:r>
            <a:endParaRPr lang="en-US" dirty="0"/>
          </a:p>
        </p:txBody>
      </p:sp>
      <p:sp>
        <p:nvSpPr>
          <p:cNvPr id="5" name="Subtitle 4"/>
          <p:cNvSpPr>
            <a:spLocks noGrp="1"/>
          </p:cNvSpPr>
          <p:nvPr>
            <p:ph type="subTitle" idx="1"/>
          </p:nvPr>
        </p:nvSpPr>
        <p:spPr/>
        <p:txBody>
          <a:bodyPr/>
          <a:lstStyle/>
          <a:p>
            <a:r>
              <a:rPr lang="en-US" dirty="0" smtClean="0"/>
              <a:t>When values are immutable, </a:t>
            </a:r>
          </a:p>
          <a:p>
            <a:r>
              <a:rPr lang="en-US" dirty="0" smtClean="0"/>
              <a:t>Pass By Reference looks like </a:t>
            </a:r>
          </a:p>
          <a:p>
            <a:r>
              <a:rPr lang="en-US" dirty="0" smtClean="0"/>
              <a:t>Pass By Value</a:t>
            </a:r>
            <a:endParaRPr 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 reference</a:t>
            </a:r>
            <a:endParaRPr lang="en-US" dirty="0"/>
          </a:p>
        </p:txBody>
      </p:sp>
      <p:sp>
        <p:nvSpPr>
          <p:cNvPr id="5" name="Subtitle 4"/>
          <p:cNvSpPr>
            <a:spLocks noGrp="1"/>
          </p:cNvSpPr>
          <p:nvPr>
            <p:ph idx="1"/>
          </p:nvPr>
        </p:nvSpPr>
        <p:spPr/>
        <p:txBody>
          <a:bodyPr/>
          <a:lstStyle/>
          <a:p>
            <a:pPr algn="l">
              <a:buNone/>
            </a:pPr>
            <a:r>
              <a:rPr lang="en-US" b="1" dirty="0" smtClean="0">
                <a:latin typeface="Courier New" pitchFamily="49" charset="0"/>
                <a:cs typeface="Courier New" pitchFamily="49" charset="0"/>
              </a:rPr>
              <a:t>variable = {};</a:t>
            </a:r>
          </a:p>
          <a:p>
            <a:pPr>
              <a:buNone/>
            </a:pPr>
            <a:r>
              <a:rPr lang="en-US" b="1" dirty="0" smtClean="0">
                <a:latin typeface="Courier New" pitchFamily="49" charset="0"/>
                <a:cs typeface="Courier New" pitchFamily="49" charset="0"/>
              </a:rPr>
              <a:t>a = variable;</a:t>
            </a:r>
          </a:p>
          <a:p>
            <a:pPr>
              <a:buNone/>
            </a:pPr>
            <a:r>
              <a:rPr lang="en-US" b="1" dirty="0" smtClean="0">
                <a:latin typeface="Courier New" pitchFamily="49" charset="0"/>
                <a:cs typeface="Courier New" pitchFamily="49" charset="0"/>
              </a:rPr>
              <a:t>b = variable;</a:t>
            </a:r>
          </a:p>
          <a:p>
            <a:pPr>
              <a:buNone/>
            </a:pPr>
            <a:endParaRPr lang="en-US" b="1" dirty="0" smtClean="0">
              <a:latin typeface="Courier New" pitchFamily="49" charset="0"/>
              <a:cs typeface="Courier New" pitchFamily="49" charset="0"/>
            </a:endParaRPr>
          </a:p>
          <a:p>
            <a:pPr algn="l">
              <a:buNone/>
            </a:pPr>
            <a:r>
              <a:rPr lang="en-US" b="1" dirty="0" smtClean="0">
                <a:latin typeface="Courier New" pitchFamily="49" charset="0"/>
                <a:cs typeface="Courier New" pitchFamily="49" charset="0"/>
              </a:rPr>
              <a:t>alert(a === b);    </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Don’t confuse values with variables.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Content Placeholder 2"/>
          <p:cNvSpPr>
            <a:spLocks noGrp="1"/>
          </p:cNvSpPr>
          <p:nvPr>
            <p:ph idx="1"/>
          </p:nvPr>
        </p:nvSpPr>
        <p:spPr/>
        <p:txBody>
          <a:bodyPr/>
          <a:lstStyle/>
          <a:p>
            <a:pPr>
              <a:buNone/>
            </a:pPr>
            <a:r>
              <a:rPr lang="en-US" b="1" dirty="0" smtClean="0">
                <a:latin typeface="Courier New" pitchFamily="49" charset="0"/>
                <a:cs typeface="Courier New" pitchFamily="49" charset="0"/>
              </a:rPr>
              <a:t>function funky(o) {</a:t>
            </a:r>
          </a:p>
          <a:p>
            <a:pPr>
              <a:buNone/>
            </a:pPr>
            <a:r>
              <a:rPr lang="en-US" b="1" dirty="0" smtClean="0">
                <a:latin typeface="Courier New" pitchFamily="49" charset="0"/>
                <a:cs typeface="Courier New" pitchFamily="49" charset="0"/>
              </a:rPr>
              <a:t>    o = null;</a:t>
            </a:r>
          </a:p>
          <a:p>
            <a:pPr>
              <a:buNone/>
            </a:pPr>
            <a:r>
              <a:rPr lang="en-US" b="1" dirty="0" smtClean="0">
                <a:latin typeface="Courier New" pitchFamily="49" charset="0"/>
                <a:cs typeface="Courier New" pitchFamily="49" charset="0"/>
              </a:rPr>
              <a:t>}</a:t>
            </a:r>
          </a:p>
          <a:p>
            <a:pPr>
              <a:buNone/>
            </a:pPr>
            <a:endParaRPr lang="en-US" b="1" dirty="0" smtClean="0">
              <a:latin typeface="Courier New" pitchFamily="49" charset="0"/>
              <a:cs typeface="Courier New" pitchFamily="49" charset="0"/>
            </a:endParaRPr>
          </a:p>
          <a:p>
            <a:pPr>
              <a:buNone/>
            </a:pP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x = [];</a:t>
            </a:r>
          </a:p>
          <a:p>
            <a:pPr>
              <a:buNone/>
            </a:pPr>
            <a:r>
              <a:rPr lang="en-US" b="1" dirty="0" smtClean="0">
                <a:latin typeface="Courier New" pitchFamily="49" charset="0"/>
                <a:cs typeface="Courier New" pitchFamily="49" charset="0"/>
              </a:rPr>
              <a:t>funky(x);</a:t>
            </a:r>
          </a:p>
          <a:p>
            <a:pPr>
              <a:buNone/>
            </a:pP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alert(x);</a:t>
            </a:r>
            <a:endParaRPr lang="en-US" dirty="0"/>
          </a:p>
        </p:txBody>
      </p:sp>
      <p:sp>
        <p:nvSpPr>
          <p:cNvPr id="4" name="TextBox 3"/>
          <p:cNvSpPr txBox="1"/>
          <p:nvPr/>
        </p:nvSpPr>
        <p:spPr>
          <a:xfrm>
            <a:off x="5638800" y="4572000"/>
            <a:ext cx="2895600" cy="1815882"/>
          </a:xfrm>
          <a:prstGeom prst="rect">
            <a:avLst/>
          </a:prstGeom>
          <a:solidFill>
            <a:schemeClr val="accent2">
              <a:lumMod val="50000"/>
            </a:schemeClr>
          </a:solidFill>
          <a:ln>
            <a:solidFill>
              <a:schemeClr val="bg1"/>
            </a:solidFill>
          </a:ln>
        </p:spPr>
        <p:txBody>
          <a:bodyPr wrap="square" rtlCol="0">
            <a:spAutoFit/>
          </a:bodyPr>
          <a:lstStyle/>
          <a:p>
            <a:pPr marL="514350" indent="-514350">
              <a:buAutoNum type="alphaUcPeriod"/>
            </a:pPr>
            <a:r>
              <a:rPr lang="en-US" sz="2800" dirty="0" smtClean="0">
                <a:solidFill>
                  <a:schemeClr val="accent3"/>
                </a:solidFill>
                <a:latin typeface="+mj-lt"/>
              </a:rPr>
              <a:t>null</a:t>
            </a:r>
          </a:p>
          <a:p>
            <a:pPr marL="514350" indent="-514350">
              <a:buAutoNum type="alphaUcPeriod"/>
            </a:pPr>
            <a:r>
              <a:rPr lang="en-US" sz="2800" dirty="0" smtClean="0">
                <a:solidFill>
                  <a:schemeClr val="accent3"/>
                </a:solidFill>
                <a:latin typeface="+mj-lt"/>
              </a:rPr>
              <a:t>[]</a:t>
            </a:r>
          </a:p>
          <a:p>
            <a:pPr marL="514350" indent="-514350">
              <a:buAutoNum type="alphaUcPeriod"/>
            </a:pPr>
            <a:r>
              <a:rPr lang="en-US" sz="2800" dirty="0" smtClean="0">
                <a:solidFill>
                  <a:schemeClr val="accent3"/>
                </a:solidFill>
                <a:latin typeface="+mj-lt"/>
              </a:rPr>
              <a:t>undefined</a:t>
            </a:r>
          </a:p>
          <a:p>
            <a:pPr marL="514350" indent="-514350">
              <a:buAutoNum type="alphaUcPeriod"/>
            </a:pPr>
            <a:r>
              <a:rPr lang="en-US" sz="2800" dirty="0" smtClean="0">
                <a:solidFill>
                  <a:schemeClr val="accent3"/>
                </a:solidFill>
                <a:latin typeface="+mj-lt"/>
              </a:rPr>
              <a:t>throw </a:t>
            </a:r>
            <a:endParaRPr lang="en-US" sz="2800" dirty="0">
              <a:solidFill>
                <a:schemeClr val="accent3"/>
              </a:solidFill>
              <a:latin typeface="+mj-lt"/>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latin typeface="Courier New" pitchFamily="49" charset="0"/>
                <a:cs typeface="Courier New" pitchFamily="49" charset="0"/>
              </a:rPr>
              <a:t>function swap(a, b) {</a:t>
            </a:r>
          </a:p>
          <a:p>
            <a:pPr>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temp = a;</a:t>
            </a:r>
          </a:p>
          <a:p>
            <a:pPr>
              <a:buNone/>
            </a:pPr>
            <a:r>
              <a:rPr lang="en-US" b="1" dirty="0" smtClean="0">
                <a:latin typeface="Courier New" pitchFamily="49" charset="0"/>
                <a:cs typeface="Courier New" pitchFamily="49" charset="0"/>
              </a:rPr>
              <a:t>    a = b;</a:t>
            </a:r>
          </a:p>
          <a:p>
            <a:pPr>
              <a:buNone/>
            </a:pPr>
            <a:r>
              <a:rPr lang="en-US" b="1" dirty="0" smtClean="0">
                <a:latin typeface="Courier New" pitchFamily="49" charset="0"/>
                <a:cs typeface="Courier New" pitchFamily="49" charset="0"/>
              </a:rPr>
              <a:t>    b = temp</a:t>
            </a:r>
          </a:p>
          <a:p>
            <a:pPr>
              <a:buNone/>
            </a:pPr>
            <a:r>
              <a:rPr lang="en-US" b="1" dirty="0" smtClean="0">
                <a:latin typeface="Courier New" pitchFamily="49" charset="0"/>
                <a:cs typeface="Courier New" pitchFamily="49" charset="0"/>
              </a:rPr>
              <a:t>}</a:t>
            </a:r>
          </a:p>
          <a:p>
            <a:pPr>
              <a:buNone/>
            </a:pP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x = 1, y = 2;</a:t>
            </a:r>
          </a:p>
          <a:p>
            <a:pPr>
              <a:buNone/>
            </a:pPr>
            <a:r>
              <a:rPr lang="en-US" b="1" dirty="0" smtClean="0">
                <a:latin typeface="Courier New" pitchFamily="49" charset="0"/>
                <a:cs typeface="Courier New" pitchFamily="49" charset="0"/>
              </a:rPr>
              <a:t>swap(x, y);</a:t>
            </a:r>
          </a:p>
          <a:p>
            <a:pPr>
              <a:buNone/>
            </a:pP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alert(x);</a:t>
            </a:r>
            <a:endParaRPr lang="en-US" dirty="0"/>
          </a:p>
        </p:txBody>
      </p:sp>
      <p:sp>
        <p:nvSpPr>
          <p:cNvPr id="6" name="TextBox 5"/>
          <p:cNvSpPr txBox="1"/>
          <p:nvPr/>
        </p:nvSpPr>
        <p:spPr>
          <a:xfrm>
            <a:off x="5638800" y="4572000"/>
            <a:ext cx="2895600" cy="1815882"/>
          </a:xfrm>
          <a:prstGeom prst="rect">
            <a:avLst/>
          </a:prstGeom>
          <a:solidFill>
            <a:schemeClr val="accent2">
              <a:lumMod val="50000"/>
            </a:schemeClr>
          </a:solidFill>
          <a:ln>
            <a:solidFill>
              <a:schemeClr val="bg1"/>
            </a:solidFill>
          </a:ln>
        </p:spPr>
        <p:txBody>
          <a:bodyPr wrap="square" rtlCol="0">
            <a:spAutoFit/>
          </a:bodyPr>
          <a:lstStyle/>
          <a:p>
            <a:pPr marL="514350" indent="-514350">
              <a:buAutoNum type="alphaUcPeriod"/>
            </a:pPr>
            <a:r>
              <a:rPr lang="en-US" sz="2800" dirty="0" smtClean="0">
                <a:solidFill>
                  <a:schemeClr val="accent3"/>
                </a:solidFill>
                <a:latin typeface="+mj-lt"/>
              </a:rPr>
              <a:t>1</a:t>
            </a:r>
          </a:p>
          <a:p>
            <a:pPr marL="514350" indent="-514350">
              <a:buAutoNum type="alphaUcPeriod"/>
            </a:pPr>
            <a:r>
              <a:rPr lang="en-US" sz="2800" dirty="0" smtClean="0">
                <a:solidFill>
                  <a:schemeClr val="accent3"/>
                </a:solidFill>
                <a:latin typeface="+mj-lt"/>
              </a:rPr>
              <a:t>2</a:t>
            </a:r>
          </a:p>
          <a:p>
            <a:pPr marL="514350" indent="-514350">
              <a:buAutoNum type="alphaUcPeriod"/>
            </a:pPr>
            <a:r>
              <a:rPr lang="en-US" sz="2800" dirty="0" smtClean="0">
                <a:solidFill>
                  <a:schemeClr val="accent3"/>
                </a:solidFill>
                <a:latin typeface="+mj-lt"/>
              </a:rPr>
              <a:t>undefined</a:t>
            </a:r>
          </a:p>
          <a:p>
            <a:pPr marL="514350" indent="-514350">
              <a:buAutoNum type="alphaUcPeriod"/>
            </a:pPr>
            <a:r>
              <a:rPr lang="en-US" sz="2800" dirty="0" smtClean="0">
                <a:solidFill>
                  <a:schemeClr val="accent3"/>
                </a:solidFill>
                <a:latin typeface="+mj-lt"/>
              </a:rPr>
              <a:t>throw </a:t>
            </a:r>
            <a:endParaRPr lang="en-US" sz="2800" dirty="0">
              <a:solidFill>
                <a:schemeClr val="accent3"/>
              </a:solidFill>
              <a:latin typeface="+mj-lt"/>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87575"/>
            <a:ext cx="7772400" cy="1470025"/>
          </a:xfrm>
        </p:spPr>
        <p:txBody>
          <a:bodyPr/>
          <a:lstStyle/>
          <a:p>
            <a:r>
              <a:rPr lang="en-US" dirty="0" smtClean="0"/>
              <a:t>Make a function that puts a value in a variable when it is finished.</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Pass the name of the variable.</a:t>
            </a:r>
            <a:endParaRPr lang="en-US" dirty="0"/>
          </a:p>
        </p:txBody>
      </p:sp>
      <p:sp>
        <p:nvSpPr>
          <p:cNvPr id="9" name="Content Placeholder 8"/>
          <p:cNvSpPr>
            <a:spLocks noGrp="1"/>
          </p:cNvSpPr>
          <p:nvPr>
            <p:ph idx="1"/>
          </p:nvPr>
        </p:nvSpPr>
        <p:spPr/>
        <p:txBody>
          <a:bodyPr/>
          <a:lstStyle/>
          <a:p>
            <a:pPr>
              <a:buNone/>
            </a:pPr>
            <a:r>
              <a:rPr lang="en-US" b="1" dirty="0" smtClean="0">
                <a:latin typeface="Courier New" pitchFamily="49" charset="0"/>
                <a:cs typeface="Courier New" pitchFamily="49" charset="0"/>
              </a:rPr>
              <a:t>function </a:t>
            </a:r>
            <a:r>
              <a:rPr lang="en-US" b="1" dirty="0" err="1" smtClean="0">
                <a:latin typeface="Courier New" pitchFamily="49" charset="0"/>
                <a:cs typeface="Courier New" pitchFamily="49" charset="0"/>
              </a:rPr>
              <a:t>do_it</a:t>
            </a:r>
            <a:r>
              <a:rPr lang="en-US" b="1" dirty="0" smtClean="0">
                <a:latin typeface="Courier New" pitchFamily="49" charset="0"/>
                <a:cs typeface="Courier New" pitchFamily="49" charset="0"/>
              </a:rPr>
              <a:t>(inputs, name) {</a:t>
            </a:r>
          </a:p>
          <a:p>
            <a:pPr>
              <a:buNone/>
            </a:pP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eval</a:t>
            </a:r>
            <a:r>
              <a:rPr lang="en-US" b="1" dirty="0" smtClean="0">
                <a:solidFill>
                  <a:srgbClr val="FF0000"/>
                </a:solidFill>
                <a:latin typeface="Courier New" pitchFamily="49" charset="0"/>
                <a:cs typeface="Courier New" pitchFamily="49" charset="0"/>
              </a:rPr>
              <a:t>(name + ' = ' + result);</a:t>
            </a:r>
          </a:p>
          <a:p>
            <a:pPr>
              <a:buNone/>
            </a:pPr>
            <a:r>
              <a:rPr lang="en-US" b="1" dirty="0" smtClean="0">
                <a:solidFill>
                  <a:srgbClr val="FF0000"/>
                </a:solidFill>
                <a:latin typeface="Courier New" pitchFamily="49" charset="0"/>
                <a:cs typeface="Courier New" pitchFamily="49" charset="0"/>
              </a:rPr>
              <a:t>    window[name] = result;</a:t>
            </a:r>
          </a:p>
          <a:p>
            <a:pPr>
              <a:buNone/>
            </a:pPr>
            <a:r>
              <a:rPr lang="en-US" b="1" dirty="0" smtClean="0">
                <a:latin typeface="Courier New" pitchFamily="49" charset="0"/>
                <a:cs typeface="Courier New" pitchFamily="49" charset="0"/>
              </a:rPr>
              <a:t>}</a:t>
            </a:r>
          </a:p>
          <a:p>
            <a:pPr>
              <a:buNone/>
            </a:pPr>
            <a:endParaRPr lang="en-US" b="1" dirty="0" smtClean="0">
              <a:latin typeface="Courier New" pitchFamily="49" charset="0"/>
              <a:cs typeface="Courier New" pitchFamily="49" charset="0"/>
            </a:endParaRPr>
          </a:p>
          <a:p>
            <a:r>
              <a:rPr lang="en-US" dirty="0" smtClean="0">
                <a:latin typeface="+mj-lt"/>
                <a:cs typeface="Courier New" pitchFamily="49" charset="0"/>
              </a:rPr>
              <a:t>Not only bad practice, but illegal in ES5/strict.</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Pass an object and a name.</a:t>
            </a:r>
            <a:endParaRPr lang="en-US" dirty="0"/>
          </a:p>
        </p:txBody>
      </p:sp>
      <p:sp>
        <p:nvSpPr>
          <p:cNvPr id="9" name="Content Placeholder 8"/>
          <p:cNvSpPr>
            <a:spLocks noGrp="1"/>
          </p:cNvSpPr>
          <p:nvPr>
            <p:ph idx="1"/>
          </p:nvPr>
        </p:nvSpPr>
        <p:spPr/>
        <p:txBody>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(inputs, </a:t>
            </a:r>
            <a:r>
              <a:rPr lang="en-US" sz="2800" b="1" dirty="0" err="1" smtClean="0">
                <a:latin typeface="Courier New" pitchFamily="49" charset="0"/>
                <a:cs typeface="Courier New" pitchFamily="49" charset="0"/>
              </a:rPr>
              <a:t>obj</a:t>
            </a:r>
            <a:r>
              <a:rPr lang="en-US" sz="2800" b="1" dirty="0" smtClean="0">
                <a:latin typeface="Courier New" pitchFamily="49" charset="0"/>
                <a:cs typeface="Courier New" pitchFamily="49" charset="0"/>
              </a:rPr>
              <a:t>, name)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err="1" smtClean="0">
                <a:solidFill>
                  <a:srgbClr val="FF8080"/>
                </a:solidFill>
                <a:latin typeface="Courier New" pitchFamily="49" charset="0"/>
                <a:cs typeface="Courier New" pitchFamily="49" charset="0"/>
              </a:rPr>
              <a:t>obj</a:t>
            </a:r>
            <a:r>
              <a:rPr lang="en-US" sz="2800" b="1" dirty="0" smtClean="0">
                <a:solidFill>
                  <a:srgbClr val="FF8080"/>
                </a:solidFill>
                <a:latin typeface="Courier New" pitchFamily="49" charset="0"/>
                <a:cs typeface="Courier New" pitchFamily="49" charset="0"/>
              </a:rPr>
              <a:t>[name] = result;</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r>
              <a:rPr lang="en-US" sz="2800" dirty="0" smtClean="0">
                <a:latin typeface="+mj-lt"/>
                <a:cs typeface="Courier New" pitchFamily="49" charset="0"/>
              </a:rPr>
              <a:t>Gives </a:t>
            </a:r>
            <a:r>
              <a:rPr lang="en-US" sz="2800" b="1" dirty="0" smtClean="0">
                <a:latin typeface="Courier New" pitchFamily="49" charset="0"/>
                <a:cs typeface="Courier New" pitchFamily="49" charset="0"/>
              </a:rPr>
              <a:t>do-it</a:t>
            </a:r>
            <a:r>
              <a:rPr lang="en-US" sz="2800" dirty="0" smtClean="0">
                <a:latin typeface="+mj-lt"/>
                <a:cs typeface="Courier New" pitchFamily="49" charset="0"/>
              </a:rPr>
              <a:t> too much authority.</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dirty="0" smtClean="0"/>
              <a:t>I believe that children are our future. </a:t>
            </a:r>
          </a:p>
        </p:txBody>
      </p:sp>
      <p:sp>
        <p:nvSpPr>
          <p:cNvPr id="4099" name="Subtitle 2"/>
          <p:cNvSpPr>
            <a:spLocks noGrp="1"/>
          </p:cNvSpPr>
          <p:nvPr>
            <p:ph type="subTitle" idx="1"/>
          </p:nvPr>
        </p:nvSpPr>
        <p:spPr/>
        <p:txBody>
          <a:bodyPr/>
          <a:lstStyle/>
          <a:p>
            <a:r>
              <a:rPr lang="en-US" dirty="0" smtClean="0"/>
              <a:t>And also robots. </a:t>
            </a:r>
          </a:p>
          <a:p>
            <a:r>
              <a:rPr lang="en-US" dirty="0" smtClean="0"/>
              <a:t>Children and robots.</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Pass a function.</a:t>
            </a:r>
            <a:endParaRPr lang="en-US" dirty="0"/>
          </a:p>
        </p:txBody>
      </p:sp>
      <p:sp>
        <p:nvSpPr>
          <p:cNvPr id="9" name="Content Placeholder 8"/>
          <p:cNvSpPr>
            <a:spLocks noGrp="1"/>
          </p:cNvSpPr>
          <p:nvPr>
            <p:ph idx="1"/>
          </p:nvPr>
        </p:nvSpPr>
        <p:spPr/>
        <p:txBody>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(inputs, </a:t>
            </a:r>
            <a:r>
              <a:rPr lang="en-US" sz="2800" b="1" dirty="0" err="1" smtClean="0">
                <a:latin typeface="Courier New" pitchFamily="49" charset="0"/>
                <a:cs typeface="Courier New" pitchFamily="49" charset="0"/>
              </a:rPr>
              <a:t>func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func</a:t>
            </a:r>
            <a:r>
              <a:rPr lang="en-US" sz="2800" b="1" dirty="0" smtClean="0">
                <a:latin typeface="Courier New" pitchFamily="49" charset="0"/>
                <a:cs typeface="Courier New" pitchFamily="49" charset="0"/>
              </a:rPr>
              <a:t>(result);</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r>
              <a:rPr lang="en-US" sz="2800" dirty="0" smtClean="0">
                <a:latin typeface="+mj-lt"/>
                <a:cs typeface="Courier New" pitchFamily="49" charset="0"/>
              </a:rPr>
              <a:t>We pass a function to </a:t>
            </a:r>
            <a:r>
              <a:rPr lang="en-US" sz="2800" b="1" dirty="0" err="1" smtClean="0">
                <a:latin typeface="Courier New" pitchFamily="49" charset="0"/>
                <a:cs typeface="Courier New" pitchFamily="49" charset="0"/>
              </a:rPr>
              <a:t>do_it</a:t>
            </a:r>
            <a:r>
              <a:rPr lang="en-US" sz="2800" dirty="0" smtClean="0">
                <a:latin typeface="+mj-lt"/>
                <a:cs typeface="Courier New" pitchFamily="49" charset="0"/>
              </a:rPr>
              <a:t>.</a:t>
            </a:r>
          </a:p>
          <a:p>
            <a:r>
              <a:rPr lang="en-US" sz="2800" b="1" dirty="0" err="1" smtClean="0">
                <a:latin typeface="Courier New" pitchFamily="49" charset="0"/>
                <a:cs typeface="Courier New" pitchFamily="49" charset="0"/>
              </a:rPr>
              <a:t>do_it</a:t>
            </a:r>
            <a:r>
              <a:rPr lang="en-US" sz="2800" dirty="0" smtClean="0">
                <a:latin typeface="+mj-lt"/>
                <a:cs typeface="Courier New" pitchFamily="49" charset="0"/>
              </a:rPr>
              <a:t> cannot abuse the function.</a:t>
            </a:r>
          </a:p>
          <a:p>
            <a:r>
              <a:rPr lang="en-US" sz="2800" dirty="0" smtClean="0">
                <a:latin typeface="+mj-lt"/>
                <a:cs typeface="Courier New" pitchFamily="49" charset="0"/>
              </a:rPr>
              <a:t>The function cannot abuse </a:t>
            </a:r>
            <a:r>
              <a:rPr lang="en-US" sz="2800" b="1" dirty="0" err="1" smtClean="0">
                <a:latin typeface="Courier New" pitchFamily="49" charset="0"/>
                <a:cs typeface="Courier New" pitchFamily="49" charset="0"/>
              </a:rPr>
              <a:t>do_it</a:t>
            </a:r>
            <a:r>
              <a:rPr lang="en-US" sz="2800" dirty="0" smtClean="0">
                <a:latin typeface="+mj-lt"/>
                <a:cs typeface="Courier New" pitchFamily="49" charset="0"/>
              </a:rPr>
              <a:t>.</a:t>
            </a:r>
          </a:p>
          <a:p>
            <a:r>
              <a:rPr lang="en-US" sz="2800" b="1" dirty="0" err="1" smtClean="0">
                <a:latin typeface="Courier New" pitchFamily="49" charset="0"/>
                <a:cs typeface="Courier New" pitchFamily="49" charset="0"/>
              </a:rPr>
              <a:t>func</a:t>
            </a:r>
            <a:r>
              <a:rPr lang="en-US" sz="2800" dirty="0" smtClean="0">
                <a:latin typeface="+mj-lt"/>
                <a:cs typeface="Courier New" pitchFamily="49" charset="0"/>
              </a:rPr>
              <a:t> is a </a:t>
            </a:r>
            <a:r>
              <a:rPr lang="en-US" sz="2800" dirty="0" smtClean="0">
                <a:latin typeface="Cheltenhm BdItHd BT" pitchFamily="18" charset="0"/>
                <a:cs typeface="Courier New" pitchFamily="49" charset="0"/>
              </a:rPr>
              <a:t>callback</a:t>
            </a:r>
            <a:r>
              <a:rPr lang="en-US" sz="2800" dirty="0" smtClean="0">
                <a:latin typeface="+mj-lt"/>
                <a:cs typeface="Courier New" pitchFamily="49" charset="0"/>
              </a:rPr>
              <a:t>.</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Callbacks</a:t>
            </a:r>
            <a:endParaRPr lang="en-US" dirty="0"/>
          </a:p>
        </p:txBody>
      </p:sp>
      <p:sp>
        <p:nvSpPr>
          <p:cNvPr id="3" name="Content Placeholder 2"/>
          <p:cNvSpPr>
            <a:spLocks noGrp="1"/>
          </p:cNvSpPr>
          <p:nvPr>
            <p:ph idx="1"/>
          </p:nvPr>
        </p:nvSpPr>
        <p:spPr/>
        <p:txBody>
          <a:bodyPr/>
          <a:lstStyle/>
          <a:p>
            <a:r>
              <a:rPr lang="en-US" dirty="0" smtClean="0"/>
              <a:t>Temporal isolation.</a:t>
            </a:r>
          </a:p>
          <a:p>
            <a:r>
              <a:rPr lang="en-US" dirty="0" smtClean="0"/>
              <a:t>Event handlers.</a:t>
            </a:r>
          </a:p>
          <a:p>
            <a:r>
              <a:rPr lang="en-US" dirty="0" smtClean="0"/>
              <a:t>Timers.</a:t>
            </a:r>
          </a:p>
          <a:p>
            <a:r>
              <a:rPr lang="en-US" dirty="0" smtClean="0"/>
              <a:t>Lightweight, powerful, expressive.</a:t>
            </a:r>
            <a:endParaRPr lang="en-US"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(inputs, callback)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callback(result);</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my_inputs</a:t>
            </a:r>
            <a:r>
              <a:rPr lang="en-US" sz="2800" b="1" dirty="0" smtClean="0">
                <a:latin typeface="Courier New" pitchFamily="49" charset="0"/>
                <a:cs typeface="Courier New" pitchFamily="49" charset="0"/>
              </a:rPr>
              <a:t>, function (result)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my_object.blah</a:t>
            </a:r>
            <a:r>
              <a:rPr lang="en-US" sz="2800" b="1" dirty="0" smtClean="0">
                <a:latin typeface="Courier New" pitchFamily="49" charset="0"/>
                <a:cs typeface="Courier New" pitchFamily="49" charset="0"/>
              </a:rPr>
              <a:t> = result;</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a:t>
            </a:r>
            <a:endParaRPr lang="en-US" dirty="0"/>
          </a:p>
        </p:txBody>
      </p:sp>
      <p:sp>
        <p:nvSpPr>
          <p:cNvPr id="3" name="Content Placeholder 2"/>
          <p:cNvSpPr>
            <a:spLocks noGrp="1"/>
          </p:cNvSpPr>
          <p:nvPr>
            <p:ph idx="1"/>
          </p:nvPr>
        </p:nvSpPr>
        <p:spPr/>
        <p:txBody>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storer</a:t>
            </a:r>
            <a:r>
              <a:rPr lang="en-US" sz="2800" b="1" dirty="0" smtClean="0">
                <a:latin typeface="Courier New" pitchFamily="49" charset="0"/>
                <a:cs typeface="Courier New" pitchFamily="49" charset="0"/>
              </a:rPr>
              <a:t>(</a:t>
            </a:r>
            <a:r>
              <a:rPr lang="en-US" sz="2800" b="1" dirty="0" err="1" smtClean="0">
                <a:solidFill>
                  <a:srgbClr val="99FF99"/>
                </a:solidFill>
                <a:latin typeface="Courier New" pitchFamily="49" charset="0"/>
                <a:cs typeface="Courier New" pitchFamily="49" charset="0"/>
              </a:rPr>
              <a:t>obj</a:t>
            </a:r>
            <a:r>
              <a:rPr lang="en-US" sz="2800" b="1" dirty="0" smtClean="0">
                <a:latin typeface="Courier New" pitchFamily="49" charset="0"/>
                <a:cs typeface="Courier New" pitchFamily="49" charset="0"/>
              </a:rPr>
              <a:t>, </a:t>
            </a:r>
            <a:r>
              <a:rPr lang="en-US" sz="2800" b="1" dirty="0" smtClean="0">
                <a:solidFill>
                  <a:srgbClr val="99FF99"/>
                </a:solidFill>
                <a:latin typeface="Courier New" pitchFamily="49" charset="0"/>
                <a:cs typeface="Courier New" pitchFamily="49" charset="0"/>
              </a:rPr>
              <a:t>name</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function (result) {</a:t>
            </a:r>
          </a:p>
          <a:p>
            <a:pPr>
              <a:buNone/>
            </a:pPr>
            <a:r>
              <a:rPr lang="en-US" sz="2800" b="1" dirty="0" smtClean="0">
                <a:latin typeface="Courier New" pitchFamily="49" charset="0"/>
                <a:cs typeface="Courier New" pitchFamily="49" charset="0"/>
              </a:rPr>
              <a:t>        </a:t>
            </a:r>
            <a:r>
              <a:rPr lang="en-US" sz="2800" b="1" dirty="0" err="1" smtClean="0">
                <a:solidFill>
                  <a:srgbClr val="99FF99"/>
                </a:solidFill>
                <a:latin typeface="Courier New" pitchFamily="49" charset="0"/>
                <a:cs typeface="Courier New" pitchFamily="49" charset="0"/>
              </a:rPr>
              <a:t>obj</a:t>
            </a:r>
            <a:r>
              <a:rPr lang="en-US" sz="2800" b="1" dirty="0" smtClean="0">
                <a:latin typeface="Courier New" pitchFamily="49" charset="0"/>
                <a:cs typeface="Courier New" pitchFamily="49" charset="0"/>
              </a:rPr>
              <a:t>[</a:t>
            </a:r>
            <a:r>
              <a:rPr lang="en-US" sz="2800" b="1" dirty="0" smtClean="0">
                <a:solidFill>
                  <a:srgbClr val="99FF99"/>
                </a:solidFill>
                <a:latin typeface="Courier New" pitchFamily="49" charset="0"/>
                <a:cs typeface="Courier New" pitchFamily="49" charset="0"/>
              </a:rPr>
              <a:t>name</a:t>
            </a:r>
            <a:r>
              <a:rPr lang="en-US" sz="2800" b="1" dirty="0" smtClean="0">
                <a:latin typeface="Courier New" pitchFamily="49" charset="0"/>
                <a:cs typeface="Courier New" pitchFamily="49" charset="0"/>
              </a:rPr>
              <a:t>] = result;</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(inputs,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storer</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my_object</a:t>
            </a:r>
            <a:r>
              <a:rPr lang="en-US" sz="2800" b="1" dirty="0" smtClean="0">
                <a:latin typeface="Courier New" pitchFamily="49" charset="0"/>
                <a:cs typeface="Courier New" pitchFamily="49" charset="0"/>
              </a:rPr>
              <a:t>, 'blah'));</a:t>
            </a:r>
            <a:endParaRPr lang="en-US" b="1" dirty="0" smtClean="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storer_maker</a:t>
            </a:r>
            <a:r>
              <a:rPr lang="en-US" sz="2800" b="1" dirty="0" smtClean="0">
                <a:latin typeface="Courier New" pitchFamily="49" charset="0"/>
                <a:cs typeface="Courier New" pitchFamily="49" charset="0"/>
              </a:rPr>
              <a:t>(</a:t>
            </a:r>
            <a:r>
              <a:rPr lang="en-US" sz="2800" b="1" dirty="0" err="1" smtClean="0">
                <a:solidFill>
                  <a:srgbClr val="99FF99"/>
                </a:solidFill>
                <a:latin typeface="Courier New" pitchFamily="49" charset="0"/>
                <a:cs typeface="Courier New" pitchFamily="49" charset="0"/>
              </a:rPr>
              <a:t>obj</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function(</a:t>
            </a:r>
            <a:r>
              <a:rPr lang="en-US" sz="2800" b="1" dirty="0" smtClean="0">
                <a:solidFill>
                  <a:srgbClr val="FFFF99"/>
                </a:solidFill>
                <a:latin typeface="Courier New" pitchFamily="49" charset="0"/>
                <a:cs typeface="Courier New" pitchFamily="49" charset="0"/>
              </a:rPr>
              <a:t>name</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function (result) {</a:t>
            </a:r>
          </a:p>
          <a:p>
            <a:pPr>
              <a:buNone/>
            </a:pPr>
            <a:r>
              <a:rPr lang="en-US" sz="2800" b="1" dirty="0" smtClean="0">
                <a:latin typeface="Courier New" pitchFamily="49" charset="0"/>
                <a:cs typeface="Courier New" pitchFamily="49" charset="0"/>
              </a:rPr>
              <a:t>            </a:t>
            </a:r>
            <a:r>
              <a:rPr lang="en-US" sz="2800" b="1" dirty="0" err="1" smtClean="0">
                <a:solidFill>
                  <a:srgbClr val="99FF99"/>
                </a:solidFill>
                <a:latin typeface="Courier New" pitchFamily="49" charset="0"/>
                <a:cs typeface="Courier New" pitchFamily="49" charset="0"/>
              </a:rPr>
              <a:t>obj</a:t>
            </a:r>
            <a:r>
              <a:rPr lang="en-US" sz="2800" b="1" dirty="0" smtClean="0">
                <a:latin typeface="Courier New" pitchFamily="49" charset="0"/>
                <a:cs typeface="Courier New" pitchFamily="49" charset="0"/>
              </a:rPr>
              <a:t>[</a:t>
            </a:r>
            <a:r>
              <a:rPr lang="en-US" sz="2800" b="1" dirty="0" smtClean="0">
                <a:solidFill>
                  <a:srgbClr val="FFFF99"/>
                </a:solidFill>
                <a:latin typeface="Courier New" pitchFamily="49" charset="0"/>
                <a:cs typeface="Courier New" pitchFamily="49" charset="0"/>
              </a:rPr>
              <a:t>name</a:t>
            </a:r>
            <a:r>
              <a:rPr lang="en-US" sz="2800" b="1" dirty="0" smtClean="0">
                <a:latin typeface="Courier New" pitchFamily="49" charset="0"/>
                <a:cs typeface="Courier New" pitchFamily="49" charset="0"/>
              </a:rPr>
              <a:t>] = result;</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my_storer</a:t>
            </a:r>
            <a:r>
              <a:rPr lang="en-US" sz="2800" b="1" dirty="0" smtClean="0">
                <a:latin typeface="Courier New" pitchFamily="49" charset="0"/>
                <a:cs typeface="Courier New" pitchFamily="49" charset="0"/>
              </a:rPr>
              <a:t> = </a:t>
            </a:r>
            <a:r>
              <a:rPr lang="en-US" sz="2800" b="1" dirty="0" err="1" smtClean="0">
                <a:latin typeface="Courier New" pitchFamily="49" charset="0"/>
                <a:cs typeface="Courier New" pitchFamily="49" charset="0"/>
              </a:rPr>
              <a:t>storer_maker</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my_object</a:t>
            </a:r>
            <a:r>
              <a:rPr lang="en-US" sz="2800" b="1" dirty="0" smtClean="0">
                <a:latin typeface="Courier New" pitchFamily="49" charset="0"/>
                <a:cs typeface="Courier New" pitchFamily="49" charset="0"/>
              </a:rPr>
              <a:t>);</a:t>
            </a:r>
          </a:p>
          <a:p>
            <a:pPr>
              <a:buNone/>
            </a:pP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my_inputs</a:t>
            </a: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my_storer</a:t>
            </a:r>
            <a:r>
              <a:rPr lang="en-US" sz="2800" b="1" dirty="0" smtClean="0">
                <a:latin typeface="Courier New" pitchFamily="49" charset="0"/>
                <a:cs typeface="Courier New" pitchFamily="49" charset="0"/>
              </a:rPr>
              <a:t>('blah'));</a:t>
            </a:r>
            <a:endParaRPr lang="en-US" b="1" dirty="0" smtClean="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sz="2800" b="1" dirty="0" smtClean="0">
                <a:latin typeface="Courier New" pitchFamily="49" charset="0"/>
                <a:cs typeface="Courier New" pitchFamily="49" charset="0"/>
              </a:rPr>
              <a:t>function once(</a:t>
            </a:r>
            <a:r>
              <a:rPr lang="en-US" sz="2800" b="1" dirty="0" err="1" smtClean="0">
                <a:solidFill>
                  <a:srgbClr val="99FF99"/>
                </a:solidFill>
                <a:latin typeface="Courier New" pitchFamily="49" charset="0"/>
                <a:cs typeface="Courier New" pitchFamily="49" charset="0"/>
              </a:rPr>
              <a:t>func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function ()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var</a:t>
            </a:r>
            <a:r>
              <a:rPr lang="en-US" sz="2800" b="1" dirty="0" smtClean="0">
                <a:latin typeface="Courier New" pitchFamily="49" charset="0"/>
                <a:cs typeface="Courier New" pitchFamily="49" charset="0"/>
              </a:rPr>
              <a:t> f = </a:t>
            </a:r>
            <a:r>
              <a:rPr lang="en-US" sz="2800" b="1" dirty="0" err="1" smtClean="0">
                <a:solidFill>
                  <a:srgbClr val="99FF99"/>
                </a:solidFill>
                <a:latin typeface="Courier New" pitchFamily="49" charset="0"/>
                <a:cs typeface="Courier New" pitchFamily="49" charset="0"/>
              </a:rPr>
              <a:t>func</a:t>
            </a:r>
            <a:r>
              <a:rPr lang="en-US" sz="2800" b="1" dirty="0" smtClean="0">
                <a:latin typeface="Courier New" pitchFamily="49" charset="0"/>
                <a:cs typeface="Courier New" pitchFamily="49" charset="0"/>
              </a:rPr>
              <a:t>;</a:t>
            </a:r>
          </a:p>
          <a:p>
            <a:pPr>
              <a:buNone/>
            </a:pPr>
            <a:r>
              <a:rPr lang="en-US" sz="2800" b="1" dirty="0" smtClean="0">
                <a:latin typeface="Courier New" pitchFamily="49" charset="0"/>
                <a:cs typeface="Courier New" pitchFamily="49" charset="0"/>
              </a:rPr>
              <a:t>        </a:t>
            </a:r>
            <a:r>
              <a:rPr lang="en-US" sz="2800" b="1" dirty="0" err="1" smtClean="0">
                <a:solidFill>
                  <a:srgbClr val="99FF99"/>
                </a:solidFill>
                <a:latin typeface="Courier New" pitchFamily="49" charset="0"/>
                <a:cs typeface="Courier New" pitchFamily="49" charset="0"/>
              </a:rPr>
              <a:t>func</a:t>
            </a:r>
            <a:r>
              <a:rPr lang="en-US" sz="2800" b="1" dirty="0" smtClean="0">
                <a:latin typeface="Courier New" pitchFamily="49" charset="0"/>
                <a:cs typeface="Courier New" pitchFamily="49" charset="0"/>
              </a:rPr>
              <a:t> = null;</a:t>
            </a:r>
          </a:p>
          <a:p>
            <a:pPr>
              <a:buNone/>
            </a:pPr>
            <a:r>
              <a:rPr lang="en-US" sz="2800" b="1" dirty="0" smtClean="0">
                <a:latin typeface="Courier New" pitchFamily="49" charset="0"/>
                <a:cs typeface="Courier New" pitchFamily="49" charset="0"/>
              </a:rPr>
              <a:t>        return </a:t>
            </a:r>
            <a:r>
              <a:rPr lang="en-US" sz="2800" b="1" dirty="0" err="1" smtClean="0">
                <a:latin typeface="Courier New" pitchFamily="49" charset="0"/>
                <a:cs typeface="Courier New" pitchFamily="49" charset="0"/>
              </a:rPr>
              <a:t>f.apply</a:t>
            </a:r>
            <a:r>
              <a:rPr lang="en-US" sz="2800" b="1" dirty="0" smtClean="0">
                <a:latin typeface="Courier New" pitchFamily="49" charset="0"/>
                <a:cs typeface="Courier New" pitchFamily="49" charset="0"/>
              </a:rPr>
              <a:t>(this, arguments);</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do_it</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my_inputs</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once(</a:t>
            </a:r>
            <a:r>
              <a:rPr lang="en-US" sz="2800" b="1" dirty="0" err="1" smtClean="0">
                <a:latin typeface="Courier New" pitchFamily="49" charset="0"/>
                <a:cs typeface="Courier New" pitchFamily="49" charset="0"/>
              </a:rPr>
              <a:t>storer</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my_object</a:t>
            </a:r>
            <a:r>
              <a:rPr lang="en-US" sz="2800" b="1" dirty="0" smtClean="0">
                <a:latin typeface="Courier New" pitchFamily="49" charset="0"/>
                <a:cs typeface="Courier New" pitchFamily="49" charset="0"/>
              </a:rPr>
              <a:t>, 'blah')));</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915400" cy="5029200"/>
          </a:xfrm>
        </p:spPr>
        <p:txBody>
          <a:bodyPr>
            <a:normAutofit fontScale="92500" lnSpcReduction="10000"/>
          </a:bodyPr>
          <a:lstStyle/>
          <a:p>
            <a:pPr>
              <a:buNone/>
            </a:pPr>
            <a:r>
              <a:rPr lang="en-US" sz="2800" b="1" dirty="0" smtClean="0">
                <a:latin typeface="Courier New" pitchFamily="49" charset="0"/>
                <a:cs typeface="Courier New" pitchFamily="49" charset="0"/>
              </a:rPr>
              <a:t>function sequence()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var</a:t>
            </a:r>
            <a:r>
              <a:rPr lang="en-US" sz="2800" b="1" dirty="0" smtClean="0">
                <a:latin typeface="Courier New" pitchFamily="49" charset="0"/>
                <a:cs typeface="Courier New" pitchFamily="49" charset="0"/>
              </a:rPr>
              <a:t> </a:t>
            </a:r>
            <a:r>
              <a:rPr lang="en-US" sz="2800" b="1" dirty="0" smtClean="0">
                <a:solidFill>
                  <a:srgbClr val="99FF99"/>
                </a:solidFill>
                <a:latin typeface="Courier New" pitchFamily="49" charset="0"/>
                <a:cs typeface="Courier New" pitchFamily="49" charset="0"/>
              </a:rPr>
              <a:t>functions</a:t>
            </a:r>
            <a:r>
              <a:rPr lang="en-US" sz="2800" b="1" dirty="0" smtClean="0">
                <a:latin typeface="Courier New" pitchFamily="49" charset="0"/>
                <a:cs typeface="Courier New" pitchFamily="49" charset="0"/>
              </a:rPr>
              <a:t> = </a:t>
            </a:r>
            <a:r>
              <a:rPr lang="en-US" sz="2800" b="1" dirty="0" err="1" smtClean="0">
                <a:latin typeface="Courier New" pitchFamily="49" charset="0"/>
                <a:cs typeface="Courier New" pitchFamily="49" charset="0"/>
              </a:rPr>
              <a:t>Array.prototype.slice</a:t>
            </a: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        .call(arguments, 0);</a:t>
            </a:r>
          </a:p>
          <a:p>
            <a:pPr>
              <a:buNone/>
            </a:pPr>
            <a:r>
              <a:rPr lang="en-US" sz="2800" b="1" dirty="0" smtClean="0">
                <a:latin typeface="Courier New" pitchFamily="49" charset="0"/>
                <a:cs typeface="Courier New" pitchFamily="49" charset="0"/>
              </a:rPr>
              <a:t>    return function ()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var</a:t>
            </a:r>
            <a:r>
              <a:rPr lang="en-US" sz="2800" b="1" dirty="0" smtClean="0">
                <a:latin typeface="Courier New" pitchFamily="49" charset="0"/>
                <a:cs typeface="Courier New" pitchFamily="49" charset="0"/>
              </a:rPr>
              <a:t> </a:t>
            </a:r>
            <a:r>
              <a:rPr lang="en-US" sz="2800" b="1" dirty="0" err="1" smtClean="0">
                <a:solidFill>
                  <a:srgbClr val="FFFF99"/>
                </a:solidFill>
                <a:latin typeface="Courier New" pitchFamily="49" charset="0"/>
                <a:cs typeface="Courier New" pitchFamily="49" charset="0"/>
              </a:rPr>
              <a:t>args</a:t>
            </a:r>
            <a:r>
              <a:rPr lang="en-US" sz="2800" b="1" dirty="0" smtClean="0">
                <a:latin typeface="Courier New" pitchFamily="49" charset="0"/>
                <a:cs typeface="Courier New" pitchFamily="49" charset="0"/>
              </a:rPr>
              <a:t> = </a:t>
            </a:r>
            <a:r>
              <a:rPr lang="en-US" sz="2800" b="1" dirty="0" err="1" smtClean="0">
                <a:latin typeface="Courier New" pitchFamily="49" charset="0"/>
                <a:cs typeface="Courier New" pitchFamily="49" charset="0"/>
              </a:rPr>
              <a:t>Array.prototype.slice</a:t>
            </a: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           .call(arguments, 0);</a:t>
            </a:r>
          </a:p>
          <a:p>
            <a:pPr>
              <a:buNone/>
            </a:pPr>
            <a:r>
              <a:rPr lang="en-US" sz="2800" b="1" dirty="0" smtClean="0">
                <a:latin typeface="Courier New" pitchFamily="49" charset="0"/>
                <a:cs typeface="Courier New" pitchFamily="49" charset="0"/>
              </a:rPr>
              <a:t>        </a:t>
            </a:r>
            <a:r>
              <a:rPr lang="en-US" sz="2800" b="1" dirty="0" err="1" smtClean="0">
                <a:solidFill>
                  <a:srgbClr val="99FF99"/>
                </a:solidFill>
                <a:latin typeface="Courier New" pitchFamily="49" charset="0"/>
                <a:cs typeface="Courier New" pitchFamily="49" charset="0"/>
              </a:rPr>
              <a:t>functions</a:t>
            </a:r>
            <a:r>
              <a:rPr lang="en-US" sz="2800" b="1" dirty="0" err="1" smtClean="0">
                <a:latin typeface="Courier New" pitchFamily="49" charset="0"/>
                <a:cs typeface="Courier New" pitchFamily="49" charset="0"/>
              </a:rPr>
              <a:t>.forEach</a:t>
            </a: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func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func.apply</a:t>
            </a:r>
            <a:r>
              <a:rPr lang="en-US" sz="2800" b="1" dirty="0" smtClean="0">
                <a:latin typeface="Courier New" pitchFamily="49" charset="0"/>
                <a:cs typeface="Courier New" pitchFamily="49" charset="0"/>
              </a:rPr>
              <a:t>(null, </a:t>
            </a:r>
            <a:r>
              <a:rPr lang="en-US" sz="2800" b="1" dirty="0" err="1" smtClean="0">
                <a:solidFill>
                  <a:srgbClr val="FFFF99"/>
                </a:solidFill>
                <a:latin typeface="Courier New" pitchFamily="49" charset="0"/>
                <a:cs typeface="Courier New" pitchFamily="49" charset="0"/>
              </a:rPr>
              <a:t>args</a:t>
            </a:r>
            <a:r>
              <a:rPr lang="en-US" sz="2800" b="1" dirty="0" smtClean="0">
                <a:latin typeface="Courier New" pitchFamily="49" charset="0"/>
                <a:cs typeface="Courier New" pitchFamily="49" charset="0"/>
              </a:rPr>
              <a:t>);</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latin typeface="Courier New" pitchFamily="49" charset="0"/>
                <a:cs typeface="Courier New" pitchFamily="49" charset="0"/>
              </a:rPr>
              <a:t>do_it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my_inputs</a:t>
            </a:r>
            <a:r>
              <a:rPr lang="en-US" b="1" dirty="0" smtClean="0">
                <a:latin typeface="Courier New" pitchFamily="49" charset="0"/>
                <a:cs typeface="Courier New" pitchFamily="49" charset="0"/>
              </a:rPr>
              <a:t>, once(sequence(</a:t>
            </a:r>
          </a:p>
          <a:p>
            <a:pPr>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storer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my_object</a:t>
            </a:r>
            <a:r>
              <a:rPr lang="en-US" b="1" dirty="0" smtClean="0">
                <a:latin typeface="Courier New" pitchFamily="49" charset="0"/>
                <a:cs typeface="Courier New" pitchFamily="49" charset="0"/>
              </a:rPr>
              <a:t>, 'blah'),</a:t>
            </a:r>
          </a:p>
          <a:p>
            <a:pPr>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storer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other_object</a:t>
            </a:r>
            <a:r>
              <a:rPr lang="en-US" b="1" dirty="0" smtClean="0">
                <a:latin typeface="Courier New" pitchFamily="49" charset="0"/>
                <a:cs typeface="Courier New" pitchFamily="49" charset="0"/>
              </a:rPr>
              <a:t>, 'wow'),</a:t>
            </a:r>
          </a:p>
          <a:p>
            <a:pPr>
              <a:buNone/>
            </a:pPr>
            <a:r>
              <a:rPr lang="en-US" b="1" dirty="0" smtClean="0">
                <a:latin typeface="Courier New" pitchFamily="49" charset="0"/>
                <a:cs typeface="Courier New" pitchFamily="49" charset="0"/>
              </a:rPr>
              <a:t>    alert</a:t>
            </a:r>
          </a:p>
          <a:p>
            <a:pPr>
              <a:buNone/>
            </a:pPr>
            <a:r>
              <a:rPr lang="en-US" b="1" dirty="0" smtClean="0">
                <a:latin typeface="Courier New" pitchFamily="49" charset="0"/>
                <a:cs typeface="Courier New" pitchFamily="49" charset="0"/>
              </a:rPr>
              <a:t>)));</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revoker</a:t>
            </a:r>
            <a:r>
              <a:rPr lang="en-US" sz="2800" b="1" dirty="0" smtClean="0">
                <a:latin typeface="Courier New" pitchFamily="49" charset="0"/>
                <a:cs typeface="Courier New" pitchFamily="49" charset="0"/>
              </a:rPr>
              <a:t>(</a:t>
            </a:r>
            <a:r>
              <a:rPr lang="en-US" sz="2800" b="1" dirty="0" err="1" smtClean="0">
                <a:solidFill>
                  <a:srgbClr val="99FF99"/>
                </a:solidFill>
                <a:latin typeface="Courier New" pitchFamily="49" charset="0"/>
                <a:cs typeface="Courier New" pitchFamily="49" charset="0"/>
              </a:rPr>
              <a:t>func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a:t>
            </a:r>
          </a:p>
          <a:p>
            <a:pPr>
              <a:buNone/>
            </a:pPr>
            <a:r>
              <a:rPr lang="en-US" sz="2800" b="1" dirty="0" smtClean="0">
                <a:latin typeface="Courier New" pitchFamily="49" charset="0"/>
                <a:cs typeface="Courier New" pitchFamily="49" charset="0"/>
              </a:rPr>
              <a:t>        revocable: function () {</a:t>
            </a:r>
          </a:p>
          <a:p>
            <a:pPr>
              <a:buNone/>
            </a:pPr>
            <a:r>
              <a:rPr lang="en-US" sz="2800" b="1" dirty="0" smtClean="0">
                <a:latin typeface="Courier New" pitchFamily="49" charset="0"/>
                <a:cs typeface="Courier New" pitchFamily="49" charset="0"/>
              </a:rPr>
              <a:t>            return </a:t>
            </a:r>
            <a:r>
              <a:rPr lang="en-US" sz="2800" b="1" dirty="0" err="1" smtClean="0">
                <a:solidFill>
                  <a:srgbClr val="99FF99"/>
                </a:solidFill>
                <a:latin typeface="Courier New" pitchFamily="49" charset="0"/>
                <a:cs typeface="Courier New" pitchFamily="49" charset="0"/>
              </a:rPr>
              <a:t>func</a:t>
            </a:r>
            <a:r>
              <a:rPr lang="en-US" sz="2800" b="1" dirty="0" err="1" smtClean="0">
                <a:latin typeface="Courier New" pitchFamily="49" charset="0"/>
                <a:cs typeface="Courier New" pitchFamily="49" charset="0"/>
              </a:rPr>
              <a:t>.apply</a:t>
            </a:r>
            <a:r>
              <a:rPr lang="en-US" sz="2800" b="1" dirty="0" smtClean="0">
                <a:latin typeface="Courier New" pitchFamily="49" charset="0"/>
                <a:cs typeface="Courier New" pitchFamily="49" charset="0"/>
              </a:rPr>
              <a:t>(this, </a:t>
            </a:r>
          </a:p>
          <a:p>
            <a:pPr>
              <a:buNone/>
            </a:pPr>
            <a:r>
              <a:rPr lang="en-US" sz="2800" b="1" dirty="0" smtClean="0">
                <a:latin typeface="Courier New" pitchFamily="49" charset="0"/>
                <a:cs typeface="Courier New" pitchFamily="49" charset="0"/>
              </a:rPr>
              <a:t>                    arguments);</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revoke: function () {</a:t>
            </a:r>
          </a:p>
          <a:p>
            <a:pPr>
              <a:buNone/>
            </a:pPr>
            <a:r>
              <a:rPr lang="en-US" sz="2800" b="1" dirty="0" smtClean="0">
                <a:latin typeface="Courier New" pitchFamily="49" charset="0"/>
                <a:cs typeface="Courier New" pitchFamily="49" charset="0"/>
              </a:rPr>
              <a:t>            </a:t>
            </a:r>
            <a:r>
              <a:rPr lang="en-US" sz="2800" b="1" dirty="0" err="1" smtClean="0">
                <a:solidFill>
                  <a:srgbClr val="99FF99"/>
                </a:solidFill>
                <a:latin typeface="Courier New" pitchFamily="49" charset="0"/>
                <a:cs typeface="Courier New" pitchFamily="49" charset="0"/>
              </a:rPr>
              <a:t>func</a:t>
            </a:r>
            <a:r>
              <a:rPr lang="en-US" sz="2800" b="1" dirty="0" smtClean="0">
                <a:latin typeface="Courier New" pitchFamily="49" charset="0"/>
                <a:cs typeface="Courier New" pitchFamily="49" charset="0"/>
              </a:rPr>
              <a:t> = null;</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3127375"/>
          </a:xfrm>
        </p:spPr>
        <p:txBody>
          <a:bodyPr/>
          <a:lstStyle/>
          <a:p>
            <a:r>
              <a:rPr lang="en-US" dirty="0" smtClean="0"/>
              <a:t>Information Hiding</a:t>
            </a:r>
            <a:br>
              <a:rPr lang="en-US" dirty="0" smtClean="0"/>
            </a:br>
            <a:r>
              <a:rPr lang="en-US" dirty="0" smtClean="0"/>
              <a:t>Need to know</a:t>
            </a:r>
            <a:br>
              <a:rPr lang="en-US" dirty="0" smtClean="0"/>
            </a:br>
            <a:r>
              <a:rPr lang="en-US" dirty="0" smtClean="0"/>
              <a:t/>
            </a:r>
            <a:br>
              <a:rPr lang="en-US" dirty="0" smtClean="0"/>
            </a:br>
            <a:r>
              <a:rPr lang="en-US" dirty="0" smtClean="0"/>
              <a:t>David </a:t>
            </a:r>
            <a:r>
              <a:rPr lang="en-US" dirty="0" err="1" smtClean="0"/>
              <a:t>Parnas</a:t>
            </a:r>
            <a:r>
              <a:rPr lang="en-US" dirty="0" smtClean="0"/>
              <a:t/>
            </a:r>
            <a:br>
              <a:rPr lang="en-US" dirty="0" smtClean="0"/>
            </a:br>
            <a:r>
              <a:rPr lang="en-US" dirty="0" smtClean="0"/>
              <a:t>On the Criteria to Be Used in Decomposing Systems into Modules. (1972)</a:t>
            </a:r>
            <a:br>
              <a:rPr lang="en-US"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Browser and Security</a:t>
            </a:r>
            <a:endParaRPr lang="en-US" dirty="0"/>
          </a:p>
        </p:txBody>
      </p:sp>
      <p:sp>
        <p:nvSpPr>
          <p:cNvPr id="5" name="Subtitle 4"/>
          <p:cNvSpPr>
            <a:spLocks noGrp="1"/>
          </p:cNvSpPr>
          <p:nvPr>
            <p:ph type="subTitle" idx="1"/>
          </p:nvPr>
        </p:nvSpPr>
        <p:spPr/>
        <p:txBody>
          <a:bodyPr/>
          <a:lstStyle/>
          <a:p>
            <a:r>
              <a:rPr lang="en-US" dirty="0" smtClean="0"/>
              <a:t>XSS and Beyond</a:t>
            </a:r>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3127375"/>
          </a:xfrm>
        </p:spPr>
        <p:txBody>
          <a:bodyPr/>
          <a:lstStyle/>
          <a:p>
            <a:r>
              <a:rPr lang="en-US" dirty="0" smtClean="0"/>
              <a:t>Information Hiding</a:t>
            </a:r>
            <a:br>
              <a:rPr lang="en-US" dirty="0" smtClean="0"/>
            </a:br>
            <a:r>
              <a:rPr lang="en-US" dirty="0" smtClean="0"/>
              <a:t>Need to know</a:t>
            </a:r>
            <a:br>
              <a:rPr lang="en-US" dirty="0" smtClean="0"/>
            </a:br>
            <a:r>
              <a:rPr lang="en-US" dirty="0" smtClean="0"/>
              <a:t/>
            </a:r>
            <a:br>
              <a:rPr lang="en-US" dirty="0" smtClean="0"/>
            </a:br>
            <a:r>
              <a:rPr lang="en-US" dirty="0" smtClean="0"/>
              <a:t>A reference is a capability.</a:t>
            </a:r>
            <a:br>
              <a:rPr lang="en-US" dirty="0" smtClean="0"/>
            </a:br>
            <a:r>
              <a:rPr lang="en-US" dirty="0" smtClean="0"/>
              <a:t/>
            </a:r>
            <a:br>
              <a:rPr lang="en-US" dirty="0" smtClean="0"/>
            </a:br>
            <a:r>
              <a:rPr lang="en-US" dirty="0" smtClean="0"/>
              <a:t>Capability Hiding</a:t>
            </a:r>
            <a:br>
              <a:rPr lang="en-US" dirty="0" smtClean="0"/>
            </a:br>
            <a:r>
              <a:rPr lang="en-US" dirty="0" smtClean="0"/>
              <a:t>Need to do</a:t>
            </a:r>
            <a:br>
              <a:rPr lang="en-US" dirty="0" smtClean="0"/>
            </a:br>
            <a:endParaRPr lang="en-US"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nchor="t"/>
          <a:lstStyle/>
          <a:p>
            <a:r>
              <a:rPr lang="en-US" sz="4000" dirty="0"/>
              <a:t>There are exactly three ways </a:t>
            </a:r>
            <a:br>
              <a:rPr lang="en-US" sz="4000" dirty="0"/>
            </a:br>
            <a:r>
              <a:rPr lang="en-US" sz="4000" dirty="0"/>
              <a:t>to obtain a </a:t>
            </a:r>
            <a:r>
              <a:rPr lang="en-US" sz="4000" dirty="0" smtClean="0"/>
              <a:t>reference in an object capability security system.</a:t>
            </a:r>
            <a:endParaRPr lang="en-US" sz="4000" dirty="0"/>
          </a:p>
        </p:txBody>
      </p:sp>
      <p:sp>
        <p:nvSpPr>
          <p:cNvPr id="661507" name="Rectangle 3"/>
          <p:cNvSpPr>
            <a:spLocks noGrp="1" noChangeArrowheads="1"/>
          </p:cNvSpPr>
          <p:nvPr>
            <p:ph type="body" idx="1"/>
          </p:nvPr>
        </p:nvSpPr>
        <p:spPr/>
        <p:txBody>
          <a:bodyPr anchor="ctr"/>
          <a:lstStyle/>
          <a:p>
            <a:pPr marL="609600" indent="-609600">
              <a:buFontTx/>
              <a:buAutoNum type="arabicPeriod"/>
            </a:pPr>
            <a:r>
              <a:rPr lang="en-US" dirty="0" smtClean="0"/>
              <a:t>By </a:t>
            </a:r>
            <a:r>
              <a:rPr lang="en-US" dirty="0"/>
              <a:t>Creation.</a:t>
            </a:r>
          </a:p>
          <a:p>
            <a:pPr marL="609600" indent="-609600">
              <a:buFontTx/>
              <a:buAutoNum type="arabicPeriod"/>
            </a:pPr>
            <a:r>
              <a:rPr lang="en-US" dirty="0"/>
              <a:t>By Construction.</a:t>
            </a:r>
          </a:p>
          <a:p>
            <a:pPr marL="609600" indent="-609600">
              <a:buFontTx/>
              <a:buAutoNum type="arabicPeriod"/>
            </a:pPr>
            <a:r>
              <a:rPr lang="en-US" dirty="0"/>
              <a:t>By Introduction.</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ctrTitle"/>
          </p:nvPr>
        </p:nvSpPr>
        <p:spPr/>
        <p:txBody>
          <a:bodyPr/>
          <a:lstStyle/>
          <a:p>
            <a:r>
              <a:rPr lang="en-US"/>
              <a:t>1. By Creation</a:t>
            </a:r>
          </a:p>
        </p:txBody>
      </p:sp>
      <p:sp>
        <p:nvSpPr>
          <p:cNvPr id="662531" name="Rectangle 3"/>
          <p:cNvSpPr>
            <a:spLocks noGrp="1" noChangeArrowheads="1"/>
          </p:cNvSpPr>
          <p:nvPr>
            <p:ph type="subTitle" idx="1"/>
          </p:nvPr>
        </p:nvSpPr>
        <p:spPr/>
        <p:txBody>
          <a:bodyPr/>
          <a:lstStyle/>
          <a:p>
            <a:r>
              <a:rPr lang="en-US"/>
              <a:t>If a function creates an object, it gets a reference to that object.</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ctrTitle"/>
          </p:nvPr>
        </p:nvSpPr>
        <p:spPr/>
        <p:txBody>
          <a:bodyPr/>
          <a:lstStyle/>
          <a:p>
            <a:r>
              <a:rPr lang="en-US"/>
              <a:t>2. By Construction</a:t>
            </a:r>
          </a:p>
        </p:txBody>
      </p:sp>
      <p:sp>
        <p:nvSpPr>
          <p:cNvPr id="663555" name="Rectangle 3"/>
          <p:cNvSpPr>
            <a:spLocks noGrp="1" noChangeArrowheads="1"/>
          </p:cNvSpPr>
          <p:nvPr>
            <p:ph type="subTitle" idx="1"/>
          </p:nvPr>
        </p:nvSpPr>
        <p:spPr>
          <a:xfrm>
            <a:off x="854075" y="3886200"/>
            <a:ext cx="7569200" cy="2260600"/>
          </a:xfrm>
        </p:spPr>
        <p:txBody>
          <a:bodyPr/>
          <a:lstStyle/>
          <a:p>
            <a:r>
              <a:rPr lang="en-US" sz="2800" dirty="0"/>
              <a:t>An object may be endowed by its constructor with references.</a:t>
            </a:r>
          </a:p>
          <a:p>
            <a:r>
              <a:rPr lang="en-US" sz="2800" dirty="0"/>
              <a:t>This can include references in the </a:t>
            </a:r>
            <a:r>
              <a:rPr lang="en-US" sz="2800" dirty="0" smtClean="0"/>
              <a:t>constructor’s </a:t>
            </a:r>
            <a:r>
              <a:rPr lang="en-US" sz="2800" dirty="0"/>
              <a:t>context and inherited references.</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a:t>3. By Introduction</a:t>
            </a:r>
          </a:p>
        </p:txBody>
      </p:sp>
      <p:graphicFrame>
        <p:nvGraphicFramePr>
          <p:cNvPr id="664579" name="Object 3"/>
          <p:cNvGraphicFramePr>
            <a:graphicFrameLocks noChangeAspect="1"/>
          </p:cNvGraphicFramePr>
          <p:nvPr>
            <p:ph idx="1"/>
          </p:nvPr>
        </p:nvGraphicFramePr>
        <p:xfrm>
          <a:off x="2844800" y="3092450"/>
          <a:ext cx="3451225" cy="2120900"/>
        </p:xfrm>
        <a:graphic>
          <a:graphicData uri="http://schemas.openxmlformats.org/presentationml/2006/ole">
            <p:oleObj spid="_x0000_s131074" name="Visio" r:id="rId3" imgW="3533299" imgH="2172414" progId="Visio.Drawing.6">
              <p:embed/>
            </p:oleObj>
          </a:graphicData>
        </a:graphic>
      </p:graphicFrame>
      <p:sp>
        <p:nvSpPr>
          <p:cNvPr id="664580" name="Text Box 4"/>
          <p:cNvSpPr txBox="1">
            <a:spLocks noChangeArrowheads="1"/>
          </p:cNvSpPr>
          <p:nvPr/>
        </p:nvSpPr>
        <p:spPr bwMode="auto">
          <a:xfrm>
            <a:off x="606425" y="1600200"/>
            <a:ext cx="8020050" cy="1187450"/>
          </a:xfrm>
          <a:prstGeom prst="rect">
            <a:avLst/>
          </a:prstGeom>
          <a:noFill/>
          <a:ln w="9525">
            <a:noFill/>
            <a:miter lim="800000"/>
            <a:headEnd/>
            <a:tailEnd/>
          </a:ln>
          <a:effectLst/>
        </p:spPr>
        <p:txBody>
          <a:bodyPr wrap="none">
            <a:spAutoFit/>
          </a:bodyPr>
          <a:lstStyle/>
          <a:p>
            <a:pPr algn="l"/>
            <a:r>
              <a:rPr lang="en-US" sz="2400">
                <a:solidFill>
                  <a:schemeClr val="bg1"/>
                </a:solidFill>
                <a:latin typeface="Cheltenhm BdHd BT" pitchFamily="18" charset="0"/>
              </a:rPr>
              <a:t>A has a references to B and C.</a:t>
            </a:r>
          </a:p>
          <a:p>
            <a:pPr algn="l"/>
            <a:r>
              <a:rPr lang="en-US" sz="2400">
                <a:solidFill>
                  <a:schemeClr val="bg1"/>
                </a:solidFill>
                <a:latin typeface="Cheltenhm BdHd BT" pitchFamily="18" charset="0"/>
              </a:rPr>
              <a:t>B has no references, so it cannot communicate with A or C.</a:t>
            </a:r>
          </a:p>
          <a:p>
            <a:pPr algn="l"/>
            <a:r>
              <a:rPr lang="en-US" sz="2400">
                <a:solidFill>
                  <a:schemeClr val="bg1"/>
                </a:solidFill>
                <a:latin typeface="Cheltenhm BdHd BT" pitchFamily="18" charset="0"/>
              </a:rPr>
              <a:t>C has no references, so it cannot communicate with A or B.</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r>
              <a:rPr lang="en-US"/>
              <a:t>3. By Introduction</a:t>
            </a:r>
          </a:p>
        </p:txBody>
      </p:sp>
      <p:graphicFrame>
        <p:nvGraphicFramePr>
          <p:cNvPr id="665603" name="Object 3"/>
          <p:cNvGraphicFramePr>
            <a:graphicFrameLocks noChangeAspect="1"/>
          </p:cNvGraphicFramePr>
          <p:nvPr>
            <p:ph idx="1"/>
          </p:nvPr>
        </p:nvGraphicFramePr>
        <p:xfrm>
          <a:off x="2844800" y="3092450"/>
          <a:ext cx="3451225" cy="2120900"/>
        </p:xfrm>
        <a:graphic>
          <a:graphicData uri="http://schemas.openxmlformats.org/presentationml/2006/ole">
            <p:oleObj spid="_x0000_s132098" name="Visio" r:id="rId3" imgW="3533299" imgH="2172414" progId="Visio.Drawing.6">
              <p:embed/>
            </p:oleObj>
          </a:graphicData>
        </a:graphic>
      </p:graphicFrame>
      <p:sp>
        <p:nvSpPr>
          <p:cNvPr id="665604" name="Text Box 4"/>
          <p:cNvSpPr txBox="1">
            <a:spLocks noChangeArrowheads="1"/>
          </p:cNvSpPr>
          <p:nvPr/>
        </p:nvSpPr>
        <p:spPr bwMode="auto">
          <a:xfrm>
            <a:off x="1354138" y="1784350"/>
            <a:ext cx="6311900" cy="579438"/>
          </a:xfrm>
          <a:prstGeom prst="rect">
            <a:avLst/>
          </a:prstGeom>
          <a:noFill/>
          <a:ln w="9525">
            <a:noFill/>
            <a:miter lim="800000"/>
            <a:headEnd/>
            <a:tailEnd/>
          </a:ln>
          <a:effectLst/>
        </p:spPr>
        <p:txBody>
          <a:bodyPr wrap="none">
            <a:spAutoFit/>
          </a:bodyPr>
          <a:lstStyle/>
          <a:p>
            <a:r>
              <a:rPr lang="en-US" sz="3200">
                <a:solidFill>
                  <a:schemeClr val="bg1"/>
                </a:solidFill>
                <a:latin typeface="Cheltenhm BdHd BT" pitchFamily="18" charset="0"/>
              </a:rPr>
              <a:t>A calls B, passing a reference to C.</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r>
              <a:rPr lang="en-US"/>
              <a:t>3. By Introduction</a:t>
            </a:r>
          </a:p>
        </p:txBody>
      </p:sp>
      <p:graphicFrame>
        <p:nvGraphicFramePr>
          <p:cNvPr id="666627" name="Object 3"/>
          <p:cNvGraphicFramePr>
            <a:graphicFrameLocks noChangeAspect="1"/>
          </p:cNvGraphicFramePr>
          <p:nvPr>
            <p:ph idx="1"/>
          </p:nvPr>
        </p:nvGraphicFramePr>
        <p:xfrm>
          <a:off x="2844800" y="3092450"/>
          <a:ext cx="3451225" cy="2120900"/>
        </p:xfrm>
        <a:graphic>
          <a:graphicData uri="http://schemas.openxmlformats.org/presentationml/2006/ole">
            <p:oleObj spid="_x0000_s133122" name="Visio" r:id="rId3" imgW="3533299" imgH="2172414" progId="Visio.Drawing.6">
              <p:embed/>
            </p:oleObj>
          </a:graphicData>
        </a:graphic>
      </p:graphicFrame>
      <p:sp>
        <p:nvSpPr>
          <p:cNvPr id="666628" name="Text Box 4"/>
          <p:cNvSpPr txBox="1">
            <a:spLocks noChangeArrowheads="1"/>
          </p:cNvSpPr>
          <p:nvPr/>
        </p:nvSpPr>
        <p:spPr bwMode="auto">
          <a:xfrm>
            <a:off x="801688" y="1778000"/>
            <a:ext cx="7664450" cy="641350"/>
          </a:xfrm>
          <a:prstGeom prst="rect">
            <a:avLst/>
          </a:prstGeom>
          <a:noFill/>
          <a:ln w="9525">
            <a:noFill/>
            <a:miter lim="800000"/>
            <a:headEnd/>
            <a:tailEnd/>
          </a:ln>
          <a:effectLst/>
        </p:spPr>
        <p:txBody>
          <a:bodyPr wrap="none">
            <a:spAutoFit/>
          </a:bodyPr>
          <a:lstStyle/>
          <a:p>
            <a:r>
              <a:rPr lang="en-US" sz="3600">
                <a:solidFill>
                  <a:schemeClr val="bg1"/>
                </a:solidFill>
                <a:latin typeface="Cheltenhm BdHd BT" pitchFamily="18" charset="0"/>
              </a:rPr>
              <a:t>B is now able to communicate with C.</a:t>
            </a:r>
          </a:p>
        </p:txBody>
      </p:sp>
      <p:sp>
        <p:nvSpPr>
          <p:cNvPr id="666629" name="Text Box 5"/>
          <p:cNvSpPr txBox="1">
            <a:spLocks noChangeArrowheads="1"/>
          </p:cNvSpPr>
          <p:nvPr/>
        </p:nvSpPr>
        <p:spPr bwMode="auto">
          <a:xfrm>
            <a:off x="2146300" y="5457825"/>
            <a:ext cx="4664075" cy="701675"/>
          </a:xfrm>
          <a:prstGeom prst="rect">
            <a:avLst/>
          </a:prstGeom>
          <a:noFill/>
          <a:ln w="9525">
            <a:noFill/>
            <a:miter lim="800000"/>
            <a:headEnd/>
            <a:tailEnd/>
          </a:ln>
          <a:effectLst/>
        </p:spPr>
        <p:txBody>
          <a:bodyPr wrap="none">
            <a:spAutoFit/>
          </a:bodyPr>
          <a:lstStyle/>
          <a:p>
            <a:r>
              <a:rPr lang="en-US" sz="4000">
                <a:solidFill>
                  <a:schemeClr val="bg1"/>
                </a:solidFill>
                <a:latin typeface="Cheltenhm BdHd BT" pitchFamily="18" charset="0"/>
              </a:rPr>
              <a:t>It has the </a:t>
            </a:r>
            <a:r>
              <a:rPr lang="en-US" sz="4000">
                <a:solidFill>
                  <a:schemeClr val="bg1"/>
                </a:solidFill>
                <a:latin typeface="Cheltenhm BdItHd BT" pitchFamily="18" charset="0"/>
              </a:rPr>
              <a:t>capability</a:t>
            </a:r>
            <a:r>
              <a:rPr lang="en-US" sz="4000">
                <a:solidFill>
                  <a:schemeClr val="bg1"/>
                </a:solidFill>
                <a:latin typeface="Cheltenhm BdHd BT" pitchFamily="18" charset="0"/>
              </a:rPr>
              <a:t>.</a:t>
            </a: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ctrTitle"/>
          </p:nvPr>
        </p:nvSpPr>
        <p:spPr/>
        <p:txBody>
          <a:bodyPr/>
          <a:lstStyle/>
          <a:p>
            <a:r>
              <a:rPr lang="en-US" sz="4000"/>
              <a:t>If references can only be obtained by Creation, Construction, or Introduction, then you may have a safe system.</a:t>
            </a:r>
          </a:p>
        </p:txBody>
      </p:sp>
      <p:sp>
        <p:nvSpPr>
          <p:cNvPr id="667651" name="Rectangle 3"/>
          <p:cNvSpPr>
            <a:spLocks noGrp="1" noChangeArrowheads="1"/>
          </p:cNvSpPr>
          <p:nvPr>
            <p:ph type="subTitle" idx="1"/>
          </p:nvPr>
        </p:nvSpPr>
        <p:spPr/>
        <p:txBody>
          <a:bodyPr/>
          <a:lstStyle/>
          <a:p>
            <a:endParaRPr lang="en-US"/>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p:txBody>
          <a:bodyPr/>
          <a:lstStyle/>
          <a:p>
            <a:r>
              <a:rPr lang="en-US" sz="6000"/>
              <a:t>If references can be obtained in any other way, you do not have a safe system.</a:t>
            </a:r>
          </a:p>
        </p:txBody>
      </p:sp>
      <p:sp>
        <p:nvSpPr>
          <p:cNvPr id="668675" name="Rectangle 3"/>
          <p:cNvSpPr>
            <a:spLocks noGrp="1" noChangeArrowheads="1"/>
          </p:cNvSpPr>
          <p:nvPr>
            <p:ph type="subTitle" idx="1"/>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smtClean="0"/>
              <a:t>The Lazy Programmer’s Guide </a:t>
            </a:r>
            <a:r>
              <a:rPr lang="en-US" sz="4000" dirty="0" smtClean="0"/>
              <a:t>to Secure Computing</a:t>
            </a:r>
            <a:r>
              <a:rPr lang="en-US" dirty="0" smtClean="0"/>
              <a:t/>
            </a:r>
            <a:br>
              <a:rPr lang="en-US" dirty="0" smtClean="0"/>
            </a:br>
            <a:r>
              <a:rPr lang="en-US" dirty="0" smtClean="0"/>
              <a:t>Marc </a:t>
            </a:r>
            <a:r>
              <a:rPr lang="en-US" dirty="0" err="1" smtClean="0"/>
              <a:t>Stiegler</a:t>
            </a:r>
            <a:endParaRPr lang="en-US" dirty="0"/>
          </a:p>
        </p:txBody>
      </p:sp>
      <p:sp>
        <p:nvSpPr>
          <p:cNvPr id="3" name="Content Placeholder 2"/>
          <p:cNvSpPr>
            <a:spLocks noGrp="1"/>
          </p:cNvSpPr>
          <p:nvPr>
            <p:ph type="subTitle" idx="1"/>
          </p:nvPr>
        </p:nvSpPr>
        <p:spPr/>
        <p:txBody>
          <a:bodyPr/>
          <a:lstStyle/>
          <a:p>
            <a:pPr>
              <a:buNone/>
            </a:pPr>
            <a:r>
              <a:rPr lang="en-US" dirty="0" smtClean="0"/>
              <a:t>http://www.youtube.com/watch?</a:t>
            </a:r>
            <a:br>
              <a:rPr lang="en-US" dirty="0" smtClean="0"/>
            </a:br>
            <a:r>
              <a:rPr lang="en-US" dirty="0" smtClean="0"/>
              <a:t>v=eL5o4PFuxTY</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ctrTitle"/>
          </p:nvPr>
        </p:nvSpPr>
        <p:spPr/>
        <p:txBody>
          <a:bodyPr/>
          <a:lstStyle/>
          <a:p>
            <a:r>
              <a:rPr lang="en-US" dirty="0"/>
              <a:t>What can an attacker do if he gets some script into your page?</a:t>
            </a:r>
          </a:p>
        </p:txBody>
      </p:sp>
      <p:sp>
        <p:nvSpPr>
          <p:cNvPr id="700419" name="Rectangle 3"/>
          <p:cNvSpPr>
            <a:spLocks noGrp="1" noChangeArrowheads="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Performance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Optimize your optimizing.</a:t>
            </a:r>
            <a:endParaRPr lang="en-US" dirty="0"/>
          </a:p>
        </p:txBody>
      </p:sp>
      <p:sp>
        <p:nvSpPr>
          <p:cNvPr id="5" name="Subtitle 4"/>
          <p:cNvSpPr>
            <a:spLocks noGrp="1"/>
          </p:cNvSpPr>
          <p:nvPr>
            <p:ph type="subTitle" idx="1"/>
          </p:nvPr>
        </p:nvSpPr>
        <p:spPr/>
        <p:txBody>
          <a:bodyPr/>
          <a:lstStyle/>
          <a:p>
            <a:r>
              <a:rPr lang="en-US" dirty="0" smtClean="0"/>
              <a:t>"Every microsecond saved counts"</a:t>
            </a:r>
          </a:p>
          <a:p>
            <a:r>
              <a:rPr lang="en-US" dirty="0" smtClean="0"/>
              <a:t>FALSE</a:t>
            </a:r>
            <a:endParaRPr lang="en-US"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p:txBody>
          <a:bodyPr/>
          <a:lstStyle/>
          <a:p>
            <a:r>
              <a:rPr lang="en-US" i="1" dirty="0" smtClean="0"/>
              <a:t>t</a:t>
            </a:r>
            <a:r>
              <a:rPr lang="en-US" dirty="0" smtClean="0"/>
              <a:t> = </a:t>
            </a:r>
            <a:r>
              <a:rPr lang="en-US" i="1" dirty="0" smtClean="0"/>
              <a:t>c</a:t>
            </a:r>
            <a:r>
              <a:rPr lang="en-US" dirty="0" smtClean="0"/>
              <a:t> </a:t>
            </a:r>
            <a:r>
              <a:rPr lang="en-US" b="1" dirty="0" smtClean="0">
                <a:latin typeface="Courier New" pitchFamily="49" charset="0"/>
                <a:cs typeface="Courier New" pitchFamily="49" charset="0"/>
              </a:rPr>
              <a:t>*</a:t>
            </a:r>
            <a:r>
              <a:rPr lang="en-US" dirty="0" smtClean="0"/>
              <a:t> </a:t>
            </a:r>
            <a:r>
              <a:rPr lang="en-US" i="1" dirty="0" smtClean="0"/>
              <a:t>n</a:t>
            </a:r>
          </a:p>
        </p:txBody>
      </p:sp>
      <p:sp>
        <p:nvSpPr>
          <p:cNvPr id="6147" name="Subtitle 4"/>
          <p:cNvSpPr>
            <a:spLocks noGrp="1"/>
          </p:cNvSpPr>
          <p:nvPr>
            <p:ph type="subTitle" idx="1"/>
          </p:nvPr>
        </p:nvSpPr>
        <p:spPr/>
        <p:txBody>
          <a:bodyPr/>
          <a:lstStyle/>
          <a:p>
            <a:pPr algn="l"/>
            <a:r>
              <a:rPr lang="en-US" i="1" dirty="0" smtClean="0"/>
              <a:t>t</a:t>
            </a:r>
            <a:r>
              <a:rPr lang="en-US" dirty="0" smtClean="0"/>
              <a:t> 	total time</a:t>
            </a:r>
          </a:p>
          <a:p>
            <a:pPr algn="l"/>
            <a:r>
              <a:rPr lang="en-US" i="1" dirty="0" smtClean="0"/>
              <a:t>c</a:t>
            </a:r>
            <a:r>
              <a:rPr lang="en-US" dirty="0" smtClean="0"/>
              <a:t> 	cost per iteration</a:t>
            </a:r>
          </a:p>
          <a:p>
            <a:pPr algn="l"/>
            <a:r>
              <a:rPr lang="en-US" i="1" dirty="0" smtClean="0"/>
              <a:t>n</a:t>
            </a:r>
            <a:r>
              <a:rPr lang="en-US" dirty="0" smtClean="0"/>
              <a:t> 	number of iterations</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Big  </a:t>
            </a:r>
            <a:r>
              <a:rPr lang="en-US" i="1" smtClean="0"/>
              <a:t>O  </a:t>
            </a:r>
            <a:r>
              <a:rPr lang="en-US" smtClean="0"/>
              <a:t>Notation</a:t>
            </a:r>
          </a:p>
        </p:txBody>
      </p:sp>
      <p:sp>
        <p:nvSpPr>
          <p:cNvPr id="7171" name="Content Placeholder 2"/>
          <p:cNvSpPr>
            <a:spLocks noGrp="1"/>
          </p:cNvSpPr>
          <p:nvPr>
            <p:ph idx="1"/>
          </p:nvPr>
        </p:nvSpPr>
        <p:spPr/>
        <p:txBody>
          <a:bodyPr/>
          <a:lstStyle/>
          <a:p>
            <a:pPr>
              <a:buFontTx/>
              <a:buNone/>
            </a:pPr>
            <a:r>
              <a:rPr lang="en-US" i="1" smtClean="0"/>
              <a:t>O </a:t>
            </a:r>
            <a:r>
              <a:rPr lang="en-US" smtClean="0"/>
              <a:t>(1)		 Constant</a:t>
            </a:r>
          </a:p>
          <a:p>
            <a:pPr>
              <a:buFontTx/>
              <a:buNone/>
            </a:pPr>
            <a:r>
              <a:rPr lang="en-US" i="1" smtClean="0"/>
              <a:t>O </a:t>
            </a:r>
            <a:r>
              <a:rPr lang="en-US" smtClean="0"/>
              <a:t>(log </a:t>
            </a:r>
            <a:r>
              <a:rPr lang="en-US" i="1" smtClean="0"/>
              <a:t>n</a:t>
            </a:r>
            <a:r>
              <a:rPr lang="en-US" smtClean="0"/>
              <a:t>)		 Logarithmic</a:t>
            </a:r>
          </a:p>
          <a:p>
            <a:pPr>
              <a:buFontTx/>
              <a:buNone/>
            </a:pPr>
            <a:r>
              <a:rPr lang="en-US" i="1" smtClean="0"/>
              <a:t>O </a:t>
            </a:r>
            <a:r>
              <a:rPr lang="en-US" smtClean="0"/>
              <a:t>(</a:t>
            </a:r>
            <a:r>
              <a:rPr lang="en-US" i="1" smtClean="0"/>
              <a:t>n</a:t>
            </a:r>
            <a:r>
              <a:rPr lang="en-US" smtClean="0"/>
              <a:t>)		 Linear</a:t>
            </a:r>
          </a:p>
          <a:p>
            <a:pPr>
              <a:buFontTx/>
              <a:buNone/>
            </a:pPr>
            <a:r>
              <a:rPr lang="en-US" i="1" smtClean="0"/>
              <a:t>O </a:t>
            </a:r>
            <a:r>
              <a:rPr lang="en-US" smtClean="0"/>
              <a:t>(</a:t>
            </a:r>
            <a:r>
              <a:rPr lang="en-US" i="1" smtClean="0"/>
              <a:t>n</a:t>
            </a:r>
            <a:r>
              <a:rPr lang="en-US" smtClean="0"/>
              <a:t> log </a:t>
            </a:r>
            <a:r>
              <a:rPr lang="en-US" i="1" smtClean="0"/>
              <a:t>n</a:t>
            </a:r>
            <a:r>
              <a:rPr lang="en-US" smtClean="0"/>
              <a:t>)	 Loglinear</a:t>
            </a:r>
          </a:p>
          <a:p>
            <a:pPr>
              <a:buFontTx/>
              <a:buNone/>
            </a:pPr>
            <a:r>
              <a:rPr lang="en-US" i="1" smtClean="0"/>
              <a:t>O </a:t>
            </a:r>
            <a:r>
              <a:rPr lang="en-US" smtClean="0"/>
              <a:t>(</a:t>
            </a:r>
            <a:r>
              <a:rPr lang="en-US" i="1" smtClean="0"/>
              <a:t>n</a:t>
            </a:r>
            <a:r>
              <a:rPr lang="en-US" baseline="30000" smtClean="0"/>
              <a:t>2</a:t>
            </a:r>
            <a:r>
              <a:rPr lang="en-US" smtClean="0"/>
              <a:t>)		 Exponential</a:t>
            </a:r>
          </a:p>
          <a:p>
            <a:pPr>
              <a:buFontTx/>
              <a:buNone/>
            </a:pPr>
            <a:r>
              <a:rPr lang="en-US" i="1" smtClean="0"/>
              <a:t>O </a:t>
            </a:r>
            <a:r>
              <a:rPr lang="en-US" smtClean="0"/>
              <a:t>(</a:t>
            </a:r>
            <a:r>
              <a:rPr lang="en-US" i="1" smtClean="0"/>
              <a:t>n</a:t>
            </a:r>
            <a:r>
              <a:rPr lang="en-US" smtClean="0"/>
              <a:t>!)		 Factorial</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lang="en-US" i="1" smtClean="0"/>
              <a:t>t</a:t>
            </a:r>
            <a:r>
              <a:rPr lang="en-US" smtClean="0"/>
              <a:t> = </a:t>
            </a:r>
            <a:r>
              <a:rPr lang="en-US" i="1" smtClean="0"/>
              <a:t>c</a:t>
            </a:r>
            <a:r>
              <a:rPr lang="en-US" smtClean="0"/>
              <a:t> </a:t>
            </a:r>
            <a:r>
              <a:rPr lang="en-US" b="1" smtClean="0">
                <a:latin typeface="Courier New" pitchFamily="49" charset="0"/>
                <a:cs typeface="Courier New" pitchFamily="49" charset="0"/>
              </a:rPr>
              <a:t>*</a:t>
            </a:r>
            <a:r>
              <a:rPr lang="en-US" smtClean="0"/>
              <a:t> </a:t>
            </a:r>
            <a:r>
              <a:rPr lang="en-US" i="1" smtClean="0"/>
              <a:t>n</a:t>
            </a:r>
            <a:r>
              <a:rPr lang="en-US" baseline="30000" smtClean="0"/>
              <a:t>2</a:t>
            </a:r>
          </a:p>
        </p:txBody>
      </p:sp>
      <p:sp>
        <p:nvSpPr>
          <p:cNvPr id="8195" name="Subtitle 4"/>
          <p:cNvSpPr>
            <a:spLocks noGrp="1"/>
          </p:cNvSpPr>
          <p:nvPr>
            <p:ph type="subTitle" idx="1"/>
          </p:nvPr>
        </p:nvSpPr>
        <p:spPr/>
        <p:txBody>
          <a:bodyPr/>
          <a:lstStyle/>
          <a:p>
            <a:r>
              <a:rPr lang="en-US" dirty="0" smtClean="0"/>
              <a:t>Improvements in  </a:t>
            </a:r>
            <a:r>
              <a:rPr lang="en-US" i="1" dirty="0" smtClean="0"/>
              <a:t>c  </a:t>
            </a:r>
            <a:r>
              <a:rPr lang="en-US" dirty="0" smtClean="0"/>
              <a:t>are insignificant for large </a:t>
            </a:r>
            <a:r>
              <a:rPr lang="en-US" dirty="0" smtClean="0">
                <a:latin typeface="Cheltenhm BdItHd BT" pitchFamily="18" charset="0"/>
              </a:rPr>
              <a:t>n</a:t>
            </a:r>
            <a:r>
              <a:rPr lang="en-US" dirty="0" smtClean="0"/>
              <a:t>.</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Threshold</a:t>
            </a:r>
            <a:endParaRPr lang="en-US" dirty="0"/>
          </a:p>
        </p:txBody>
      </p:sp>
      <p:sp>
        <p:nvSpPr>
          <p:cNvPr id="3" name="Content Placeholder 2"/>
          <p:cNvSpPr>
            <a:spLocks noGrp="1"/>
          </p:cNvSpPr>
          <p:nvPr>
            <p:ph idx="1"/>
          </p:nvPr>
        </p:nvSpPr>
        <p:spPr/>
        <p:txBody>
          <a:bodyPr/>
          <a:lstStyle/>
          <a:p>
            <a:r>
              <a:rPr lang="en-US" dirty="0" smtClean="0"/>
              <a:t>Distraction.</a:t>
            </a:r>
          </a:p>
          <a:p>
            <a:r>
              <a:rPr lang="en-US" dirty="0" smtClean="0"/>
              <a:t>Frustration.</a:t>
            </a:r>
          </a:p>
          <a:p>
            <a:r>
              <a:rPr lang="en-US" dirty="0" smtClean="0"/>
              <a:t>Session failure.</a:t>
            </a:r>
          </a:p>
          <a:p>
            <a:r>
              <a:rPr lang="en-US" dirty="0" smtClean="0"/>
              <a:t>Impractical.</a:t>
            </a:r>
          </a:p>
          <a:p>
            <a:r>
              <a:rPr lang="en-US" dirty="0" smtClean="0"/>
              <a:t>Infeasible.</a:t>
            </a:r>
          </a:p>
          <a:p>
            <a:r>
              <a:rPr lang="en-US" dirty="0" smtClean="0"/>
              <a:t>Impossible.</a:t>
            </a:r>
            <a:endParaRPr lang="en-US"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 get under the Distraction limit, it is necessary to give immediate feedback.</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smtClean="0"/>
              <a:t>To get under the Frustration limit, it is necessary to keep </a:t>
            </a:r>
            <a:r>
              <a:rPr lang="en-US" dirty="0" smtClean="0">
                <a:latin typeface="Cheltenhm BdItHd BT" pitchFamily="18" charset="0"/>
              </a:rPr>
              <a:t>n</a:t>
            </a:r>
            <a:r>
              <a:rPr lang="en-US" dirty="0" smtClean="0"/>
              <a:t> small.</a:t>
            </a:r>
            <a:endParaRPr lang="en-US" dirty="0"/>
          </a:p>
        </p:txBody>
      </p:sp>
      <p:sp>
        <p:nvSpPr>
          <p:cNvPr id="5" name="Subtitle 4"/>
          <p:cNvSpPr>
            <a:spLocks noGrp="1"/>
          </p:cNvSpPr>
          <p:nvPr>
            <p:ph type="subTitle" idx="1"/>
          </p:nvPr>
        </p:nvSpPr>
        <p:spPr/>
        <p:txBody>
          <a:bodyPr anchor="ctr"/>
          <a:lstStyle/>
          <a:p>
            <a:r>
              <a:rPr lang="en-US" dirty="0" smtClean="0"/>
              <a:t>Just in time data delivery.</a:t>
            </a:r>
            <a:endParaRPr lang="en-US" dirty="0"/>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Don’t fiddle.</a:t>
            </a:r>
            <a:endParaRPr lang="en-US" dirty="0"/>
          </a:p>
        </p:txBody>
      </p:sp>
      <p:sp>
        <p:nvSpPr>
          <p:cNvPr id="3" name="Subtitle 2"/>
          <p:cNvSpPr>
            <a:spLocks noGrp="1"/>
          </p:cNvSpPr>
          <p:nvPr>
            <p:ph type="subTitle" idx="1"/>
          </p:nvPr>
        </p:nvSpPr>
        <p:spPr/>
        <p:txBody>
          <a:bodyPr/>
          <a:lstStyle/>
          <a:p>
            <a:r>
              <a:rPr lang="en-US" dirty="0" smtClean="0"/>
              <a:t>Find where the time is being spent. It is counter productive to speed up the places where time is not being spent.</a:t>
            </a:r>
            <a:endParaRPr lang="en-US"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p:txBody>
          <a:bodyPr/>
          <a:lstStyle/>
          <a:p>
            <a:r>
              <a:rPr lang="en-US" smtClean="0"/>
              <a:t>Every bit of waste you squeeze out helps performance.</a:t>
            </a:r>
          </a:p>
        </p:txBody>
      </p:sp>
      <p:sp>
        <p:nvSpPr>
          <p:cNvPr id="9219" name="Subtitle 4"/>
          <p:cNvSpPr>
            <a:spLocks noGrp="1"/>
          </p:cNvSpPr>
          <p:nvPr>
            <p:ph type="subTitle" idx="1"/>
          </p:nvPr>
        </p:nvSpPr>
        <p:spPr/>
        <p:txBody>
          <a:bodyPr/>
          <a:lstStyle/>
          <a:p>
            <a:r>
              <a:rPr lang="en-US" smtClean="0"/>
              <a:t>Surprisingly, this is not true.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p:txBody>
          <a:bodyPr/>
          <a:lstStyle/>
          <a:p>
            <a:r>
              <a:rPr lang="en-US" sz="4000" dirty="0"/>
              <a:t>An attacker can request additional scripts from any server in the world.</a:t>
            </a:r>
          </a:p>
        </p:txBody>
      </p:sp>
      <p:sp>
        <p:nvSpPr>
          <p:cNvPr id="701443" name="Rectangle 3"/>
          <p:cNvSpPr>
            <a:spLocks noGrp="1" noChangeArrowheads="1"/>
          </p:cNvSpPr>
          <p:nvPr>
            <p:ph type="subTitle" idx="1"/>
          </p:nvPr>
        </p:nvSpPr>
        <p:spPr/>
        <p:txBody>
          <a:bodyPr/>
          <a:lstStyle/>
          <a:p>
            <a:r>
              <a:rPr lang="en-US" dirty="0"/>
              <a:t>Once it gets a foothold, it can obtain all of the scripts it needs.</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lstStyle/>
          <a:p>
            <a:r>
              <a:rPr lang="en-US" dirty="0" smtClean="0"/>
              <a:t>Should be </a:t>
            </a:r>
            <a:r>
              <a:rPr lang="en-US" dirty="0" smtClean="0">
                <a:latin typeface="Cheltenhm BdItHd BT" pitchFamily="18" charset="0"/>
              </a:rPr>
              <a:t>O</a:t>
            </a:r>
            <a:r>
              <a:rPr lang="en-US" dirty="0" smtClean="0"/>
              <a:t>(1). </a:t>
            </a:r>
          </a:p>
          <a:p>
            <a:r>
              <a:rPr lang="en-US" dirty="0" smtClean="0"/>
              <a:t>Can be </a:t>
            </a:r>
            <a:r>
              <a:rPr lang="en-US" dirty="0" smtClean="0">
                <a:latin typeface="Cheltenhm BdItHd BT" pitchFamily="18" charset="0"/>
              </a:rPr>
              <a:t>O</a:t>
            </a:r>
            <a:r>
              <a:rPr lang="en-US" dirty="0" smtClean="0"/>
              <a:t>(log </a:t>
            </a:r>
            <a:r>
              <a:rPr lang="en-US" dirty="0" smtClean="0">
                <a:latin typeface="Cheltenhm BdItHd BT" pitchFamily="18" charset="0"/>
              </a:rPr>
              <a:t>n</a:t>
            </a:r>
            <a:r>
              <a:rPr lang="en-US" dirty="0" smtClean="0"/>
              <a:t>) or </a:t>
            </a:r>
            <a:r>
              <a:rPr lang="en-US" dirty="0" smtClean="0">
                <a:latin typeface="Cheltenhm BdItHd BT" pitchFamily="18" charset="0"/>
              </a:rPr>
              <a:t>O</a:t>
            </a:r>
            <a:r>
              <a:rPr lang="en-US" dirty="0" smtClean="0"/>
              <a:t>(</a:t>
            </a:r>
            <a:r>
              <a:rPr lang="en-US" dirty="0" smtClean="0">
                <a:latin typeface="Cheltenhm BdItHd BT" pitchFamily="18" charset="0"/>
              </a:rPr>
              <a:t>n</a:t>
            </a:r>
            <a:r>
              <a:rPr lang="en-US" dirty="0" smtClean="0"/>
              <a:t>).</a:t>
            </a:r>
          </a:p>
          <a:p>
            <a:r>
              <a:rPr lang="en-US" dirty="0" smtClean="0"/>
              <a:t>A loop that should be </a:t>
            </a:r>
            <a:r>
              <a:rPr lang="en-US" dirty="0" smtClean="0">
                <a:latin typeface="Cheltenhm BdItHd BT" pitchFamily="18" charset="0"/>
              </a:rPr>
              <a:t>O</a:t>
            </a:r>
            <a:r>
              <a:rPr lang="en-US" dirty="0" smtClean="0"/>
              <a:t>(</a:t>
            </a:r>
            <a:r>
              <a:rPr lang="en-US" dirty="0" smtClean="0">
                <a:latin typeface="Cheltenhm BdItHd BT" pitchFamily="18" charset="0"/>
              </a:rPr>
              <a:t>n</a:t>
            </a:r>
            <a:r>
              <a:rPr lang="en-US" dirty="0" smtClean="0"/>
              <a:t>) can be </a:t>
            </a:r>
            <a:r>
              <a:rPr lang="en-US" dirty="0" smtClean="0">
                <a:latin typeface="Cheltenhm BdItHd BT" pitchFamily="18" charset="0"/>
              </a:rPr>
              <a:t>O</a:t>
            </a:r>
            <a:r>
              <a:rPr lang="en-US" dirty="0" smtClean="0"/>
              <a:t>(</a:t>
            </a:r>
            <a:r>
              <a:rPr lang="en-US" dirty="0" smtClean="0">
                <a:latin typeface="Cheltenhm BdItHd BT" pitchFamily="18" charset="0"/>
              </a:rPr>
              <a:t>n</a:t>
            </a:r>
            <a:r>
              <a:rPr lang="en-US" baseline="30000" dirty="0" smtClean="0"/>
              <a:t>2</a:t>
            </a:r>
            <a:r>
              <a:rPr lang="en-US" dirty="0" smtClean="0"/>
              <a:t>)</a:t>
            </a:r>
            <a:endParaRPr lang="en-US"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US" sz="9600" dirty="0" smtClean="0"/>
              <a:t>Wow!</a:t>
            </a:r>
          </a:p>
        </p:txBody>
      </p:sp>
      <p:sp>
        <p:nvSpPr>
          <p:cNvPr id="4" name="Subtitle 3"/>
          <p:cNvSpPr>
            <a:spLocks noGrp="1"/>
          </p:cNvSpPr>
          <p:nvPr>
            <p:ph type="subTitle" idx="1"/>
          </p:nvPr>
        </p:nvSpPr>
        <p:spPr/>
        <p:txBody>
          <a:bodyPr anchor="b"/>
          <a:lstStyle/>
          <a:p>
            <a:r>
              <a:rPr lang="en-US" dirty="0" smtClean="0"/>
              <a:t>Just say no.</a:t>
            </a:r>
            <a:endParaRPr lang="en-US" dirty="0"/>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Don’t Tune For Quirks</a:t>
            </a:r>
          </a:p>
        </p:txBody>
      </p:sp>
      <p:sp>
        <p:nvSpPr>
          <p:cNvPr id="15363" name="Rectangle 3"/>
          <p:cNvSpPr>
            <a:spLocks noGrp="1" noChangeArrowheads="1"/>
          </p:cNvSpPr>
          <p:nvPr>
            <p:ph type="body" idx="1"/>
          </p:nvPr>
        </p:nvSpPr>
        <p:spPr/>
        <p:txBody>
          <a:bodyPr/>
          <a:lstStyle/>
          <a:p>
            <a:r>
              <a:rPr lang="en-US" dirty="0" smtClean="0"/>
              <a:t>Some browsers have surprising inefficiencies.</a:t>
            </a:r>
          </a:p>
          <a:p>
            <a:r>
              <a:rPr lang="en-US" dirty="0" smtClean="0"/>
              <a:t>A trick that is faster on Browser A might be slower on Browser B.</a:t>
            </a:r>
          </a:p>
          <a:p>
            <a:r>
              <a:rPr lang="en-US" dirty="0" smtClean="0"/>
              <a:t>The performance characteristics of the next generation may be significantly different.</a:t>
            </a:r>
          </a:p>
          <a:p>
            <a:r>
              <a:rPr lang="en-US" dirty="0" smtClean="0"/>
              <a:t>Avoid short-term optimizations.</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smtClean="0"/>
              <a:t>Don’t Optimize Without Measuring</a:t>
            </a:r>
          </a:p>
        </p:txBody>
      </p:sp>
      <p:sp>
        <p:nvSpPr>
          <p:cNvPr id="16387" name="Rectangle 3"/>
          <p:cNvSpPr>
            <a:spLocks noGrp="1" noChangeArrowheads="1"/>
          </p:cNvSpPr>
          <p:nvPr>
            <p:ph type="body" idx="1"/>
          </p:nvPr>
        </p:nvSpPr>
        <p:spPr/>
        <p:txBody>
          <a:bodyPr/>
          <a:lstStyle/>
          <a:p>
            <a:r>
              <a:rPr lang="en-US" dirty="0" smtClean="0"/>
              <a:t>Intuitions are often wrong.</a:t>
            </a:r>
          </a:p>
          <a:p>
            <a:pPr lvl="1">
              <a:buNone/>
            </a:pPr>
            <a:r>
              <a:rPr lang="en-US" sz="2400" b="1" dirty="0" err="1" smtClean="0">
                <a:latin typeface="Courier New" pitchFamily="49" charset="0"/>
              </a:rPr>
              <a:t>start_time</a:t>
            </a:r>
            <a:r>
              <a:rPr lang="en-US" sz="2400" b="1" dirty="0" smtClean="0">
                <a:latin typeface="Courier New" pitchFamily="49" charset="0"/>
              </a:rPr>
              <a:t> = </a:t>
            </a:r>
            <a:r>
              <a:rPr lang="en-US" sz="2400" b="1" dirty="0" err="1" smtClean="0">
                <a:latin typeface="Courier New" pitchFamily="49" charset="0"/>
              </a:rPr>
              <a:t>Date.now</a:t>
            </a:r>
            <a:r>
              <a:rPr lang="en-US" sz="2400" b="1" dirty="0" smtClean="0">
                <a:latin typeface="Courier New" pitchFamily="49" charset="0"/>
              </a:rPr>
              <a:t>();</a:t>
            </a:r>
          </a:p>
          <a:p>
            <a:pPr lvl="1">
              <a:buNone/>
            </a:pPr>
            <a:r>
              <a:rPr lang="en-US" sz="2400" b="1" dirty="0" err="1" smtClean="0">
                <a:latin typeface="Courier New" pitchFamily="49" charset="0"/>
              </a:rPr>
              <a:t>code_to_measured</a:t>
            </a:r>
            <a:r>
              <a:rPr lang="en-US" sz="2400" b="1" dirty="0" smtClean="0">
                <a:latin typeface="Courier New" pitchFamily="49" charset="0"/>
              </a:rPr>
              <a:t>();</a:t>
            </a:r>
          </a:p>
          <a:p>
            <a:pPr lvl="1">
              <a:buNone/>
            </a:pPr>
            <a:r>
              <a:rPr lang="en-US" sz="2400" b="1" dirty="0" err="1" smtClean="0">
                <a:latin typeface="Courier New" pitchFamily="49" charset="0"/>
              </a:rPr>
              <a:t>end_time</a:t>
            </a:r>
            <a:r>
              <a:rPr lang="en-US" sz="2400" b="1" dirty="0" smtClean="0">
                <a:latin typeface="Courier New" pitchFamily="49" charset="0"/>
              </a:rPr>
              <a:t> = </a:t>
            </a:r>
            <a:r>
              <a:rPr lang="en-US" sz="2400" b="1" dirty="0" err="1" smtClean="0">
                <a:latin typeface="Courier New" pitchFamily="49" charset="0"/>
              </a:rPr>
              <a:t>Date.now</a:t>
            </a:r>
            <a:r>
              <a:rPr lang="en-US" sz="2400" b="1" dirty="0" smtClean="0">
                <a:latin typeface="Courier New" pitchFamily="49" charset="0"/>
              </a:rPr>
              <a:t>();</a:t>
            </a:r>
          </a:p>
          <a:p>
            <a:pPr lvl="1">
              <a:buNone/>
            </a:pPr>
            <a:r>
              <a:rPr lang="en-US" sz="2400" b="1" dirty="0" err="1" smtClean="0">
                <a:latin typeface="Courier New" pitchFamily="49" charset="0"/>
              </a:rPr>
              <a:t>elapsed_time</a:t>
            </a:r>
            <a:r>
              <a:rPr lang="en-US" sz="2400" b="1" dirty="0" smtClean="0">
                <a:latin typeface="Courier New" pitchFamily="49" charset="0"/>
              </a:rPr>
              <a:t> = </a:t>
            </a:r>
            <a:r>
              <a:rPr lang="en-US" sz="2400" b="1" dirty="0" err="1" smtClean="0">
                <a:latin typeface="Courier New" pitchFamily="49" charset="0"/>
              </a:rPr>
              <a:t>end_time</a:t>
            </a:r>
            <a:r>
              <a:rPr lang="en-US" sz="2400" b="1" dirty="0" smtClean="0">
                <a:latin typeface="Courier New" pitchFamily="49" charset="0"/>
              </a:rPr>
              <a:t> - </a:t>
            </a:r>
            <a:r>
              <a:rPr lang="en-US" sz="2400" b="1" dirty="0" err="1" smtClean="0">
                <a:latin typeface="Courier New" pitchFamily="49" charset="0"/>
              </a:rPr>
              <a:t>start_time</a:t>
            </a:r>
            <a:r>
              <a:rPr lang="en-US" sz="2400" b="1" dirty="0" smtClean="0">
                <a:latin typeface="Courier New" pitchFamily="49" charset="0"/>
              </a:rPr>
              <a:t>;</a:t>
            </a:r>
          </a:p>
          <a:p>
            <a:r>
              <a:rPr lang="en-US" dirty="0" smtClean="0"/>
              <a:t>A single trial is unreliable. Timers can be off by as much as 15 msec.</a:t>
            </a:r>
          </a:p>
          <a:p>
            <a:r>
              <a:rPr lang="en-US" dirty="0" smtClean="0"/>
              <a:t>Even accurate measurements can lead to wrong conclusions. </a:t>
            </a: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4343400"/>
            <a:ext cx="9144000" cy="2514600"/>
          </a:xfrm>
          <a:prstGeom prst="rect">
            <a:avLst/>
          </a:prstGeom>
          <a:gradFill>
            <a:gsLst>
              <a:gs pos="0">
                <a:schemeClr val="bg1">
                  <a:alpha val="0"/>
                </a:schemeClr>
              </a:gs>
              <a:gs pos="100000">
                <a:schemeClr val="bg1">
                  <a:alpha val="20000"/>
                </a:schemeClr>
              </a:gs>
            </a:gsLst>
            <a:lin ang="162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4" name="Picture 3"/>
          <p:cNvPicPr>
            <a:picLocks noChangeAspect="1"/>
          </p:cNvPicPr>
          <p:nvPr/>
        </p:nvPicPr>
        <p:blipFill>
          <a:blip r:embed="rId3" cstate="print"/>
          <a:stretch>
            <a:fillRect/>
          </a:stretch>
        </p:blipFill>
        <p:spPr>
          <a:xfrm>
            <a:off x="51278" y="0"/>
            <a:ext cx="9139235" cy="6858000"/>
          </a:xfrm>
          <a:prstGeom prst="rect">
            <a:avLst/>
          </a:prstGeom>
          <a:effectLst>
            <a:outerShdw blurRad="127000" algn="ctr" rotWithShape="0">
              <a:prstClr val="black">
                <a:alpha val="50000"/>
              </a:prstClr>
            </a:outerShdw>
            <a:reflection blurRad="6350" stA="50000" endA="300" endPos="38500" dist="50800" dir="5400000" sy="-100000" algn="bl" rotWithShape="0"/>
          </a:effectLst>
        </p:spPr>
      </p:pic>
    </p:spTree>
    <p:extLst>
      <p:ext uri="{BB962C8B-B14F-4D97-AF65-F5344CB8AC3E}">
        <p14:creationId xmlns:p14="http://schemas.microsoft.com/office/powerpoint/2010/main" xmlns="" val="117431769"/>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8800" dirty="0" smtClean="0"/>
              <a:t>Speed Tracer</a:t>
            </a:r>
            <a:r>
              <a:rPr lang="en-US" dirty="0" smtClean="0"/>
              <a:t/>
            </a:r>
            <a:br>
              <a:rPr lang="en-US" dirty="0" smtClean="0"/>
            </a:br>
            <a:r>
              <a:rPr lang="en-US" dirty="0" smtClean="0"/>
              <a:t>Google Chrome Extension</a:t>
            </a:r>
            <a:endParaRPr lang="en-US" dirty="0"/>
          </a:p>
        </p:txBody>
      </p:sp>
    </p:spTree>
  </p:cSld>
  <p:clrMapOvr>
    <a:masterClrMapping/>
  </p:clrMapOvr>
  <p:transition>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00" y="1091028"/>
            <a:ext cx="9135100" cy="4928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Lies, damn lies, and benchmarks.</a:t>
            </a:r>
            <a:endParaRPr lang="en-US" dirty="0"/>
          </a:p>
        </p:txBody>
      </p:sp>
    </p:spTree>
    <p:extLst>
      <p:ext uri="{BB962C8B-B14F-4D97-AF65-F5344CB8AC3E}">
        <p14:creationId xmlns:p14="http://schemas.microsoft.com/office/powerpoint/2010/main" xmlns="" val="2925828944"/>
      </p:ext>
    </p:extLst>
  </p:cSld>
  <p:clrMapOvr>
    <a:masterClrMapping/>
  </p:clrMapOvr>
  <p:transition>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Clean, elegant code.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 have been writing JavaScript for 11 years.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learned some things.</a:t>
            </a:r>
            <a:endParaRPr lang="en-US" dirty="0"/>
          </a:p>
        </p:txBody>
      </p:sp>
      <p:sp>
        <p:nvSpPr>
          <p:cNvPr id="3" name="Content Placeholder 2"/>
          <p:cNvSpPr>
            <a:spLocks noGrp="1"/>
          </p:cNvSpPr>
          <p:nvPr>
            <p:ph idx="1"/>
          </p:nvPr>
        </p:nvSpPr>
        <p:spPr/>
        <p:txBody>
          <a:bodyPr/>
          <a:lstStyle/>
          <a:p>
            <a:r>
              <a:rPr lang="en-US" dirty="0" smtClean="0"/>
              <a:t>I have made every mistake that can be made.</a:t>
            </a:r>
          </a:p>
          <a:p>
            <a:r>
              <a:rPr lang="en-US" dirty="0" smtClean="0"/>
              <a:t>Mistake #1, I didn’t bother to learn the language first.</a:t>
            </a:r>
          </a:p>
          <a:p>
            <a:r>
              <a:rPr lang="en-US" dirty="0" smtClean="0"/>
              <a:t>I tried to write in a Java style, even knowing that it wasn’t Java.</a:t>
            </a:r>
          </a:p>
          <a:p>
            <a:r>
              <a:rPr lang="en-US" dirty="0" smtClean="0"/>
              <a:t>It roundhouse kicked me in the head.</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p:txBody>
          <a:bodyPr/>
          <a:lstStyle/>
          <a:p>
            <a:r>
              <a:rPr lang="en-US" dirty="0"/>
              <a:t>An attacker can read the document.</a:t>
            </a:r>
          </a:p>
        </p:txBody>
      </p:sp>
      <p:sp>
        <p:nvSpPr>
          <p:cNvPr id="702467" name="Rectangle 3"/>
          <p:cNvSpPr>
            <a:spLocks noGrp="1" noChangeArrowheads="1"/>
          </p:cNvSpPr>
          <p:nvPr>
            <p:ph type="subTitle" idx="1"/>
          </p:nvPr>
        </p:nvSpPr>
        <p:spPr/>
        <p:txBody>
          <a:bodyPr/>
          <a:lstStyle/>
          <a:p>
            <a:r>
              <a:rPr lang="en-US" dirty="0"/>
              <a:t>The attacker can see everything the user sees.</a:t>
            </a: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a lot of struggle, I eventually figured out that it was a functional language, and then I stopped fighting it.</a:t>
            </a:r>
          </a:p>
          <a:p>
            <a:r>
              <a:rPr lang="en-US" dirty="0" smtClean="0"/>
              <a:t>We delivered on time and under budget.</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dirty="0" smtClean="0">
                <a:latin typeface="Courier New" pitchFamily="49" charset="0"/>
                <a:cs typeface="Courier New" pitchFamily="49" charset="0"/>
              </a:rPr>
              <a:t>JSLint.com</a:t>
            </a:r>
            <a:endParaRPr lang="en-US" sz="9600" dirty="0"/>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hung out on </a:t>
            </a:r>
            <a:r>
              <a:rPr lang="en-US" dirty="0" err="1" smtClean="0"/>
              <a:t>comp.lang.javascript</a:t>
            </a:r>
            <a:r>
              <a:rPr lang="en-US" dirty="0" smtClean="0"/>
              <a:t>.</a:t>
            </a:r>
          </a:p>
          <a:p>
            <a:r>
              <a:rPr lang="en-US" dirty="0" smtClean="0"/>
              <a:t>“Help me.”</a:t>
            </a:r>
          </a:p>
          <a:p>
            <a:r>
              <a:rPr lang="en-US" dirty="0" smtClean="0"/>
              <a:t>Could </a:t>
            </a:r>
            <a:r>
              <a:rPr lang="en-US" dirty="0" err="1" smtClean="0"/>
              <a:t>JSLint</a:t>
            </a:r>
            <a:r>
              <a:rPr lang="en-US" dirty="0" smtClean="0"/>
              <a:t> have caught that mistake?</a:t>
            </a:r>
          </a:p>
          <a:p>
            <a:endParaRPr lang="en-US" dirty="0" smtClean="0"/>
          </a:p>
          <a:p>
            <a:r>
              <a:rPr lang="en-US" dirty="0" smtClean="0"/>
              <a:t>Yes, but it requires discipline:</a:t>
            </a:r>
          </a:p>
          <a:p>
            <a:pPr algn="ctr">
              <a:buNone/>
            </a:pPr>
            <a:r>
              <a:rPr lang="en-US" dirty="0" smtClean="0"/>
              <a:t>Avoid forms that look like errors.</a:t>
            </a:r>
            <a:endParaRPr lang="en-US" dirty="0"/>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statement</a:t>
            </a:r>
            <a:endParaRPr lang="en-US" dirty="0"/>
          </a:p>
        </p:txBody>
      </p:sp>
      <p:sp>
        <p:nvSpPr>
          <p:cNvPr id="3" name="Content Placeholder 2"/>
          <p:cNvSpPr>
            <a:spLocks noGrp="1"/>
          </p:cNvSpPr>
          <p:nvPr>
            <p:ph idx="1"/>
          </p:nvPr>
        </p:nvSpPr>
        <p:spPr/>
        <p:txBody>
          <a:bodyPr/>
          <a:lstStyle/>
          <a:p>
            <a:r>
              <a:rPr lang="en-US" dirty="0" smtClean="0"/>
              <a:t>It can be extremely useful.</a:t>
            </a:r>
          </a:p>
          <a:p>
            <a:r>
              <a:rPr lang="en-US" dirty="0" smtClean="0"/>
              <a:t>It can also mask terrible errors.</a:t>
            </a:r>
          </a:p>
          <a:p>
            <a:r>
              <a:rPr lang="en-US" dirty="0" smtClean="0"/>
              <a:t>Is it possible in static analysis to distinguish the useful cases from the terrible errors?</a:t>
            </a:r>
          </a:p>
          <a:p>
            <a:r>
              <a:rPr lang="en-US" dirty="0" smtClean="0"/>
              <a:t>No.</a:t>
            </a:r>
          </a:p>
          <a:p>
            <a:r>
              <a:rPr lang="en-US" dirty="0" smtClean="0"/>
              <a:t>Is it really that useful?</a:t>
            </a:r>
          </a:p>
          <a:p>
            <a:r>
              <a:rPr lang="en-US" dirty="0" smtClean="0"/>
              <a:t>Can we live without it?</a:t>
            </a:r>
            <a:endParaRPr lang="en-US" dirty="0"/>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statement</a:t>
            </a:r>
            <a:endParaRPr lang="en-US" dirty="0"/>
          </a:p>
        </p:txBody>
      </p:sp>
      <p:sp>
        <p:nvSpPr>
          <p:cNvPr id="3" name="Content Placeholder 2"/>
          <p:cNvSpPr>
            <a:spLocks noGrp="1"/>
          </p:cNvSpPr>
          <p:nvPr>
            <p:ph idx="1"/>
          </p:nvPr>
        </p:nvSpPr>
        <p:spPr/>
        <p:txBody>
          <a:bodyPr/>
          <a:lstStyle/>
          <a:p>
            <a:r>
              <a:rPr lang="en-US" dirty="0" smtClean="0"/>
              <a:t>Then it is a Bad Part. Get rid of it.</a:t>
            </a:r>
          </a:p>
          <a:p>
            <a:endParaRPr lang="en-US" dirty="0" smtClean="0"/>
          </a:p>
          <a:p>
            <a:r>
              <a:rPr lang="en-US" dirty="0" smtClean="0"/>
              <a:t>Remove all of the nonessential features and forms that cannot be distinguished from common errors.</a:t>
            </a:r>
          </a:p>
          <a:p>
            <a:r>
              <a:rPr lang="en-US" dirty="0" smtClean="0"/>
              <a:t>Look at what is left. Is it a complete language?</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JavaScript (without the bad parts) isn't just an adequate language. </a:t>
            </a:r>
            <a:br>
              <a:rPr lang="en-US" dirty="0" smtClean="0"/>
            </a:br>
            <a:r>
              <a:rPr lang="en-US" dirty="0" smtClean="0"/>
              <a:t/>
            </a:r>
            <a:br>
              <a:rPr lang="en-US" dirty="0" smtClean="0"/>
            </a:br>
            <a:r>
              <a:rPr lang="en-US" dirty="0" smtClean="0"/>
              <a:t>It is a superior language.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dirty="0" smtClean="0"/>
              <a:t>Left or Right?</a:t>
            </a:r>
            <a:endParaRPr lang="en-US" dirty="0"/>
          </a:p>
        </p:txBody>
      </p:sp>
      <p:sp>
        <p:nvSpPr>
          <p:cNvPr id="618499" name="Rectangle 3"/>
          <p:cNvSpPr>
            <a:spLocks noGrp="1" noChangeArrowheads="1"/>
          </p:cNvSpPr>
          <p:nvPr>
            <p:ph type="body" sz="half" idx="1"/>
          </p:nvPr>
        </p:nvSpPr>
        <p:spPr/>
        <p:txBody>
          <a:bodyPr/>
          <a:lstStyle/>
          <a:p>
            <a:pPr>
              <a:buFontTx/>
              <a:buNone/>
            </a:pPr>
            <a:r>
              <a:rPr lang="en-US"/>
              <a:t>block</a:t>
            </a:r>
          </a:p>
          <a:p>
            <a:pPr>
              <a:buFontTx/>
              <a:buNone/>
            </a:pPr>
            <a:r>
              <a:rPr lang="en-US" b="1">
                <a:latin typeface="Courier New" pitchFamily="49" charset="0"/>
              </a:rPr>
              <a:t>{</a:t>
            </a:r>
          </a:p>
          <a:p>
            <a:pPr>
              <a:buFontTx/>
              <a:buNone/>
            </a:pPr>
            <a:r>
              <a:rPr lang="en-US" b="1">
                <a:latin typeface="Courier New" pitchFamily="49" charset="0"/>
              </a:rPr>
              <a:t>    ....</a:t>
            </a:r>
          </a:p>
          <a:p>
            <a:pPr>
              <a:buFontTx/>
              <a:buNone/>
            </a:pPr>
            <a:r>
              <a:rPr lang="en-US" b="1">
                <a:latin typeface="Courier New" pitchFamily="49" charset="0"/>
              </a:rPr>
              <a:t>}</a:t>
            </a:r>
          </a:p>
          <a:p>
            <a:endParaRPr lang="en-US" b="1">
              <a:latin typeface="Courier New" pitchFamily="49" charset="0"/>
            </a:endParaRPr>
          </a:p>
          <a:p>
            <a:r>
              <a:rPr lang="en-US"/>
              <a:t>Might work well in other languages</a:t>
            </a:r>
          </a:p>
        </p:txBody>
      </p:sp>
      <p:sp>
        <p:nvSpPr>
          <p:cNvPr id="618500" name="Rectangle 4"/>
          <p:cNvSpPr>
            <a:spLocks noGrp="1" noChangeArrowheads="1"/>
          </p:cNvSpPr>
          <p:nvPr>
            <p:ph type="body" sz="half" idx="2"/>
          </p:nvPr>
        </p:nvSpPr>
        <p:spPr/>
        <p:txBody>
          <a:bodyPr/>
          <a:lstStyle/>
          <a:p>
            <a:pPr>
              <a:buFontTx/>
              <a:buNone/>
            </a:pPr>
            <a:r>
              <a:rPr lang="en-US" dirty="0"/>
              <a:t>block </a:t>
            </a:r>
            <a:r>
              <a:rPr lang="en-US" b="1" dirty="0">
                <a:latin typeface="Courier New" pitchFamily="49" charset="0"/>
              </a:rPr>
              <a:t>{</a:t>
            </a:r>
          </a:p>
          <a:p>
            <a:pPr>
              <a:buFontTx/>
              <a:buNone/>
            </a:pPr>
            <a:r>
              <a:rPr lang="en-US" b="1" dirty="0">
                <a:latin typeface="Courier New" pitchFamily="49" charset="0"/>
              </a:rPr>
              <a:t>    ....</a:t>
            </a:r>
          </a:p>
          <a:p>
            <a:pPr>
              <a:buFontTx/>
              <a:buNone/>
            </a:pPr>
            <a:r>
              <a:rPr lang="en-US" b="1" dirty="0">
                <a:latin typeface="Courier New" pitchFamily="49" charset="0"/>
              </a:rPr>
              <a:t>}</a:t>
            </a:r>
          </a:p>
          <a:p>
            <a:pPr>
              <a:buFontTx/>
              <a:buNone/>
            </a:pPr>
            <a:endParaRPr lang="en-US" b="1" dirty="0">
              <a:latin typeface="Courier New" pitchFamily="49" charset="0"/>
            </a:endParaRPr>
          </a:p>
          <a:p>
            <a:endParaRPr lang="en-US" b="1" dirty="0">
              <a:latin typeface="Courier New" pitchFamily="49" charset="0"/>
            </a:endParaRPr>
          </a:p>
          <a:p>
            <a:r>
              <a:rPr lang="en-US" dirty="0"/>
              <a:t>Works well in JavaScript</a:t>
            </a:r>
          </a:p>
          <a:p>
            <a:endParaRPr lang="en-US" dirty="0"/>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dirty="0" smtClean="0"/>
              <a:t>Left or Right?</a:t>
            </a:r>
            <a:endParaRPr lang="en-US" dirty="0"/>
          </a:p>
        </p:txBody>
      </p:sp>
      <p:sp>
        <p:nvSpPr>
          <p:cNvPr id="631811" name="Rectangle 3"/>
          <p:cNvSpPr>
            <a:spLocks noGrp="1" noChangeArrowheads="1"/>
          </p:cNvSpPr>
          <p:nvPr>
            <p:ph type="body" sz="half" idx="1"/>
          </p:nvPr>
        </p:nvSpPr>
        <p:spPr/>
        <p:txBody>
          <a:bodyPr/>
          <a:lstStyle/>
          <a:p>
            <a:pPr>
              <a:buFontTx/>
              <a:buNone/>
            </a:pPr>
            <a:r>
              <a:rPr lang="en-US" b="1">
                <a:latin typeface="Courier New" pitchFamily="49" charset="0"/>
              </a:rPr>
              <a:t>return</a:t>
            </a:r>
          </a:p>
          <a:p>
            <a:pPr>
              <a:buFontTx/>
              <a:buNone/>
            </a:pPr>
            <a:r>
              <a:rPr lang="en-US" b="1">
                <a:latin typeface="Courier New" pitchFamily="49" charset="0"/>
              </a:rPr>
              <a:t>{</a:t>
            </a:r>
          </a:p>
          <a:p>
            <a:pPr>
              <a:buFontTx/>
              <a:buNone/>
            </a:pPr>
            <a:r>
              <a:rPr lang="en-US" b="1">
                <a:latin typeface="Courier New" pitchFamily="49" charset="0"/>
              </a:rPr>
              <a:t>    ok: false</a:t>
            </a:r>
          </a:p>
          <a:p>
            <a:pPr>
              <a:buFontTx/>
              <a:buNone/>
            </a:pPr>
            <a:r>
              <a:rPr lang="en-US" b="1">
                <a:latin typeface="Courier New" pitchFamily="49" charset="0"/>
              </a:rPr>
              <a:t>};</a:t>
            </a:r>
          </a:p>
          <a:p>
            <a:endParaRPr lang="en-US" b="1">
              <a:latin typeface="Courier New" pitchFamily="49" charset="0"/>
            </a:endParaRPr>
          </a:p>
          <a:p>
            <a:r>
              <a:rPr lang="en-US"/>
              <a:t>SILENT ERROR!</a:t>
            </a:r>
          </a:p>
        </p:txBody>
      </p:sp>
      <p:sp>
        <p:nvSpPr>
          <p:cNvPr id="631812" name="Rectangle 4"/>
          <p:cNvSpPr>
            <a:spLocks noGrp="1" noChangeArrowheads="1"/>
          </p:cNvSpPr>
          <p:nvPr>
            <p:ph type="body" sz="half" idx="2"/>
          </p:nvPr>
        </p:nvSpPr>
        <p:spPr/>
        <p:txBody>
          <a:bodyPr/>
          <a:lstStyle/>
          <a:p>
            <a:pPr>
              <a:buFontTx/>
              <a:buNone/>
            </a:pPr>
            <a:r>
              <a:rPr lang="en-US" b="1" dirty="0">
                <a:latin typeface="Courier New" pitchFamily="49" charset="0"/>
              </a:rPr>
              <a:t>return {</a:t>
            </a:r>
          </a:p>
          <a:p>
            <a:pPr>
              <a:buFontTx/>
              <a:buNone/>
            </a:pPr>
            <a:r>
              <a:rPr lang="en-US" b="1" dirty="0">
                <a:latin typeface="Courier New" pitchFamily="49" charset="0"/>
              </a:rPr>
              <a:t>    ok: true</a:t>
            </a:r>
          </a:p>
          <a:p>
            <a:pPr>
              <a:buFontTx/>
              <a:buNone/>
            </a:pPr>
            <a:r>
              <a:rPr lang="en-US" b="1" dirty="0">
                <a:latin typeface="Courier New" pitchFamily="49" charset="0"/>
              </a:rPr>
              <a:t>};</a:t>
            </a:r>
          </a:p>
          <a:p>
            <a:endParaRPr lang="en-US" b="1" dirty="0">
              <a:latin typeface="Courier New" pitchFamily="49" charset="0"/>
            </a:endParaRPr>
          </a:p>
          <a:p>
            <a:endParaRPr lang="en-US" dirty="0"/>
          </a:p>
          <a:p>
            <a:r>
              <a:rPr lang="en-US" dirty="0"/>
              <a:t>Works well in JavaScript</a:t>
            </a:r>
          </a:p>
          <a:p>
            <a:pPr>
              <a:buFontTx/>
              <a:buNone/>
            </a:pPr>
            <a:endParaRPr lang="en-US" dirty="0"/>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ctr">
              <a:buNone/>
            </a:pPr>
            <a:r>
              <a:rPr lang="en-US" sz="4400" b="1" dirty="0" err="1" smtClean="0">
                <a:latin typeface="Courier New" pitchFamily="49" charset="0"/>
                <a:cs typeface="Courier New" pitchFamily="49" charset="0"/>
              </a:rPr>
              <a:t>var</a:t>
            </a:r>
            <a:r>
              <a:rPr lang="en-US" sz="4400" b="1" dirty="0" smtClean="0">
                <a:latin typeface="Courier New" pitchFamily="49" charset="0"/>
                <a:cs typeface="Courier New" pitchFamily="49" charset="0"/>
              </a:rPr>
              <a:t> a = b = 0;</a:t>
            </a:r>
            <a:endParaRPr lang="en-US" sz="4400" b="1" dirty="0">
              <a:latin typeface="Courier New" pitchFamily="49" charset="0"/>
              <a:cs typeface="Courier New" pitchFamily="49"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ctr">
              <a:buNone/>
            </a:pPr>
            <a:r>
              <a:rPr lang="en-US" sz="4400" b="1" dirty="0" err="1" smtClean="0">
                <a:latin typeface="Courier New" pitchFamily="49" charset="0"/>
                <a:cs typeface="Courier New" pitchFamily="49" charset="0"/>
              </a:rPr>
              <a:t>var</a:t>
            </a:r>
            <a:r>
              <a:rPr lang="en-US" sz="4400" b="1" dirty="0" smtClean="0">
                <a:latin typeface="Courier New" pitchFamily="49" charset="0"/>
                <a:cs typeface="Courier New" pitchFamily="49" charset="0"/>
              </a:rPr>
              <a:t> a = b = 0;</a:t>
            </a:r>
          </a:p>
          <a:p>
            <a:pPr algn="ctr">
              <a:buNone/>
            </a:pPr>
            <a:endParaRPr lang="en-US" sz="4400" b="1" dirty="0" smtClean="0">
              <a:latin typeface="Courier New" pitchFamily="49" charset="0"/>
              <a:cs typeface="Courier New" pitchFamily="49" charset="0"/>
            </a:endParaRPr>
          </a:p>
          <a:p>
            <a:pPr algn="ctr">
              <a:buNone/>
            </a:pPr>
            <a:r>
              <a:rPr lang="en-US" sz="4400" b="1" dirty="0" err="1" smtClean="0">
                <a:solidFill>
                  <a:srgbClr val="FF8181"/>
                </a:solidFill>
                <a:latin typeface="Courier New" pitchFamily="49" charset="0"/>
                <a:cs typeface="Courier New" pitchFamily="49" charset="0"/>
              </a:rPr>
              <a:t>var</a:t>
            </a:r>
            <a:r>
              <a:rPr lang="en-US" sz="4400" b="1" dirty="0" smtClean="0">
                <a:solidFill>
                  <a:srgbClr val="FF8181"/>
                </a:solidFill>
                <a:latin typeface="Courier New" pitchFamily="49" charset="0"/>
                <a:cs typeface="Courier New" pitchFamily="49" charset="0"/>
              </a:rPr>
              <a:t> a = 0, b = 0;</a:t>
            </a:r>
          </a:p>
          <a:p>
            <a:pPr algn="ctr">
              <a:buNone/>
            </a:pPr>
            <a:r>
              <a:rPr lang="en-US" sz="4400" b="1" dirty="0" err="1" smtClean="0">
                <a:solidFill>
                  <a:srgbClr val="CCFFCC"/>
                </a:solidFill>
                <a:latin typeface="Courier New" pitchFamily="49" charset="0"/>
                <a:cs typeface="Courier New" pitchFamily="49" charset="0"/>
              </a:rPr>
              <a:t>var</a:t>
            </a:r>
            <a:r>
              <a:rPr lang="en-US" sz="4400" b="1" dirty="0" smtClean="0">
                <a:solidFill>
                  <a:srgbClr val="CCFFCC"/>
                </a:solidFill>
                <a:latin typeface="Courier New" pitchFamily="49" charset="0"/>
                <a:cs typeface="Courier New" pitchFamily="49" charset="0"/>
              </a:rPr>
              <a:t> a = (b = 0);</a:t>
            </a:r>
            <a:endParaRPr lang="en-US" sz="4400" b="1" dirty="0">
              <a:solidFill>
                <a:srgbClr val="CCFFCC"/>
              </a:solidFill>
              <a:latin typeface="Courier New" pitchFamily="49" charset="0"/>
              <a:cs typeface="Courier New"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ctrTitle"/>
          </p:nvPr>
        </p:nvSpPr>
        <p:spPr/>
        <p:txBody>
          <a:bodyPr/>
          <a:lstStyle/>
          <a:p>
            <a:r>
              <a:rPr lang="en-US" dirty="0"/>
              <a:t>An attacker can make requests of your server. </a:t>
            </a:r>
          </a:p>
        </p:txBody>
      </p:sp>
      <p:sp>
        <p:nvSpPr>
          <p:cNvPr id="703491" name="Rectangle 3"/>
          <p:cNvSpPr>
            <a:spLocks noGrp="1" noChangeArrowheads="1"/>
          </p:cNvSpPr>
          <p:nvPr>
            <p:ph type="subTitle" idx="1"/>
          </p:nvPr>
        </p:nvSpPr>
        <p:spPr/>
        <p:txBody>
          <a:bodyPr/>
          <a:lstStyle/>
          <a:p>
            <a:r>
              <a:rPr lang="en-US" dirty="0"/>
              <a:t>Your server cannot detect that the request did not originate with your application.</a:t>
            </a: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ctr">
              <a:buNone/>
            </a:pPr>
            <a:r>
              <a:rPr lang="en-US" sz="4400" b="1" dirty="0" smtClean="0">
                <a:latin typeface="Courier New" pitchFamily="49" charset="0"/>
                <a:cs typeface="Courier New" pitchFamily="49" charset="0"/>
              </a:rPr>
              <a:t>if (a) b(); 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ctr">
              <a:buNone/>
            </a:pPr>
            <a:r>
              <a:rPr lang="en-US" sz="4400" b="1" dirty="0" smtClean="0">
                <a:latin typeface="Courier New" pitchFamily="49" charset="0"/>
                <a:cs typeface="Courier New" pitchFamily="49" charset="0"/>
              </a:rPr>
              <a:t>if (a) b(); c();</a:t>
            </a:r>
          </a:p>
          <a:p>
            <a:pPr algn="ctr">
              <a:buNone/>
            </a:pPr>
            <a:endParaRPr lang="en-US" sz="4400" b="1" dirty="0" smtClean="0">
              <a:latin typeface="Courier New" pitchFamily="49" charset="0"/>
              <a:cs typeface="Courier New" pitchFamily="49" charset="0"/>
            </a:endParaRPr>
          </a:p>
          <a:p>
            <a:pPr algn="ctr">
              <a:buNone/>
            </a:pPr>
            <a:r>
              <a:rPr lang="en-US" sz="4400" b="1" dirty="0" smtClean="0">
                <a:solidFill>
                  <a:srgbClr val="FF8181"/>
                </a:solidFill>
                <a:latin typeface="Courier New" pitchFamily="49" charset="0"/>
                <a:cs typeface="Courier New" pitchFamily="49" charset="0"/>
              </a:rPr>
              <a:t>if (a) {b(); c();}</a:t>
            </a:r>
          </a:p>
          <a:p>
            <a:pPr algn="ctr">
              <a:buNone/>
            </a:pPr>
            <a:r>
              <a:rPr lang="en-US" sz="4400" b="1" dirty="0" smtClean="0">
                <a:solidFill>
                  <a:srgbClr val="CCFFCC"/>
                </a:solidFill>
                <a:latin typeface="Courier New" pitchFamily="49" charset="0"/>
                <a:cs typeface="Courier New" pitchFamily="49" charset="0"/>
              </a:rPr>
              <a:t>if (a) {b();} c();</a:t>
            </a:r>
            <a:endParaRPr lang="en-US" sz="4400" b="1" dirty="0">
              <a:solidFill>
                <a:srgbClr val="CCFFCC"/>
              </a:solidFill>
              <a:latin typeface="Courier New" pitchFamily="49" charset="0"/>
              <a:cs typeface="Courier New" pitchFamily="49"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smtClean="0"/>
              <a:t>It should be clear from reading a program what it actually does.</a:t>
            </a:r>
            <a:endParaRPr lang="en-US" dirty="0"/>
          </a:p>
        </p:txBody>
      </p:sp>
      <p:sp>
        <p:nvSpPr>
          <p:cNvPr id="5" name="Subtitle 4"/>
          <p:cNvSpPr>
            <a:spLocks noGrp="1"/>
          </p:cNvSpPr>
          <p:nvPr>
            <p:ph type="subTitle" idx="1"/>
          </p:nvPr>
        </p:nvSpPr>
        <p:spPr/>
        <p:txBody>
          <a:bodyPr/>
          <a:lstStyle/>
          <a:p>
            <a:r>
              <a:rPr lang="en-US" dirty="0" smtClean="0"/>
              <a:t>Avoid forms that are difficult to distinguish from common errors.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t>
            </a:r>
            <a:endParaRPr lang="en-US" dirty="0"/>
          </a:p>
        </p:txBody>
      </p:sp>
      <p:sp>
        <p:nvSpPr>
          <p:cNvPr id="5" name="Subtitle 4"/>
          <p:cNvSpPr>
            <a:spLocks noGrp="1"/>
          </p:cNvSpPr>
          <p:nvPr>
            <p:ph type="subTitle" idx="1"/>
          </p:nvPr>
        </p:nvSpPr>
        <p:spPr/>
        <p:txBody>
          <a:bodyPr/>
          <a:lstStyle/>
          <a:p>
            <a:r>
              <a:rPr lang="en-US" b="1" dirty="0" smtClean="0">
                <a:latin typeface="Courier New" pitchFamily="49" charset="0"/>
                <a:cs typeface="Courier New" pitchFamily="49" charset="0"/>
              </a:rPr>
              <a:t>x += 1</a:t>
            </a:r>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t>
            </a:r>
            <a:endParaRPr lang="en-US" dirty="0"/>
          </a:p>
        </p:txBody>
      </p:sp>
      <p:sp>
        <p:nvSpPr>
          <p:cNvPr id="5" name="Subtitle 4"/>
          <p:cNvSpPr>
            <a:spLocks noGrp="1"/>
          </p:cNvSpPr>
          <p:nvPr>
            <p:ph type="subTitle" idx="1"/>
          </p:nvPr>
        </p:nvSpPr>
        <p:spPr/>
        <p:txBody>
          <a:bodyPr/>
          <a:lstStyle/>
          <a:p>
            <a:r>
              <a:rPr lang="en-US" b="1" dirty="0" smtClean="0">
                <a:latin typeface="Courier New" pitchFamily="49" charset="0"/>
                <a:cs typeface="Courier New" pitchFamily="49" charset="0"/>
              </a:rPr>
              <a:t>x += 1</a:t>
            </a:r>
          </a:p>
          <a:p>
            <a:r>
              <a:rPr lang="en-US" b="1" dirty="0" smtClean="0">
                <a:latin typeface="Courier New" pitchFamily="49" charset="0"/>
                <a:cs typeface="Courier New" pitchFamily="49" charset="0"/>
              </a:rPr>
              <a:t>x++</a:t>
            </a:r>
            <a:endParaRPr lang="en-US" b="1" dirty="0">
              <a:latin typeface="Courier New" pitchFamily="49" charset="0"/>
              <a:cs typeface="Courier New" pitchFamily="49" charset="0"/>
            </a:endParaRPr>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t>
            </a:r>
            <a:endParaRPr lang="en-US" dirty="0"/>
          </a:p>
        </p:txBody>
      </p:sp>
      <p:sp>
        <p:nvSpPr>
          <p:cNvPr id="5" name="Subtitle 4"/>
          <p:cNvSpPr>
            <a:spLocks noGrp="1"/>
          </p:cNvSpPr>
          <p:nvPr>
            <p:ph type="subTitle" idx="1"/>
          </p:nvPr>
        </p:nvSpPr>
        <p:spPr>
          <a:ln>
            <a:noFill/>
          </a:ln>
        </p:spPr>
        <p:txBody>
          <a:bodyPr/>
          <a:lstStyle/>
          <a:p>
            <a:r>
              <a:rPr lang="en-US" b="1" dirty="0" smtClean="0">
                <a:latin typeface="Courier New" pitchFamily="49" charset="0"/>
                <a:cs typeface="Courier New" pitchFamily="49" charset="0"/>
              </a:rPr>
              <a:t>x += 1</a:t>
            </a:r>
          </a:p>
          <a:p>
            <a:r>
              <a:rPr lang="en-US" b="1" dirty="0" smtClean="0">
                <a:latin typeface="Courier New" pitchFamily="49" charset="0"/>
                <a:cs typeface="Courier New" pitchFamily="49" charset="0"/>
              </a:rPr>
              <a:t>x++</a:t>
            </a:r>
          </a:p>
          <a:p>
            <a:r>
              <a:rPr lang="en-US" b="1" dirty="0" smtClean="0">
                <a:latin typeface="Courier New" pitchFamily="49" charset="0"/>
                <a:cs typeface="Courier New" pitchFamily="49" charset="0"/>
              </a:rPr>
              <a:t>++x</a:t>
            </a:r>
            <a:endParaRPr lang="en-US" b="1" dirty="0">
              <a:latin typeface="Courier New" pitchFamily="49" charset="0"/>
              <a:cs typeface="Courier New" pitchFamily="49" charset="0"/>
            </a:endParaRPr>
          </a:p>
        </p:txBody>
      </p:sp>
      <p:cxnSp>
        <p:nvCxnSpPr>
          <p:cNvPr id="7" name="Straight Connector 6"/>
          <p:cNvCxnSpPr/>
          <p:nvPr/>
        </p:nvCxnSpPr>
        <p:spPr>
          <a:xfrm flipV="1">
            <a:off x="3886200" y="4648200"/>
            <a:ext cx="12954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Running with scissors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“That hardly ever happens”</a:t>
            </a:r>
            <a:endParaRPr lang="en-US" dirty="0"/>
          </a:p>
        </p:txBody>
      </p:sp>
      <p:sp>
        <p:nvSpPr>
          <p:cNvPr id="5" name="Subtitle 4"/>
          <p:cNvSpPr>
            <a:spLocks noGrp="1"/>
          </p:cNvSpPr>
          <p:nvPr>
            <p:ph type="subTitle" idx="1"/>
          </p:nvPr>
        </p:nvSpPr>
        <p:spPr/>
        <p:txBody>
          <a:bodyPr/>
          <a:lstStyle/>
          <a:p>
            <a:r>
              <a:rPr lang="en-US" dirty="0" smtClean="0"/>
              <a:t>is another way of saying</a:t>
            </a:r>
            <a:br>
              <a:rPr lang="en-US" dirty="0" smtClean="0"/>
            </a:br>
            <a:r>
              <a:rPr lang="en-US" dirty="0" smtClean="0"/>
              <a:t>“It happens”.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There will be bugs.</a:t>
            </a:r>
            <a:endParaRPr lang="en-US" dirty="0"/>
          </a:p>
        </p:txBody>
      </p:sp>
      <p:sp>
        <p:nvSpPr>
          <p:cNvPr id="5" name="Subtitle 4"/>
          <p:cNvSpPr>
            <a:spLocks noGrp="1"/>
          </p:cNvSpPr>
          <p:nvPr>
            <p:ph type="subTitle" idx="1"/>
          </p:nvPr>
        </p:nvSpPr>
        <p:spPr/>
        <p:txBody>
          <a:bodyPr/>
          <a:lstStyle/>
          <a:p>
            <a:r>
              <a:rPr lang="en-US" dirty="0" smtClean="0"/>
              <a:t>Do what you can to move the odds to your favor.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8" name="Rectangle 4"/>
          <p:cNvSpPr>
            <a:spLocks noGrp="1" noChangeArrowheads="1"/>
          </p:cNvSpPr>
          <p:nvPr>
            <p:ph type="ctrTitle"/>
          </p:nvPr>
        </p:nvSpPr>
        <p:spPr/>
        <p:txBody>
          <a:bodyPr/>
          <a:lstStyle/>
          <a:p>
            <a:r>
              <a:rPr lang="en-US" sz="4000" dirty="0"/>
              <a:t>If your server accepts SQL queries, then the attacker gets access to your database.</a:t>
            </a:r>
          </a:p>
        </p:txBody>
      </p:sp>
      <p:sp>
        <p:nvSpPr>
          <p:cNvPr id="717829" name="Rectangle 5"/>
          <p:cNvSpPr>
            <a:spLocks noGrp="1" noChangeArrowheads="1"/>
          </p:cNvSpPr>
          <p:nvPr>
            <p:ph type="subTitle" idx="1"/>
          </p:nvPr>
        </p:nvSpPr>
        <p:spPr/>
        <p:txBody>
          <a:bodyPr anchor="b"/>
          <a:lstStyle/>
          <a:p>
            <a:r>
              <a:rPr lang="en-US" dirty="0" smtClean="0"/>
              <a:t>SQL was optimized for</a:t>
            </a:r>
            <a:br>
              <a:rPr lang="en-US" dirty="0" smtClean="0"/>
            </a:br>
            <a:r>
              <a:rPr lang="en-US" dirty="0" smtClean="0"/>
              <a:t>SQL Injection Attacks</a:t>
            </a:r>
            <a:endParaRPr lang="en-US" dirty="0"/>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t>JSLint</a:t>
            </a:r>
          </a:p>
        </p:txBody>
      </p:sp>
      <p:sp>
        <p:nvSpPr>
          <p:cNvPr id="685059" name="Rectangle 3"/>
          <p:cNvSpPr>
            <a:spLocks noGrp="1" noChangeArrowheads="1"/>
          </p:cNvSpPr>
          <p:nvPr>
            <p:ph type="body" idx="1"/>
          </p:nvPr>
        </p:nvSpPr>
        <p:spPr/>
        <p:txBody>
          <a:bodyPr/>
          <a:lstStyle/>
          <a:p>
            <a:r>
              <a:rPr lang="en-US" dirty="0" err="1"/>
              <a:t>JSLint</a:t>
            </a:r>
            <a:r>
              <a:rPr lang="en-US" dirty="0"/>
              <a:t> defines a professional subset of JavaScript.</a:t>
            </a:r>
          </a:p>
          <a:p>
            <a:r>
              <a:rPr lang="en-US" dirty="0" smtClean="0"/>
              <a:t>Just the good parts.</a:t>
            </a:r>
          </a:p>
          <a:p>
            <a:r>
              <a:rPr lang="en-US" dirty="0" smtClean="0"/>
              <a:t>Avoid the bad parts.</a:t>
            </a:r>
            <a:endParaRPr lang="en-US" dirty="0"/>
          </a:p>
          <a:p>
            <a:r>
              <a:rPr lang="en-US" b="1" dirty="0">
                <a:latin typeface="Courier New" pitchFamily="49" charset="0"/>
              </a:rPr>
              <a:t>http://www.JSLint.com/</a:t>
            </a:r>
          </a:p>
        </p:txBody>
      </p:sp>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ctrTitle"/>
          </p:nvPr>
        </p:nvSpPr>
        <p:spPr/>
        <p:txBody>
          <a:bodyPr/>
          <a:lstStyle/>
          <a:p>
            <a:r>
              <a:rPr lang="en-US" sz="9600"/>
              <a:t>WARNING!</a:t>
            </a:r>
          </a:p>
        </p:txBody>
      </p:sp>
      <p:sp>
        <p:nvSpPr>
          <p:cNvPr id="686083" name="Rectangle 3"/>
          <p:cNvSpPr>
            <a:spLocks noGrp="1" noChangeArrowheads="1"/>
          </p:cNvSpPr>
          <p:nvPr>
            <p:ph type="subTitle" idx="1"/>
          </p:nvPr>
        </p:nvSpPr>
        <p:spPr/>
        <p:txBody>
          <a:bodyPr/>
          <a:lstStyle/>
          <a:p>
            <a:r>
              <a:rPr lang="en-US" sz="4800"/>
              <a:t>JSLint will hurt your feelings.</a:t>
            </a:r>
          </a:p>
        </p:txBody>
      </p:sp>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p:txBody>
          <a:bodyPr/>
          <a:lstStyle/>
          <a:p>
            <a:r>
              <a:rPr lang="en-US"/>
              <a:t>Unlearning Is </a:t>
            </a:r>
            <a:br>
              <a:rPr lang="en-US"/>
            </a:br>
            <a:r>
              <a:rPr lang="en-US"/>
              <a:t>Really Hard</a:t>
            </a:r>
          </a:p>
        </p:txBody>
      </p:sp>
      <p:sp>
        <p:nvSpPr>
          <p:cNvPr id="687107" name="Rectangle 3"/>
          <p:cNvSpPr>
            <a:spLocks noGrp="1" noChangeArrowheads="1"/>
          </p:cNvSpPr>
          <p:nvPr>
            <p:ph type="subTitle" idx="1"/>
          </p:nvPr>
        </p:nvSpPr>
        <p:spPr/>
        <p:txBody>
          <a:bodyPr/>
          <a:lstStyle/>
          <a:p>
            <a:endParaRPr lang="en-US"/>
          </a:p>
          <a:p>
            <a:r>
              <a:rPr lang="en-US"/>
              <a:t>Perfectly Fine == Faulty</a:t>
            </a:r>
          </a:p>
        </p:txBody>
      </p:sp>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a:t>
            </a:r>
            <a:r>
              <a:rPr lang="en-US" dirty="0" err="1" smtClean="0"/>
              <a:t>Subsetting</a:t>
            </a:r>
            <a:endParaRPr lang="en-US" dirty="0"/>
          </a:p>
        </p:txBody>
      </p:sp>
      <p:sp>
        <p:nvSpPr>
          <p:cNvPr id="3" name="Content Placeholder 2"/>
          <p:cNvSpPr>
            <a:spLocks noGrp="1"/>
          </p:cNvSpPr>
          <p:nvPr>
            <p:ph type="subTitle" idx="1"/>
          </p:nvPr>
        </p:nvSpPr>
        <p:spPr/>
        <p:txBody>
          <a:bodyPr/>
          <a:lstStyle/>
          <a:p>
            <a:r>
              <a:rPr lang="en-US" sz="2800" dirty="0" smtClean="0"/>
              <a:t>Only a madman would use all of C++.</a:t>
            </a:r>
          </a:p>
          <a:p>
            <a:endParaRPr lang="en-US" sz="2800" dirty="0"/>
          </a:p>
        </p:txBody>
      </p:sp>
    </p:spTree>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ECMAScript Technical Committee (ECMA TC39) is constrained in its ability to remove or repair the bad features of the language.</a:t>
            </a:r>
          </a:p>
          <a:p>
            <a:r>
              <a:rPr lang="en-US" dirty="0" smtClean="0"/>
              <a:t>Dangerous, not useless.</a:t>
            </a:r>
          </a:p>
          <a:p>
            <a:r>
              <a:rPr lang="en-US" dirty="0" smtClean="0"/>
              <a:t>The web is a weirdly fragile thing.</a:t>
            </a:r>
          </a:p>
          <a:p>
            <a:r>
              <a:rPr lang="en-US" dirty="0" smtClean="0"/>
              <a:t>But you can remove bad features simply by refusing to use them.</a:t>
            </a:r>
            <a:endParaRPr lang="en-US" dirty="0"/>
          </a:p>
        </p:txBody>
      </p:sp>
    </p:spTree>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(global) Object</a:t>
            </a:r>
          </a:p>
        </p:txBody>
      </p:sp>
      <p:sp>
        <p:nvSpPr>
          <p:cNvPr id="20483" name="Rectangle 3"/>
          <p:cNvSpPr>
            <a:spLocks noGrp="1" noChangeArrowheads="1"/>
          </p:cNvSpPr>
          <p:nvPr>
            <p:ph type="body" idx="1"/>
          </p:nvPr>
        </p:nvSpPr>
        <p:spPr/>
        <p:txBody>
          <a:bodyPr/>
          <a:lstStyle/>
          <a:p>
            <a:pPr eaLnBrk="1" hangingPunct="1"/>
            <a:r>
              <a:rPr lang="en-US" dirty="0" smtClean="0"/>
              <a:t>The object that dares not speak its name.</a:t>
            </a:r>
          </a:p>
          <a:p>
            <a:pPr eaLnBrk="1" hangingPunct="1"/>
            <a:r>
              <a:rPr lang="en-US" dirty="0" smtClean="0"/>
              <a:t>It is the container for all global variables and all built-in objects. </a:t>
            </a:r>
          </a:p>
          <a:p>
            <a:pPr eaLnBrk="1" hangingPunct="1"/>
            <a:r>
              <a:rPr lang="en-US" dirty="0" smtClean="0"/>
              <a:t>On browsers, </a:t>
            </a:r>
            <a:r>
              <a:rPr lang="en-US" b="1" dirty="0" smtClean="0">
                <a:latin typeface="Courier New" pitchFamily="49" charset="0"/>
              </a:rPr>
              <a:t>window</a:t>
            </a:r>
            <a:r>
              <a:rPr lang="en-US" dirty="0" smtClean="0"/>
              <a:t> is the global object.</a:t>
            </a:r>
          </a:p>
          <a:p>
            <a:pPr eaLnBrk="1" hangingPunct="1"/>
            <a:endParaRPr lang="en-US" dirty="0" smtClean="0"/>
          </a:p>
          <a:p>
            <a:pPr eaLnBrk="1" hangingPunct="1"/>
            <a:r>
              <a:rPr lang="en-US" dirty="0" smtClean="0"/>
              <a:t>We need to tame or eliminate the global object.</a:t>
            </a:r>
          </a:p>
        </p:txBody>
      </p:sp>
    </p:spTree>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Implied Global</a:t>
            </a:r>
          </a:p>
        </p:txBody>
      </p:sp>
      <p:sp>
        <p:nvSpPr>
          <p:cNvPr id="22531" name="Rectangle 3"/>
          <p:cNvSpPr>
            <a:spLocks noGrp="1" noChangeArrowheads="1"/>
          </p:cNvSpPr>
          <p:nvPr>
            <p:ph type="body" idx="1"/>
          </p:nvPr>
        </p:nvSpPr>
        <p:spPr/>
        <p:txBody>
          <a:bodyPr/>
          <a:lstStyle/>
          <a:p>
            <a:pPr eaLnBrk="1" hangingPunct="1"/>
            <a:r>
              <a:rPr lang="en-US" sz="2800" dirty="0" smtClean="0"/>
              <a:t>Any variable that is not properly declared is assumed to be global by default.</a:t>
            </a:r>
          </a:p>
          <a:p>
            <a:pPr eaLnBrk="1" hangingPunct="1"/>
            <a:r>
              <a:rPr lang="en-US" sz="2800" dirty="0" smtClean="0"/>
              <a:t>This makes it easy for people who do not know or care about encapsulation to be productive, but it makes applications less reliable.</a:t>
            </a:r>
          </a:p>
          <a:p>
            <a:pPr eaLnBrk="1" hangingPunct="1"/>
            <a:r>
              <a:rPr lang="en-US" sz="2800" dirty="0" smtClean="0"/>
              <a:t>Never use implied global variables.</a:t>
            </a:r>
          </a:p>
          <a:p>
            <a:pPr eaLnBrk="1" hangingPunct="1"/>
            <a:r>
              <a:rPr lang="en-US" sz="2800" dirty="0" smtClean="0"/>
              <a:t>Rarely use any global variables.</a:t>
            </a:r>
          </a:p>
        </p:txBody>
      </p:sp>
    </p:spTree>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 variables should be as rare as hen’s teeth, and should stick out like a sore thumb.</a:t>
            </a:r>
            <a:endParaRPr lang="en-US" dirty="0"/>
          </a:p>
        </p:txBody>
      </p:sp>
      <p:sp>
        <p:nvSpPr>
          <p:cNvPr id="5" name="Subtitle 4"/>
          <p:cNvSpPr>
            <a:spLocks noGrp="1"/>
          </p:cNvSpPr>
          <p:nvPr>
            <p:ph type="subTitle" idx="1"/>
          </p:nvPr>
        </p:nvSpPr>
        <p:spPr/>
        <p:txBody>
          <a:bodyPr anchor="b"/>
          <a:lstStyle/>
          <a:p>
            <a:r>
              <a:rPr lang="en-US" dirty="0" smtClean="0"/>
              <a:t>ALLCAPS</a:t>
            </a:r>
            <a:endParaRPr lang="en-US" dirty="0"/>
          </a:p>
        </p:txBody>
      </p:sp>
    </p:spTree>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 make tradeoffs.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Bugs are an inevitable hazard.</a:t>
            </a:r>
            <a:endParaRPr lang="en-US" dirty="0"/>
          </a:p>
        </p:txBody>
      </p:sp>
      <p:sp>
        <p:nvSpPr>
          <p:cNvPr id="5" name="Subtitle 4"/>
          <p:cNvSpPr>
            <a:spLocks noGrp="1"/>
          </p:cNvSpPr>
          <p:nvPr>
            <p:ph type="subTitle" idx="1"/>
          </p:nvPr>
        </p:nvSpPr>
        <p:spPr/>
        <p:txBody>
          <a:bodyPr/>
          <a:lstStyle/>
          <a:p>
            <a:r>
              <a:rPr lang="en-US" sz="2800" dirty="0" smtClean="0"/>
              <a:t>We should shift the odds in our favor.</a:t>
            </a:r>
            <a:endParaRPr lang="en-US" sz="2800"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heltenhm BdHd BT"/>
        <a:ea typeface=""/>
        <a:cs typeface=""/>
      </a:majorFont>
      <a:minorFont>
        <a:latin typeface="Cheltenhm BdH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14112</TotalTime>
  <Words>2223</Words>
  <Application>Microsoft Office PowerPoint</Application>
  <PresentationFormat>On-screen Show (4:3)</PresentationFormat>
  <Paragraphs>397</Paragraphs>
  <Slides>102</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Default Design</vt:lpstr>
      <vt:lpstr>Image</vt:lpstr>
      <vt:lpstr>Visio</vt:lpstr>
      <vt:lpstr>Slide 1</vt:lpstr>
      <vt:lpstr>I believe that children are our future. </vt:lpstr>
      <vt:lpstr>I believe that children are our future. </vt:lpstr>
      <vt:lpstr>The Browser and Security</vt:lpstr>
      <vt:lpstr>What can an attacker do if he gets some script into your page?</vt:lpstr>
      <vt:lpstr>An attacker can request additional scripts from any server in the world.</vt:lpstr>
      <vt:lpstr>An attacker can read the document.</vt:lpstr>
      <vt:lpstr>An attacker can make requests of your server. </vt:lpstr>
      <vt:lpstr>If your server accepts SQL queries, then the attacker gets access to your database.</vt:lpstr>
      <vt:lpstr>An attacker has control over the display and can request information from the user. </vt:lpstr>
      <vt:lpstr>An attacker can send information to servers anywhere in the world.</vt:lpstr>
      <vt:lpstr>The browser does not prevent any of these.</vt:lpstr>
      <vt:lpstr>The consequences of a successful attack are horrible.</vt:lpstr>
      <vt:lpstr>HTML5</vt:lpstr>
      <vt:lpstr>Cross site scripting attacks  were invented in 1995.</vt:lpstr>
      <vt:lpstr>Why is there XSS?</vt:lpstr>
      <vt:lpstr>Why is there XSS?</vt:lpstr>
      <vt:lpstr>And then there is  the Mashup Problem</vt:lpstr>
      <vt:lpstr>Safe JavaScript Subsets</vt:lpstr>
      <vt:lpstr>Many popular approaches to security fail.</vt:lpstr>
      <vt:lpstr>Working with the grain.</vt:lpstr>
      <vt:lpstr>Pass By Reference</vt:lpstr>
      <vt:lpstr>By reference</vt:lpstr>
      <vt:lpstr>Don’t confuse values with variables.</vt:lpstr>
      <vt:lpstr>Quiz 1</vt:lpstr>
      <vt:lpstr>Quiz 2</vt:lpstr>
      <vt:lpstr>Make a function that puts a value in a variable when it is finished.</vt:lpstr>
      <vt:lpstr>Pass the name of the variable.</vt:lpstr>
      <vt:lpstr>Pass an object and a name.</vt:lpstr>
      <vt:lpstr>Pass a function.</vt:lpstr>
      <vt:lpstr>Callbacks</vt:lpstr>
      <vt:lpstr>Slide 32</vt:lpstr>
      <vt:lpstr>Generalize.</vt:lpstr>
      <vt:lpstr>Slide 34</vt:lpstr>
      <vt:lpstr>Slide 35</vt:lpstr>
      <vt:lpstr>Slide 36</vt:lpstr>
      <vt:lpstr>Slide 37</vt:lpstr>
      <vt:lpstr>Slide 38</vt:lpstr>
      <vt:lpstr>Information Hiding Need to know  David Parnas On the Criteria to Be Used in Decomposing Systems into Modules. (1972) </vt:lpstr>
      <vt:lpstr>Information Hiding Need to know  A reference is a capability.  Capability Hiding Need to do </vt:lpstr>
      <vt:lpstr>There are exactly three ways  to obtain a reference in an object capability security system.</vt:lpstr>
      <vt:lpstr>1. By Creation</vt:lpstr>
      <vt:lpstr>2. By Construction</vt:lpstr>
      <vt:lpstr>3. By Introduction</vt:lpstr>
      <vt:lpstr>3. By Introduction</vt:lpstr>
      <vt:lpstr>3. By Introduction</vt:lpstr>
      <vt:lpstr>If references can only be obtained by Creation, Construction, or Introduction, then you may have a safe system.</vt:lpstr>
      <vt:lpstr>If references can be obtained in any other way, you do not have a safe system.</vt:lpstr>
      <vt:lpstr>The Lazy Programmer’s Guide to Secure Computing Marc Stiegler</vt:lpstr>
      <vt:lpstr>Performance</vt:lpstr>
      <vt:lpstr>Optimize your optimizing.</vt:lpstr>
      <vt:lpstr>t = c * n</vt:lpstr>
      <vt:lpstr>Big  O  Notation</vt:lpstr>
      <vt:lpstr>t = c * n2</vt:lpstr>
      <vt:lpstr>Performance Threshold</vt:lpstr>
      <vt:lpstr>To get under the Distraction limit, it is necessary to give immediate feedback.</vt:lpstr>
      <vt:lpstr>To get under the Frustration limit, it is necessary to keep n small.</vt:lpstr>
      <vt:lpstr>Don’t fiddle.</vt:lpstr>
      <vt:lpstr>Every bit of waste you squeeze out helps performance.</vt:lpstr>
      <vt:lpstr>Arrays</vt:lpstr>
      <vt:lpstr>Wow!</vt:lpstr>
      <vt:lpstr>Don’t Tune For Quirks</vt:lpstr>
      <vt:lpstr>Don’t Optimize Without Measuring</vt:lpstr>
      <vt:lpstr>Slide 64</vt:lpstr>
      <vt:lpstr>Speed Tracer Google Chrome Extension</vt:lpstr>
      <vt:lpstr>Lies, damn lies, and benchmarks.</vt:lpstr>
      <vt:lpstr>Clean, elegant code.</vt:lpstr>
      <vt:lpstr>I have been writing JavaScript for 11 years.</vt:lpstr>
      <vt:lpstr>I have learned some things.</vt:lpstr>
      <vt:lpstr>Slide 70</vt:lpstr>
      <vt:lpstr>JSLint.com</vt:lpstr>
      <vt:lpstr>Slide 72</vt:lpstr>
      <vt:lpstr>with statement</vt:lpstr>
      <vt:lpstr>with statement</vt:lpstr>
      <vt:lpstr>JavaScript (without the bad parts) isn't just an adequate language.   It is a superior language.</vt:lpstr>
      <vt:lpstr>Left or Right?</vt:lpstr>
      <vt:lpstr>Left or Right?</vt:lpstr>
      <vt:lpstr>Slide 78</vt:lpstr>
      <vt:lpstr>Slide 79</vt:lpstr>
      <vt:lpstr>Slide 80</vt:lpstr>
      <vt:lpstr>Slide 81</vt:lpstr>
      <vt:lpstr>It should be clear from reading a program what it actually does.</vt:lpstr>
      <vt:lpstr>++</vt:lpstr>
      <vt:lpstr>++</vt:lpstr>
      <vt:lpstr>++</vt:lpstr>
      <vt:lpstr>++</vt:lpstr>
      <vt:lpstr>Running with scissors</vt:lpstr>
      <vt:lpstr>“That hardly ever happens”</vt:lpstr>
      <vt:lpstr>There will be bugs.</vt:lpstr>
      <vt:lpstr>JSLint</vt:lpstr>
      <vt:lpstr>WARNING!</vt:lpstr>
      <vt:lpstr>Unlearning Is  Really Hard</vt:lpstr>
      <vt:lpstr>Language Subsetting</vt:lpstr>
      <vt:lpstr>Slide 94</vt:lpstr>
      <vt:lpstr>(global) Object</vt:lpstr>
      <vt:lpstr>Implied Global</vt:lpstr>
      <vt:lpstr>Global variables should be as rare as hen’s teeth, and should stick out like a sore thumb.</vt:lpstr>
      <vt:lpstr>We make tradeoffs.</vt:lpstr>
      <vt:lpstr>Bugs are an inevitable hazard.</vt:lpstr>
      <vt:lpstr>Programming style should be conventions that promote good tradeoffs.</vt:lpstr>
      <vt:lpstr>JSLint is my proofreader.</vt:lpstr>
      <vt:lpstr>The End of All Things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Crockford On JavaScript</dc:title>
  <dc:subject>Part 5: The End of All Things</dc:subject>
  <dc:creator>Douglas Crockford</dc:creator>
  <cp:lastModifiedBy>crock</cp:lastModifiedBy>
  <cp:revision>273</cp:revision>
  <dcterms:created xsi:type="dcterms:W3CDTF">2009-10-26T16:53:11Z</dcterms:created>
  <dcterms:modified xsi:type="dcterms:W3CDTF">2011-06-03T01:06:01Z</dcterms:modified>
</cp:coreProperties>
</file>