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8"/>
  </p:notesMasterIdLst>
  <p:sldIdLst>
    <p:sldId id="329" r:id="rId2"/>
    <p:sldId id="755" r:id="rId3"/>
    <p:sldId id="766" r:id="rId4"/>
    <p:sldId id="681" r:id="rId5"/>
    <p:sldId id="682" r:id="rId6"/>
    <p:sldId id="683" r:id="rId7"/>
    <p:sldId id="684" r:id="rId8"/>
    <p:sldId id="687" r:id="rId9"/>
    <p:sldId id="695" r:id="rId10"/>
    <p:sldId id="689" r:id="rId11"/>
    <p:sldId id="690" r:id="rId12"/>
    <p:sldId id="688" r:id="rId13"/>
    <p:sldId id="691" r:id="rId14"/>
    <p:sldId id="692" r:id="rId15"/>
    <p:sldId id="697" r:id="rId16"/>
    <p:sldId id="694" r:id="rId17"/>
    <p:sldId id="693" r:id="rId18"/>
    <p:sldId id="740" r:id="rId19"/>
    <p:sldId id="705" r:id="rId20"/>
    <p:sldId id="706" r:id="rId21"/>
    <p:sldId id="743" r:id="rId22"/>
    <p:sldId id="700" r:id="rId23"/>
    <p:sldId id="699" r:id="rId24"/>
    <p:sldId id="701" r:id="rId25"/>
    <p:sldId id="703" r:id="rId26"/>
    <p:sldId id="702" r:id="rId27"/>
    <p:sldId id="704" r:id="rId28"/>
    <p:sldId id="707" r:id="rId29"/>
    <p:sldId id="708" r:id="rId30"/>
    <p:sldId id="709" r:id="rId31"/>
    <p:sldId id="710" r:id="rId32"/>
    <p:sldId id="711" r:id="rId33"/>
    <p:sldId id="729" r:id="rId34"/>
    <p:sldId id="744" r:id="rId35"/>
    <p:sldId id="745" r:id="rId36"/>
    <p:sldId id="713" r:id="rId37"/>
    <p:sldId id="714" r:id="rId38"/>
    <p:sldId id="715" r:id="rId39"/>
    <p:sldId id="680" r:id="rId40"/>
    <p:sldId id="752" r:id="rId41"/>
    <p:sldId id="716" r:id="rId42"/>
    <p:sldId id="732" r:id="rId43"/>
    <p:sldId id="717" r:id="rId44"/>
    <p:sldId id="718" r:id="rId45"/>
    <p:sldId id="719" r:id="rId46"/>
    <p:sldId id="730" r:id="rId47"/>
    <p:sldId id="736" r:id="rId48"/>
    <p:sldId id="737" r:id="rId49"/>
    <p:sldId id="721" r:id="rId50"/>
    <p:sldId id="723" r:id="rId51"/>
    <p:sldId id="725" r:id="rId52"/>
    <p:sldId id="726" r:id="rId53"/>
    <p:sldId id="727" r:id="rId54"/>
    <p:sldId id="728" r:id="rId55"/>
    <p:sldId id="724" r:id="rId56"/>
    <p:sldId id="733" r:id="rId57"/>
    <p:sldId id="775" r:id="rId58"/>
    <p:sldId id="767" r:id="rId59"/>
    <p:sldId id="768" r:id="rId60"/>
    <p:sldId id="769" r:id="rId61"/>
    <p:sldId id="770" r:id="rId62"/>
    <p:sldId id="771" r:id="rId63"/>
    <p:sldId id="774" r:id="rId64"/>
    <p:sldId id="772" r:id="rId65"/>
    <p:sldId id="746" r:id="rId66"/>
    <p:sldId id="742" r:id="rId67"/>
  </p:sldIdLst>
  <p:sldSz cx="9144000" cy="6858000" type="screen4x3"/>
  <p:notesSz cx="6858000" cy="9144000"/>
  <p:embeddedFontLst>
    <p:embeddedFont>
      <p:font typeface="Calibri" panose="020F0502020204030204" pitchFamily="34" charset="0"/>
      <p:regular r:id="rId69"/>
      <p:bold r:id="rId70"/>
      <p:italic r:id="rId71"/>
      <p:boldItalic r:id="rId72"/>
    </p:embeddedFont>
    <p:embeddedFont>
      <p:font typeface="Cheltenhm BdCn BT" panose="02040606050705020403" pitchFamily="18" charset="0"/>
      <p:regular r:id="rId73"/>
      <p:italic r:id="rId74"/>
    </p:embeddedFont>
    <p:embeddedFont>
      <p:font typeface="Cheltenhm BdHd BT" panose="02040703050705020403" pitchFamily="18" charset="0"/>
      <p:regular r:id="rId7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ABAB"/>
    <a:srgbClr val="99FF99"/>
    <a:srgbClr val="007434"/>
    <a:srgbClr val="FF8080"/>
    <a:srgbClr val="FF6767"/>
    <a:srgbClr val="CC99FF"/>
    <a:srgbClr val="CC66FF"/>
    <a:srgbClr val="66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18" autoAdjust="0"/>
  </p:normalViewPr>
  <p:slideViewPr>
    <p:cSldViewPr>
      <p:cViewPr varScale="1">
        <p:scale>
          <a:sx n="110" d="100"/>
          <a:sy n="110" d="100"/>
        </p:scale>
        <p:origin x="-1632" y="-96"/>
      </p:cViewPr>
      <p:guideLst>
        <p:guide orient="horz" pos="2160"/>
        <p:guide pos="2880"/>
      </p:guideLst>
    </p:cSldViewPr>
  </p:slideViewPr>
  <p:outlineViewPr>
    <p:cViewPr>
      <p:scale>
        <a:sx n="33" d="100"/>
        <a:sy n="33" d="100"/>
      </p:scale>
      <p:origin x="0" y="7302"/>
    </p:cViewPr>
  </p:outlineViewPr>
  <p:notesTextViewPr>
    <p:cViewPr>
      <p:scale>
        <a:sx n="100" d="100"/>
        <a:sy n="100" d="100"/>
      </p:scale>
      <p:origin x="0" y="0"/>
    </p:cViewPr>
  </p:notesTextViewPr>
  <p:sorterViewPr>
    <p:cViewPr>
      <p:scale>
        <a:sx n="66" d="100"/>
        <a:sy n="66" d="100"/>
      </p:scale>
      <p:origin x="0" y="40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DD11DB9-959B-4D53-AE18-D507F074443B}" type="datetimeFigureOut">
              <a:rPr lang="en-US"/>
              <a:pPr>
                <a:defRPr/>
              </a:pPr>
              <a:t>2014-01-13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589B2A7-5E42-4B53-9E77-2AC49822B99E}" type="slidenum">
              <a:rPr lang="en-US"/>
              <a:pPr>
                <a:defRPr/>
              </a:pPr>
              <a:t>‹#›</a:t>
            </a:fld>
            <a:endParaRPr lang="en-US"/>
          </a:p>
        </p:txBody>
      </p:sp>
    </p:spTree>
    <p:extLst>
      <p:ext uri="{BB962C8B-B14F-4D97-AF65-F5344CB8AC3E}">
        <p14:creationId xmlns:p14="http://schemas.microsoft.com/office/powerpoint/2010/main" val="3215043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recently read a paper in which Garbage Collection is a Programmer Convenience. In comparing C++ and Java productivity, they determined that GC added little value. The conclusion was that C++ programmers who do not understand Java can feel good about being ignorant.</a:t>
            </a:r>
          </a:p>
          <a:p>
            <a:r>
              <a:rPr lang="en-US" baseline="0" dirty="0" smtClean="0"/>
              <a:t>But GC is not for convenience. It is reliability. Having GC and language-based memory management eliminates an important and difficult class of errors.</a:t>
            </a:r>
          </a:p>
          <a:p>
            <a:r>
              <a:rPr lang="en-US" baseline="0" dirty="0" smtClean="0"/>
              <a:t>A recurring theme in this series is that people in general, and programmers in particular, like to feel good about being ignorant. We'll see more examples of that tonight.</a:t>
            </a:r>
          </a:p>
          <a:p>
            <a:r>
              <a:rPr lang="en-US" baseline="0" dirty="0" smtClean="0"/>
              <a:t>Programmers are lazy. If we weren't lazy, we would never get anything finished. It is one thing to be smart and lazy, it is another thing to be dumb and lazy. To be lazy and productive, you must be willing to learn.</a:t>
            </a:r>
            <a:endParaRPr lang="en-US" dirty="0"/>
          </a:p>
        </p:txBody>
      </p:sp>
      <p:sp>
        <p:nvSpPr>
          <p:cNvPr id="4" name="Slide Number Placeholder 3"/>
          <p:cNvSpPr>
            <a:spLocks noGrp="1"/>
          </p:cNvSpPr>
          <p:nvPr>
            <p:ph type="sldNum" sz="quarter" idx="10"/>
          </p:nvPr>
        </p:nvSpPr>
        <p:spPr/>
        <p:txBody>
          <a:bodyPr/>
          <a:lstStyle/>
          <a:p>
            <a:pPr>
              <a:defRPr/>
            </a:pPr>
            <a:fld id="{5589B2A7-5E42-4B53-9E77-2AC49822B99E}"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Depends on tail recursion optimization.</a:t>
            </a:r>
            <a:endParaRPr lang="en-US" dirty="0"/>
          </a:p>
        </p:txBody>
      </p:sp>
      <p:sp>
        <p:nvSpPr>
          <p:cNvPr id="4" name="Slide Number Placeholder 3"/>
          <p:cNvSpPr>
            <a:spLocks noGrp="1"/>
          </p:cNvSpPr>
          <p:nvPr>
            <p:ph type="sldNum" sz="quarter" idx="10"/>
          </p:nvPr>
        </p:nvSpPr>
        <p:spPr/>
        <p:txBody>
          <a:bodyPr/>
          <a:lstStyle/>
          <a:p>
            <a:pPr>
              <a:defRPr/>
            </a:pPr>
            <a:fld id="{5589B2A7-5E42-4B53-9E77-2AC49822B99E}" type="slidenum">
              <a:rPr lang="en-US" smtClean="0"/>
              <a:pPr>
                <a:defRPr/>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Grace Murray</a:t>
            </a:r>
            <a:r>
              <a:rPr lang="en-US" baseline="0" dirty="0" smtClean="0"/>
              <a:t> Hopper.</a:t>
            </a:r>
          </a:p>
          <a:p>
            <a:r>
              <a:rPr lang="en-US" dirty="0" smtClean="0"/>
              <a:t>One of the first woman to receive a PhD in Mathematics at Yale.</a:t>
            </a:r>
          </a:p>
          <a:p>
            <a:r>
              <a:rPr lang="en-US" dirty="0" smtClean="0"/>
              <a:t>Tenured professor at Vassar.</a:t>
            </a:r>
          </a:p>
          <a:p>
            <a:r>
              <a:rPr lang="en-US" dirty="0" smtClean="0"/>
              <a:t>Her husband, brother, many cousins</a:t>
            </a:r>
            <a:r>
              <a:rPr lang="en-US" baseline="0" dirty="0" smtClean="0"/>
              <a:t> joined the military.</a:t>
            </a:r>
          </a:p>
          <a:p>
            <a:r>
              <a:rPr lang="en-US" baseline="0" dirty="0" smtClean="0"/>
              <a:t>On the eve of her 37</a:t>
            </a:r>
            <a:r>
              <a:rPr lang="en-US" baseline="30000" dirty="0" smtClean="0"/>
              <a:t>th</a:t>
            </a:r>
            <a:r>
              <a:rPr lang="en-US" baseline="0" dirty="0" smtClean="0"/>
              <a:t> birthday, reported to US Naval Reserve Midshipman's School.</a:t>
            </a:r>
          </a:p>
        </p:txBody>
      </p:sp>
      <p:sp>
        <p:nvSpPr>
          <p:cNvPr id="4" name="Slide Number Placeholder 3"/>
          <p:cNvSpPr>
            <a:spLocks noGrp="1"/>
          </p:cNvSpPr>
          <p:nvPr>
            <p:ph type="sldNum" sz="quarter" idx="10"/>
          </p:nvPr>
        </p:nvSpPr>
        <p:spPr/>
        <p:txBody>
          <a:bodyPr/>
          <a:lstStyle/>
          <a:p>
            <a:pPr>
              <a:defRPr/>
            </a:pPr>
            <a:fld id="{5589B2A7-5E42-4B53-9E77-2AC49822B99E}" type="slidenum">
              <a:rPr lang="en-US" smtClean="0"/>
              <a:pPr>
                <a:defRPr/>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 I</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Assigned to </a:t>
            </a:r>
            <a:r>
              <a:rPr lang="en-US" baseline="0" dirty="0" err="1" smtClean="0"/>
              <a:t>LtCom</a:t>
            </a:r>
            <a:r>
              <a:rPr lang="en-US" baseline="0" dirty="0" smtClean="0"/>
              <a:t> Howard Aiken, Automatic Sequence Controlled Calculator at Harvard.</a:t>
            </a:r>
            <a:endParaRPr lang="en-US" dirty="0" smtClean="0"/>
          </a:p>
        </p:txBody>
      </p:sp>
      <p:sp>
        <p:nvSpPr>
          <p:cNvPr id="4" name="Slide Number Placeholder 3"/>
          <p:cNvSpPr>
            <a:spLocks noGrp="1"/>
          </p:cNvSpPr>
          <p:nvPr>
            <p:ph type="sldNum" sz="quarter" idx="10"/>
          </p:nvPr>
        </p:nvSpPr>
        <p:spPr/>
        <p:txBody>
          <a:bodyPr/>
          <a:lstStyle/>
          <a:p>
            <a:pPr>
              <a:defRPr/>
            </a:pPr>
            <a:fld id="{5589B2A7-5E42-4B53-9E77-2AC49822B99E}"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Multi-plane b/w bitmap editor with a scripting language.</a:t>
            </a:r>
          </a:p>
          <a:p>
            <a:r>
              <a:rPr lang="en-US" dirty="0" smtClean="0"/>
              <a:t>Non-programmers were amazingly productive with it.</a:t>
            </a:r>
            <a:endParaRPr lang="en-US" dirty="0"/>
          </a:p>
        </p:txBody>
      </p:sp>
      <p:sp>
        <p:nvSpPr>
          <p:cNvPr id="4" name="Slide Number Placeholder 3"/>
          <p:cNvSpPr>
            <a:spLocks noGrp="1"/>
          </p:cNvSpPr>
          <p:nvPr>
            <p:ph type="sldNum" sz="quarter" idx="10"/>
          </p:nvPr>
        </p:nvSpPr>
        <p:spPr/>
        <p:txBody>
          <a:bodyPr/>
          <a:lstStyle/>
          <a:p>
            <a:pPr>
              <a:defRPr/>
            </a:pPr>
            <a:fld id="{5589B2A7-5E42-4B53-9E77-2AC49822B99E}" type="slidenum">
              <a:rPr lang="en-US" smtClean="0"/>
              <a:pPr>
                <a:defRPr/>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Grace Murray</a:t>
            </a:r>
            <a:r>
              <a:rPr lang="en-US" baseline="0" dirty="0" smtClean="0"/>
              <a:t> Hopper.</a:t>
            </a:r>
          </a:p>
          <a:p>
            <a:r>
              <a:rPr lang="en-US" dirty="0" smtClean="0"/>
              <a:t>First woman to receive a PhD in Mathematics at Yale.</a:t>
            </a:r>
          </a:p>
          <a:p>
            <a:r>
              <a:rPr lang="en-US" dirty="0" smtClean="0"/>
              <a:t>Tenured professor at Vassar.</a:t>
            </a:r>
          </a:p>
          <a:p>
            <a:r>
              <a:rPr lang="en-US" dirty="0" smtClean="0"/>
              <a:t>Her husband, brother, many cousins</a:t>
            </a:r>
            <a:r>
              <a:rPr lang="en-US" baseline="0" dirty="0" smtClean="0"/>
              <a:t> joined the military.</a:t>
            </a:r>
          </a:p>
          <a:p>
            <a:r>
              <a:rPr lang="en-US" baseline="0" dirty="0" smtClean="0"/>
              <a:t>On the eve of her 37</a:t>
            </a:r>
            <a:r>
              <a:rPr lang="en-US" baseline="30000" dirty="0" smtClean="0"/>
              <a:t>th</a:t>
            </a:r>
            <a:r>
              <a:rPr lang="en-US" baseline="0" dirty="0" smtClean="0"/>
              <a:t> birthday, reported to US Naval Reserve Midshipman's School.</a:t>
            </a:r>
          </a:p>
          <a:p>
            <a:r>
              <a:rPr lang="en-US" baseline="0" dirty="0" smtClean="0"/>
              <a:t>Assigned to </a:t>
            </a:r>
            <a:r>
              <a:rPr lang="en-US" baseline="0" dirty="0" err="1" smtClean="0"/>
              <a:t>LtCom</a:t>
            </a:r>
            <a:r>
              <a:rPr lang="en-US" baseline="0" dirty="0" smtClean="0"/>
              <a:t> Howard Aiken, Automatic Sequence Controlled Calculator at Harvard.</a:t>
            </a:r>
            <a:endParaRPr lang="en-US" dirty="0"/>
          </a:p>
        </p:txBody>
      </p:sp>
      <p:sp>
        <p:nvSpPr>
          <p:cNvPr id="4" name="Slide Number Placeholder 3"/>
          <p:cNvSpPr>
            <a:spLocks noGrp="1"/>
          </p:cNvSpPr>
          <p:nvPr>
            <p:ph type="sldNum" sz="quarter" idx="10"/>
          </p:nvPr>
        </p:nvSpPr>
        <p:spPr/>
        <p:txBody>
          <a:bodyPr/>
          <a:lstStyle/>
          <a:p>
            <a:pPr>
              <a:defRPr/>
            </a:pPr>
            <a:fld id="{5589B2A7-5E42-4B53-9E77-2AC49822B99E}" type="slidenum">
              <a:rPr lang="en-US" smtClean="0"/>
              <a:pPr>
                <a:defRPr/>
              </a:pPr>
              <a:t>65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354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354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354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heltenhm BdHd BT" pitchFamily="18" charset="0"/>
        </a:defRPr>
      </a:lvl2pPr>
      <a:lvl3pPr algn="ctr" rtl="0" eaLnBrk="0" fontAlgn="base" hangingPunct="0">
        <a:spcBef>
          <a:spcPct val="0"/>
        </a:spcBef>
        <a:spcAft>
          <a:spcPct val="0"/>
        </a:spcAft>
        <a:defRPr sz="4400">
          <a:solidFill>
            <a:schemeClr val="bg1"/>
          </a:solidFill>
          <a:latin typeface="Cheltenhm BdHd BT" pitchFamily="18" charset="0"/>
        </a:defRPr>
      </a:lvl3pPr>
      <a:lvl4pPr algn="ctr" rtl="0" eaLnBrk="0" fontAlgn="base" hangingPunct="0">
        <a:spcBef>
          <a:spcPct val="0"/>
        </a:spcBef>
        <a:spcAft>
          <a:spcPct val="0"/>
        </a:spcAft>
        <a:defRPr sz="4400">
          <a:solidFill>
            <a:schemeClr val="bg1"/>
          </a:solidFill>
          <a:latin typeface="Cheltenhm BdHd BT" pitchFamily="18" charset="0"/>
        </a:defRPr>
      </a:lvl4pPr>
      <a:lvl5pPr algn="ctr" rtl="0" eaLnBrk="0" fontAlgn="base" hangingPunct="0">
        <a:spcBef>
          <a:spcPct val="0"/>
        </a:spcBef>
        <a:spcAft>
          <a:spcPct val="0"/>
        </a:spcAft>
        <a:defRPr sz="4400">
          <a:solidFill>
            <a:schemeClr val="bg1"/>
          </a:solidFill>
          <a:latin typeface="Cheltenhm BdHd BT" pitchFamily="18" charset="0"/>
        </a:defRPr>
      </a:lvl5pPr>
      <a:lvl6pPr marL="457200" algn="ctr" rtl="0" fontAlgn="base">
        <a:spcBef>
          <a:spcPct val="0"/>
        </a:spcBef>
        <a:spcAft>
          <a:spcPct val="0"/>
        </a:spcAft>
        <a:defRPr sz="4400">
          <a:solidFill>
            <a:schemeClr val="bg1"/>
          </a:solidFill>
          <a:latin typeface="Cheltenhm BdHd BT" pitchFamily="18" charset="0"/>
        </a:defRPr>
      </a:lvl6pPr>
      <a:lvl7pPr marL="914400" algn="ctr" rtl="0" fontAlgn="base">
        <a:spcBef>
          <a:spcPct val="0"/>
        </a:spcBef>
        <a:spcAft>
          <a:spcPct val="0"/>
        </a:spcAft>
        <a:defRPr sz="4400">
          <a:solidFill>
            <a:schemeClr val="bg1"/>
          </a:solidFill>
          <a:latin typeface="Cheltenhm BdHd BT" pitchFamily="18" charset="0"/>
        </a:defRPr>
      </a:lvl7pPr>
      <a:lvl8pPr marL="1371600" algn="ctr" rtl="0" fontAlgn="base">
        <a:spcBef>
          <a:spcPct val="0"/>
        </a:spcBef>
        <a:spcAft>
          <a:spcPct val="0"/>
        </a:spcAft>
        <a:defRPr sz="4400">
          <a:solidFill>
            <a:schemeClr val="bg1"/>
          </a:solidFill>
          <a:latin typeface="Cheltenhm BdHd BT" pitchFamily="18" charset="0"/>
        </a:defRPr>
      </a:lvl8pPr>
      <a:lvl9pPr marL="1828800" algn="ctr" rtl="0" fontAlgn="base">
        <a:spcBef>
          <a:spcPct val="0"/>
        </a:spcBef>
        <a:spcAft>
          <a:spcPct val="0"/>
        </a:spcAft>
        <a:defRPr sz="4400">
          <a:solidFill>
            <a:schemeClr val="bg1"/>
          </a:solidFill>
          <a:latin typeface="Cheltenhm BdHd BT"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0" y="4725988"/>
            <a:ext cx="9144000" cy="1446212"/>
          </a:xfrm>
          <a:prstGeom prst="rect">
            <a:avLst/>
          </a:prstGeom>
          <a:noFill/>
          <a:ln w="9525">
            <a:noFill/>
            <a:miter lim="800000"/>
            <a:headEnd/>
            <a:tailEnd/>
          </a:ln>
        </p:spPr>
        <p:txBody>
          <a:bodyPr>
            <a:spAutoFit/>
          </a:bodyPr>
          <a:lstStyle/>
          <a:p>
            <a:pPr algn="ctr">
              <a:spcBef>
                <a:spcPct val="50000"/>
              </a:spcBef>
            </a:pPr>
            <a:r>
              <a:rPr lang="en-US" sz="8800" dirty="0" err="1" smtClean="0">
                <a:solidFill>
                  <a:schemeClr val="bg1"/>
                </a:solidFill>
                <a:latin typeface="+mj-lt"/>
              </a:rPr>
              <a:t>Loopage</a:t>
            </a:r>
            <a:endParaRPr lang="en-US" sz="8800" dirty="0">
              <a:solidFill>
                <a:schemeClr val="bg1"/>
              </a:solidFill>
              <a:latin typeface="+mj-lt"/>
            </a:endParaRPr>
          </a:p>
        </p:txBody>
      </p:sp>
      <p:sp>
        <p:nvSpPr>
          <p:cNvPr id="2052" name="Rectangle 4"/>
          <p:cNvSpPr>
            <a:spLocks noChangeArrowheads="1"/>
          </p:cNvSpPr>
          <p:nvPr/>
        </p:nvSpPr>
        <p:spPr bwMode="auto">
          <a:xfrm>
            <a:off x="0" y="3695700"/>
            <a:ext cx="9144000" cy="1016000"/>
          </a:xfrm>
          <a:prstGeom prst="rect">
            <a:avLst/>
          </a:prstGeom>
          <a:noFill/>
          <a:ln w="9525">
            <a:noFill/>
            <a:miter lim="800000"/>
            <a:headEnd/>
            <a:tailEnd/>
          </a:ln>
        </p:spPr>
        <p:txBody>
          <a:bodyPr>
            <a:spAutoFit/>
          </a:bodyPr>
          <a:lstStyle/>
          <a:p>
            <a:pPr algn="ctr"/>
            <a:r>
              <a:rPr lang="en-US" sz="6000" dirty="0" smtClean="0">
                <a:solidFill>
                  <a:schemeClr val="bg1"/>
                </a:solidFill>
                <a:latin typeface="Cheltenhm BdCn BT" pitchFamily="18" charset="0"/>
              </a:rPr>
              <a:t>Scene 6</a:t>
            </a:r>
            <a:endParaRPr lang="en-US" sz="6000" dirty="0">
              <a:solidFill>
                <a:schemeClr val="bg1"/>
              </a:solidFill>
              <a:latin typeface="Cheltenhm BdCn BT" pitchFamily="18"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721342" y="0"/>
            <a:ext cx="7736858" cy="6858000"/>
          </a:xfrm>
          <a:prstGeom prst="rect">
            <a:avLst/>
          </a:prstGeom>
          <a:noFill/>
          <a:ln w="9525">
            <a:noFill/>
            <a:miter lim="800000"/>
            <a:headEnd/>
            <a:tailEnd/>
          </a:ln>
        </p:spPr>
      </p:pic>
      <p:sp>
        <p:nvSpPr>
          <p:cNvPr id="5" name="TextBox 4"/>
          <p:cNvSpPr txBox="1"/>
          <p:nvPr/>
        </p:nvSpPr>
        <p:spPr>
          <a:xfrm>
            <a:off x="7162800" y="6400800"/>
            <a:ext cx="1600200" cy="276999"/>
          </a:xfrm>
          <a:prstGeom prst="rect">
            <a:avLst/>
          </a:prstGeom>
          <a:solidFill>
            <a:schemeClr val="bg1"/>
          </a:solidFill>
        </p:spPr>
        <p:txBody>
          <a:bodyPr wrap="square" rtlCol="0">
            <a:spAutoFit/>
          </a:bodyPr>
          <a:lstStyle/>
          <a:p>
            <a:pPr algn="ctr"/>
            <a:r>
              <a:rPr lang="en-US" sz="1200" dirty="0" smtClean="0"/>
              <a:t>Courtesy WGBH</a:t>
            </a:r>
            <a:endParaRPr lang="en-US" sz="1200" dirty="0"/>
          </a:p>
        </p:txBody>
      </p:sp>
      <p:sp>
        <p:nvSpPr>
          <p:cNvPr id="2" name="TextBox 1"/>
          <p:cNvSpPr txBox="1"/>
          <p:nvPr/>
        </p:nvSpPr>
        <p:spPr>
          <a:xfrm>
            <a:off x="1066800" y="6019800"/>
            <a:ext cx="3664786" cy="523220"/>
          </a:xfrm>
          <a:prstGeom prst="rect">
            <a:avLst/>
          </a:prstGeom>
          <a:solidFill>
            <a:schemeClr val="bg1"/>
          </a:solidFill>
          <a:ln>
            <a:solidFill>
              <a:schemeClr val="tx1"/>
            </a:solidFill>
          </a:ln>
        </p:spPr>
        <p:txBody>
          <a:bodyPr wrap="none" rtlCol="0">
            <a:spAutoFit/>
          </a:bodyPr>
          <a:lstStyle/>
          <a:p>
            <a:r>
              <a:rPr lang="en-US" sz="2800" dirty="0"/>
              <a:t>Grace Murray Hopper</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Mark 1"/>
          <p:cNvPicPr>
            <a:picLocks noChangeAspect="1" noChangeArrowheads="1"/>
          </p:cNvPicPr>
          <p:nvPr/>
        </p:nvPicPr>
        <p:blipFill>
          <a:blip r:embed="rId3" cstate="print"/>
          <a:srcRect/>
          <a:stretch>
            <a:fillRect/>
          </a:stretch>
        </p:blipFill>
        <p:spPr bwMode="auto">
          <a:xfrm>
            <a:off x="0" y="1828800"/>
            <a:ext cx="9144000" cy="4572000"/>
          </a:xfrm>
          <a:prstGeom prst="rect">
            <a:avLst/>
          </a:prstGeom>
          <a:noFill/>
        </p:spPr>
      </p:pic>
      <p:sp>
        <p:nvSpPr>
          <p:cNvPr id="3" name="Title 2"/>
          <p:cNvSpPr>
            <a:spLocks noGrp="1"/>
          </p:cNvSpPr>
          <p:nvPr>
            <p:ph type="title"/>
          </p:nvPr>
        </p:nvSpPr>
        <p:spPr/>
        <p:txBody>
          <a:bodyPr/>
          <a:lstStyle/>
          <a:p>
            <a:r>
              <a:rPr lang="en-US" dirty="0" smtClean="0"/>
              <a:t>IBM Automatic Sequence Controlled Calculator</a:t>
            </a:r>
            <a:endParaRPr lang="en-US"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3.static.flickr.com/2726/4140974557_22c824566f_o.jpg"/>
          <p:cNvPicPr>
            <a:picLocks noChangeAspect="1" noChangeArrowheads="1"/>
          </p:cNvPicPr>
          <p:nvPr/>
        </p:nvPicPr>
        <p:blipFill>
          <a:blip r:embed="rId2" cstate="print"/>
          <a:srcRect/>
          <a:stretch>
            <a:fillRect/>
          </a:stretch>
        </p:blipFill>
        <p:spPr bwMode="auto">
          <a:xfrm>
            <a:off x="204241" y="0"/>
            <a:ext cx="8787359"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A-0</a:t>
            </a:r>
            <a:endParaRPr lang="en-US" dirty="0"/>
          </a:p>
        </p:txBody>
      </p:sp>
      <p:sp>
        <p:nvSpPr>
          <p:cNvPr id="4" name="Content Placeholder 3"/>
          <p:cNvSpPr>
            <a:spLocks noGrp="1"/>
          </p:cNvSpPr>
          <p:nvPr>
            <p:ph idx="1"/>
          </p:nvPr>
        </p:nvSpPr>
        <p:spPr/>
        <p:txBody>
          <a:bodyPr/>
          <a:lstStyle/>
          <a:p>
            <a:r>
              <a:rPr lang="en-US" dirty="0" smtClean="0"/>
              <a:t>The first compiler.</a:t>
            </a:r>
          </a:p>
          <a:p>
            <a:r>
              <a:rPr lang="en-US" dirty="0" smtClean="0"/>
              <a:t>Compiled a set of subroutines from a tape library.</a:t>
            </a:r>
          </a:p>
          <a:p>
            <a:r>
              <a:rPr lang="en-US" dirty="0" smtClean="0"/>
              <a:t>Each subroutine had a call number.</a:t>
            </a:r>
          </a:p>
          <a:p>
            <a:r>
              <a:rPr lang="en-US" dirty="0" smtClean="0"/>
              <a:t>Subroutines can be open (include) or closed (function).</a:t>
            </a:r>
          </a:p>
          <a:p>
            <a:r>
              <a:rPr lang="en-US" dirty="0" smtClean="0"/>
              <a:t>In modern terms, it was more of a linker or loader.</a:t>
            </a:r>
            <a:endParaRPr lang="en-US"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a:t>
            </a:r>
            <a:endParaRPr lang="en-US" dirty="0"/>
          </a:p>
        </p:txBody>
      </p:sp>
      <p:sp>
        <p:nvSpPr>
          <p:cNvPr id="3" name="Content Placeholder 2"/>
          <p:cNvSpPr>
            <a:spLocks noGrp="1"/>
          </p:cNvSpPr>
          <p:nvPr>
            <p:ph idx="1"/>
          </p:nvPr>
        </p:nvSpPr>
        <p:spPr/>
        <p:txBody>
          <a:bodyPr/>
          <a:lstStyle/>
          <a:p>
            <a:r>
              <a:rPr lang="en-US" dirty="0" smtClean="0"/>
              <a:t>The first open source project.</a:t>
            </a:r>
          </a:p>
          <a:p>
            <a:r>
              <a:rPr lang="en-US" dirty="0" smtClean="0"/>
              <a:t>It was shared with people who bought Univac machines, and they contributed changes and suggestions.</a:t>
            </a:r>
          </a:p>
          <a:p>
            <a:r>
              <a:rPr lang="en-US" dirty="0" smtClean="0"/>
              <a:t>Lead to A-3, AT-3, and MATH-MATIC.</a:t>
            </a:r>
          </a:p>
          <a:p>
            <a:r>
              <a:rPr lang="en-US" dirty="0" smtClean="0"/>
              <a:t>IBM’s FORTRAN.</a:t>
            </a:r>
          </a:p>
          <a:p>
            <a:endParaRPr lang="en-US" dirty="0" smtClean="0"/>
          </a:p>
          <a:p>
            <a:r>
              <a:rPr lang="en-US" dirty="0" smtClean="0"/>
              <a:t>Some of the best programmers of the day rejected this approach.</a:t>
            </a:r>
            <a:endParaRPr lang="en-US"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Programming took too much creativity and dexterity for the human being to be replaced by the very machine we are manipulating. Waa.</a:t>
            </a:r>
            <a:endParaRPr lang="en-US" dirty="0"/>
          </a:p>
        </p:txBody>
      </p:sp>
      <p:sp>
        <p:nvSpPr>
          <p:cNvPr id="3" name="Subtitle 2"/>
          <p:cNvSpPr>
            <a:spLocks noGrp="1"/>
          </p:cNvSpPr>
          <p:nvPr>
            <p:ph type="subTitle" idx="1"/>
          </p:nvPr>
        </p:nvSpPr>
        <p:spPr>
          <a:xfrm>
            <a:off x="1371600" y="4800600"/>
            <a:ext cx="6400800" cy="1752600"/>
          </a:xfrm>
        </p:spPr>
        <p:txBody>
          <a:bodyPr/>
          <a:lstStyle/>
          <a:p>
            <a:r>
              <a:rPr lang="en-US" dirty="0" smtClean="0"/>
              <a:t>The people who should be the first to recognize the value of an innovation are often the last.</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Courier New" pitchFamily="49" charset="0"/>
                <a:cs typeface="Courier New" pitchFamily="49" charset="0"/>
              </a:rPr>
              <a:t>READ / WRITE</a:t>
            </a:r>
            <a:endParaRPr lang="en-US" b="1" dirty="0">
              <a:latin typeface="Courier New" pitchFamily="49" charset="0"/>
              <a:cs typeface="Courier New" pitchFamily="49" charset="0"/>
            </a:endParaRPr>
          </a:p>
        </p:txBody>
      </p:sp>
      <p:sp>
        <p:nvSpPr>
          <p:cNvPr id="4" name="Subtitle 3"/>
          <p:cNvSpPr>
            <a:spLocks noGrp="1"/>
          </p:cNvSpPr>
          <p:nvPr>
            <p:ph type="subTitle" idx="1"/>
          </p:nvPr>
        </p:nvSpPr>
        <p:spPr/>
        <p:txBody>
          <a:bodyPr/>
          <a:lstStyle/>
          <a:p>
            <a:r>
              <a:rPr lang="en-US" dirty="0" smtClean="0"/>
              <a:t>Stop until the I/O operation is completed.</a:t>
            </a:r>
            <a:endParaRPr lang="en-US"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Box</a:t>
            </a:r>
            <a:endParaRPr lang="en-US" dirty="0"/>
          </a:p>
        </p:txBody>
      </p:sp>
      <p:cxnSp>
        <p:nvCxnSpPr>
          <p:cNvPr id="6" name="Straight Connector 5"/>
          <p:cNvCxnSpPr/>
          <p:nvPr/>
        </p:nvCxnSpPr>
        <p:spPr>
          <a:xfrm>
            <a:off x="762000" y="4114800"/>
            <a:ext cx="75438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743200" y="2743200"/>
            <a:ext cx="3581400" cy="2743200"/>
          </a:xfrm>
          <a:prstGeom prst="rect">
            <a:avLst/>
          </a:prstGeom>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685800" y="3505200"/>
            <a:ext cx="1905000" cy="584775"/>
          </a:xfrm>
          <a:prstGeom prst="rect">
            <a:avLst/>
          </a:prstGeom>
          <a:noFill/>
        </p:spPr>
        <p:txBody>
          <a:bodyPr wrap="square" rtlCol="0">
            <a:spAutoFit/>
          </a:bodyPr>
          <a:lstStyle/>
          <a:p>
            <a:pPr algn="r"/>
            <a:r>
              <a:rPr lang="en-US" sz="3200" dirty="0" smtClean="0">
                <a:solidFill>
                  <a:schemeClr val="bg1"/>
                </a:solidFill>
              </a:rPr>
              <a:t>INPUT</a:t>
            </a:r>
            <a:endParaRPr lang="en-US" sz="3200" dirty="0">
              <a:solidFill>
                <a:schemeClr val="bg1"/>
              </a:solidFill>
            </a:endParaRPr>
          </a:p>
        </p:txBody>
      </p:sp>
      <p:sp>
        <p:nvSpPr>
          <p:cNvPr id="8" name="TextBox 7"/>
          <p:cNvSpPr txBox="1"/>
          <p:nvPr/>
        </p:nvSpPr>
        <p:spPr>
          <a:xfrm>
            <a:off x="6400800" y="3505200"/>
            <a:ext cx="1905000" cy="584775"/>
          </a:xfrm>
          <a:prstGeom prst="rect">
            <a:avLst/>
          </a:prstGeom>
          <a:noFill/>
        </p:spPr>
        <p:txBody>
          <a:bodyPr wrap="square" rtlCol="0">
            <a:spAutoFit/>
          </a:bodyPr>
          <a:lstStyle/>
          <a:p>
            <a:pPr algn="ctr"/>
            <a:r>
              <a:rPr lang="en-US" sz="3200" dirty="0" smtClean="0">
                <a:solidFill>
                  <a:schemeClr val="bg1"/>
                </a:solidFill>
              </a:rPr>
              <a:t>OUTPUT</a:t>
            </a:r>
            <a:endParaRPr lang="en-US" sz="3200" dirty="0">
              <a:solidFill>
                <a:schemeClr val="bg1"/>
              </a:solidFill>
            </a:endParaRPr>
          </a:p>
        </p:txBody>
      </p:sp>
      <p:sp>
        <p:nvSpPr>
          <p:cNvPr id="9" name="TextBox 8"/>
          <p:cNvSpPr txBox="1"/>
          <p:nvPr/>
        </p:nvSpPr>
        <p:spPr>
          <a:xfrm>
            <a:off x="2743200" y="3505200"/>
            <a:ext cx="3581400" cy="584775"/>
          </a:xfrm>
          <a:prstGeom prst="rect">
            <a:avLst/>
          </a:prstGeom>
          <a:noFill/>
        </p:spPr>
        <p:txBody>
          <a:bodyPr wrap="square" rtlCol="0">
            <a:spAutoFit/>
          </a:bodyPr>
          <a:lstStyle/>
          <a:p>
            <a:pPr algn="ctr"/>
            <a:r>
              <a:rPr lang="en-US" sz="3200" dirty="0" smtClean="0">
                <a:solidFill>
                  <a:schemeClr val="bg1"/>
                </a:solidFill>
              </a:rPr>
              <a:t>PROCESS</a:t>
            </a:r>
            <a:endParaRPr lang="en-US" sz="3200"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Timesharing</a:t>
            </a:r>
            <a:endParaRPr lang="en-US" dirty="0"/>
          </a:p>
        </p:txBody>
      </p:sp>
      <p:sp>
        <p:nvSpPr>
          <p:cNvPr id="7" name="Content Placeholder 6"/>
          <p:cNvSpPr>
            <a:spLocks noGrp="1"/>
          </p:cNvSpPr>
          <p:nvPr>
            <p:ph idx="1"/>
          </p:nvPr>
        </p:nvSpPr>
        <p:spPr/>
        <p:txBody>
          <a:bodyPr>
            <a:normAutofit/>
          </a:bodyPr>
          <a:lstStyle/>
          <a:p>
            <a:r>
              <a:rPr lang="en-US" dirty="0" smtClean="0"/>
              <a:t>Interactive programs are highly modal.</a:t>
            </a:r>
          </a:p>
          <a:p>
            <a:r>
              <a:rPr lang="en-US" dirty="0" smtClean="0"/>
              <a:t>The user can only enter what the program is expecting.</a:t>
            </a:r>
          </a:p>
          <a:p>
            <a:r>
              <a:rPr lang="en-US" dirty="0" smtClean="0"/>
              <a:t>The flow of the dialog is dictated by the program, not by the user.</a:t>
            </a:r>
          </a:p>
          <a:p>
            <a:endParaRPr lang="en-US" dirty="0" smtClean="0"/>
          </a:p>
          <a:p>
            <a:r>
              <a:rPr lang="en-US" dirty="0" smtClean="0"/>
              <a:t>Timesharing depended on blocking </a:t>
            </a:r>
            <a:r>
              <a:rPr lang="en-US" b="1" dirty="0" smtClean="0">
                <a:latin typeface="Courier New" pitchFamily="49" charset="0"/>
                <a:cs typeface="Courier New" pitchFamily="49" charset="0"/>
              </a:rPr>
              <a:t>READ</a:t>
            </a:r>
            <a:r>
              <a:rPr lang="en-US" dirty="0" smtClean="0"/>
              <a:t>.</a:t>
            </a:r>
          </a:p>
          <a:p>
            <a:r>
              <a:rPr lang="en-US" dirty="0" smtClean="0"/>
              <a:t>While one program is blocked, another may run.</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Virtually all programming languages have blocking I/O.</a:t>
            </a:r>
            <a:endParaRPr lang="en-US" dirty="0"/>
          </a:p>
        </p:txBody>
      </p:sp>
      <p:sp>
        <p:nvSpPr>
          <p:cNvPr id="5" name="Subtitle 4"/>
          <p:cNvSpPr>
            <a:spLocks noGrp="1"/>
          </p:cNvSpPr>
          <p:nvPr>
            <p:ph type="subTitle" idx="1"/>
          </p:nvPr>
        </p:nvSpPr>
        <p:spPr/>
        <p:txBody>
          <a:bodyPr/>
          <a:lstStyle/>
          <a:p>
            <a:r>
              <a:rPr lang="en-US" b="1" dirty="0" smtClean="0">
                <a:latin typeface="Courier New" pitchFamily="49" charset="0"/>
                <a:cs typeface="Courier New" pitchFamily="49" charset="0"/>
              </a:rPr>
              <a:t>READ / WRITE</a:t>
            </a:r>
          </a:p>
          <a:p>
            <a:r>
              <a:rPr lang="en-US" dirty="0" smtClean="0"/>
              <a:t>unto every generation.</a:t>
            </a:r>
            <a:endParaRPr lang="en-US"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JavaScript</a:t>
            </a:r>
            <a:br>
              <a:rPr lang="en-US" dirty="0" smtClean="0"/>
            </a:br>
            <a:r>
              <a:rPr lang="en-US" dirty="0" smtClean="0"/>
              <a:t>Loops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Except C, which has </a:t>
            </a:r>
            <a:br>
              <a:rPr lang="en-US" dirty="0" smtClean="0"/>
            </a:br>
            <a:r>
              <a:rPr lang="en-US" dirty="0" smtClean="0"/>
              <a:t>no I/O at all.</a:t>
            </a:r>
            <a:endParaRPr lang="en-US" dirty="0"/>
          </a:p>
        </p:txBody>
      </p:sp>
      <p:sp>
        <p:nvSpPr>
          <p:cNvPr id="5" name="Subtitle 4"/>
          <p:cNvSpPr>
            <a:spLocks noGrp="1"/>
          </p:cNvSpPr>
          <p:nvPr>
            <p:ph type="subTitle" idx="1"/>
          </p:nvPr>
        </p:nvSpPr>
        <p:spPr/>
        <p:txBody>
          <a:bodyPr/>
          <a:lstStyle/>
          <a:p>
            <a:r>
              <a:rPr lang="en-US" dirty="0" smtClean="0"/>
              <a:t>Unfortunately, it has </a:t>
            </a:r>
            <a:r>
              <a:rPr lang="en-US" b="1" dirty="0" err="1" smtClean="0">
                <a:latin typeface="Courier New" pitchFamily="49" charset="0"/>
                <a:cs typeface="Courier New" pitchFamily="49" charset="0"/>
              </a:rPr>
              <a:t>stdio</a:t>
            </a:r>
            <a:r>
              <a:rPr lang="en-US" dirty="0" smtClean="0"/>
              <a:t>, </a:t>
            </a:r>
            <a:br>
              <a:rPr lang="en-US" dirty="0" smtClean="0"/>
            </a:br>
            <a:r>
              <a:rPr lang="en-US" dirty="0" smtClean="0"/>
              <a:t>and </a:t>
            </a:r>
            <a:r>
              <a:rPr lang="en-US" b="1" dirty="0" err="1" smtClean="0">
                <a:latin typeface="Courier New" pitchFamily="49" charset="0"/>
                <a:cs typeface="Courier New" pitchFamily="49" charset="0"/>
              </a:rPr>
              <a:t>stdio</a:t>
            </a:r>
            <a:r>
              <a:rPr lang="en-US" dirty="0" smtClean="0"/>
              <a:t> is blocking.</a:t>
            </a:r>
            <a:endParaRPr lang="en-US" dirty="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Meanwhile</a:t>
            </a:r>
            <a:endParaRPr lang="en-US" dirty="0"/>
          </a:p>
        </p:txBody>
      </p:sp>
      <p:sp>
        <p:nvSpPr>
          <p:cNvPr id="5" name="Subtitle 4"/>
          <p:cNvSpPr>
            <a:spLocks noGrp="1"/>
          </p:cNvSpPr>
          <p:nvPr>
            <p:ph type="subTitle" idx="1"/>
          </p:nvPr>
        </p:nvSpPr>
        <p:spPr/>
        <p:txBody>
          <a:bodyPr/>
          <a:lstStyle/>
          <a:p>
            <a:r>
              <a:rPr lang="en-US" dirty="0" smtClean="0"/>
              <a:t>Research, editors, and games.</a:t>
            </a:r>
            <a:endParaRPr lang="en-US"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7"/>
          <p:cNvGraphicFramePr>
            <a:graphicFrameLocks noChangeAspect="1"/>
          </p:cNvGraphicFramePr>
          <p:nvPr/>
        </p:nvGraphicFramePr>
        <p:xfrm>
          <a:off x="2071688" y="609600"/>
          <a:ext cx="5000625" cy="5638800"/>
        </p:xfrm>
        <a:graphic>
          <a:graphicData uri="http://schemas.openxmlformats.org/presentationml/2006/ole">
            <mc:AlternateContent xmlns:mc="http://schemas.openxmlformats.org/markup-compatibility/2006">
              <mc:Choice xmlns:v="urn:schemas-microsoft-com:vml" Requires="v">
                <p:oleObj spid="_x0000_s77842" name="Image" r:id="rId3" imgW="6666667" imgH="7517460" progId="Photoshop.Image.11">
                  <p:embed/>
                </p:oleObj>
              </mc:Choice>
              <mc:Fallback>
                <p:oleObj name="Image" r:id="rId3" imgW="6666667" imgH="7517460" progId="Photoshop.Image.11">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88" y="609600"/>
                        <a:ext cx="500062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You have to write the programs inside out! Waa!</a:t>
            </a:r>
            <a:endParaRPr lang="en-US" dirty="0"/>
          </a:p>
        </p:txBody>
      </p:sp>
      <p:sp>
        <p:nvSpPr>
          <p:cNvPr id="5" name="Subtitle 4"/>
          <p:cNvSpPr>
            <a:spLocks noGrp="1"/>
          </p:cNvSpPr>
          <p:nvPr>
            <p:ph type="subTitle" idx="1"/>
          </p:nvPr>
        </p:nvSpPr>
        <p:spPr/>
        <p:txBody>
          <a:bodyPr/>
          <a:lstStyle/>
          <a:p>
            <a:r>
              <a:rPr lang="en-US" dirty="0" smtClean="0"/>
              <a:t>Let’s go back to the command line.</a:t>
            </a:r>
            <a:endParaRPr lang="en-US" dirty="0"/>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3" descr="hypercard"/>
          <p:cNvPicPr>
            <a:picLocks noGrp="1" noChangeAspect="1" noChangeArrowheads="1"/>
          </p:cNvPicPr>
          <p:nvPr>
            <p:ph idx="1"/>
          </p:nvPr>
        </p:nvPicPr>
        <p:blipFill>
          <a:blip r:embed="rId3" cstate="print"/>
          <a:srcRect/>
          <a:stretch>
            <a:fillRect/>
          </a:stretch>
        </p:blipFill>
        <p:spPr>
          <a:xfrm>
            <a:off x="0" y="304800"/>
            <a:ext cx="9144000" cy="6361113"/>
          </a:xfrm>
          <a:noFill/>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b"/>
          <a:lstStyle/>
          <a:p>
            <a:r>
              <a:rPr lang="en-US" dirty="0" smtClean="0"/>
              <a:t>Non-programmers were incredibly productive with HyperCard.</a:t>
            </a:r>
            <a:endParaRPr lang="en-US" dirty="0"/>
          </a:p>
        </p:txBody>
      </p:sp>
      <p:sp>
        <p:nvSpPr>
          <p:cNvPr id="5" name="Subtitle 4"/>
          <p:cNvSpPr>
            <a:spLocks noGrp="1"/>
          </p:cNvSpPr>
          <p:nvPr>
            <p:ph type="subTitle" idx="1"/>
          </p:nvPr>
        </p:nvSpPr>
        <p:spPr/>
        <p:txBody>
          <a:bodyPr/>
          <a:lstStyle/>
          <a:p>
            <a:r>
              <a:rPr lang="en-US" dirty="0" smtClean="0"/>
              <a:t>Suddenly, professional programmers got smarter and there was an explosion of Mac and Windows applications.</a:t>
            </a:r>
            <a:endParaRPr lang="en-US" dirty="0"/>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HyperCard was all about events</a:t>
            </a:r>
            <a:endParaRPr lang="en-US" dirty="0"/>
          </a:p>
        </p:txBody>
      </p:sp>
      <p:sp>
        <p:nvSpPr>
          <p:cNvPr id="3" name="Content Placeholder 2"/>
          <p:cNvSpPr>
            <a:spLocks noGrp="1"/>
          </p:cNvSpPr>
          <p:nvPr>
            <p:ph idx="1"/>
          </p:nvPr>
        </p:nvSpPr>
        <p:spPr/>
        <p:txBody>
          <a:bodyPr>
            <a:normAutofit lnSpcReduction="10000"/>
          </a:bodyPr>
          <a:lstStyle/>
          <a:p>
            <a:r>
              <a:rPr lang="en-US" dirty="0" smtClean="0"/>
              <a:t>Programs (aka stacks) were written as a collection of event handlers attached to visible objects.</a:t>
            </a:r>
          </a:p>
          <a:p>
            <a:r>
              <a:rPr lang="en-US" dirty="0" smtClean="0"/>
              <a:t>Events bubble up.</a:t>
            </a:r>
          </a:p>
          <a:p>
            <a:pPr lvl="1">
              <a:buNone/>
            </a:pPr>
            <a:r>
              <a:rPr lang="en-US" b="1" dirty="0" smtClean="0">
                <a:latin typeface="Courier New" pitchFamily="49" charset="0"/>
                <a:cs typeface="Courier New" pitchFamily="49" charset="0"/>
              </a:rPr>
              <a:t>on </a:t>
            </a:r>
            <a:r>
              <a:rPr lang="en-US" b="1" dirty="0" err="1" smtClean="0">
                <a:latin typeface="Courier New" pitchFamily="49" charset="0"/>
                <a:cs typeface="Courier New" pitchFamily="49" charset="0"/>
              </a:rPr>
              <a:t>mouseUp</a:t>
            </a:r>
            <a:endParaRPr lang="en-US" b="1" dirty="0" smtClean="0">
              <a:latin typeface="Courier New" pitchFamily="49" charset="0"/>
              <a:cs typeface="Courier New" pitchFamily="49" charset="0"/>
            </a:endParaRPr>
          </a:p>
          <a:p>
            <a:pPr lvl="1">
              <a:buNone/>
            </a:pPr>
            <a:r>
              <a:rPr lang="en-US" b="1" dirty="0" smtClean="0">
                <a:latin typeface="Courier New" pitchFamily="49" charset="0"/>
                <a:cs typeface="Courier New" pitchFamily="49" charset="0"/>
              </a:rPr>
              <a:t>on </a:t>
            </a:r>
            <a:r>
              <a:rPr lang="en-US" b="1" dirty="0" err="1" smtClean="0">
                <a:latin typeface="Courier New" pitchFamily="49" charset="0"/>
                <a:cs typeface="Courier New" pitchFamily="49" charset="0"/>
              </a:rPr>
              <a:t>keyDown</a:t>
            </a:r>
            <a:endParaRPr lang="en-US" b="1" dirty="0" smtClean="0">
              <a:latin typeface="Courier New" pitchFamily="49" charset="0"/>
              <a:cs typeface="Courier New" pitchFamily="49" charset="0"/>
            </a:endParaRPr>
          </a:p>
          <a:p>
            <a:pPr lvl="1">
              <a:buNone/>
            </a:pPr>
            <a:r>
              <a:rPr lang="en-US" b="1" dirty="0" smtClean="0">
                <a:latin typeface="Courier New" pitchFamily="49" charset="0"/>
                <a:cs typeface="Courier New" pitchFamily="49" charset="0"/>
              </a:rPr>
              <a:t>on </a:t>
            </a:r>
            <a:r>
              <a:rPr lang="en-US" b="1" dirty="0" err="1" smtClean="0">
                <a:latin typeface="Courier New" pitchFamily="49" charset="0"/>
                <a:cs typeface="Courier New" pitchFamily="49" charset="0"/>
              </a:rPr>
              <a:t>cardEnter</a:t>
            </a:r>
            <a:endParaRPr lang="en-US" b="1" dirty="0" smtClean="0">
              <a:latin typeface="Courier New" pitchFamily="49" charset="0"/>
              <a:cs typeface="Courier New" pitchFamily="49" charset="0"/>
            </a:endParaRPr>
          </a:p>
          <a:p>
            <a:pPr lvl="1">
              <a:buNone/>
            </a:pPr>
            <a:r>
              <a:rPr lang="en-US" b="1" dirty="0" smtClean="0">
                <a:latin typeface="Courier New" pitchFamily="49" charset="0"/>
                <a:cs typeface="Courier New" pitchFamily="49" charset="0"/>
              </a:rPr>
              <a:t>on idle</a:t>
            </a:r>
          </a:p>
          <a:p>
            <a:r>
              <a:rPr lang="en-US" dirty="0" smtClean="0"/>
              <a:t>If you don’t provide a right way, the street will find its own way.</a:t>
            </a:r>
            <a:endParaRPr lang="en-US" dirty="0"/>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b"/>
          <a:lstStyle/>
          <a:p>
            <a:r>
              <a:rPr lang="en-US" dirty="0" smtClean="0"/>
              <a:t>HyperCard had a big impact on the evolution of the browser.</a:t>
            </a:r>
            <a:endParaRPr lang="en-US" dirty="0"/>
          </a:p>
        </p:txBody>
      </p:sp>
      <p:sp>
        <p:nvSpPr>
          <p:cNvPr id="5" name="Subtitle 4"/>
          <p:cNvSpPr>
            <a:spLocks noGrp="1"/>
          </p:cNvSpPr>
          <p:nvPr>
            <p:ph type="subTitle" idx="1"/>
          </p:nvPr>
        </p:nvSpPr>
        <p:spPr>
          <a:xfrm>
            <a:off x="1371600" y="4114800"/>
            <a:ext cx="6400800" cy="1752600"/>
          </a:xfrm>
        </p:spPr>
        <p:txBody>
          <a:bodyPr>
            <a:normAutofit fontScale="85000" lnSpcReduction="10000"/>
          </a:bodyPr>
          <a:lstStyle/>
          <a:p>
            <a:r>
              <a:rPr lang="en-US" dirty="0" smtClean="0"/>
              <a:t>JavaScript is well suited for this model.</a:t>
            </a:r>
          </a:p>
          <a:p>
            <a:r>
              <a:rPr lang="en-US" dirty="0" smtClean="0"/>
              <a:t>As awful as the DOM is, </a:t>
            </a:r>
            <a:r>
              <a:rPr lang="en-US" dirty="0" err="1" smtClean="0"/>
              <a:t>JavaScript+DOM</a:t>
            </a:r>
            <a:r>
              <a:rPr lang="en-US" dirty="0" smtClean="0"/>
              <a:t> is effective.</a:t>
            </a:r>
          </a:p>
          <a:p>
            <a:r>
              <a:rPr lang="en-US" dirty="0" smtClean="0"/>
              <a:t>JavaScript+YUI3 is really effective.</a:t>
            </a:r>
            <a:endParaRPr lang="en-US" dirty="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JavaScript does not have </a:t>
            </a:r>
            <a:r>
              <a:rPr lang="en-US" b="1" dirty="0" smtClean="0">
                <a:latin typeface="Courier New" pitchFamily="49" charset="0"/>
                <a:cs typeface="Courier New" pitchFamily="49" charset="0"/>
              </a:rPr>
              <a:t>READ</a:t>
            </a:r>
            <a:r>
              <a:rPr lang="en-US" dirty="0" smtClean="0"/>
              <a:t>.</a:t>
            </a:r>
            <a:endParaRPr lang="en-US" dirty="0"/>
          </a:p>
        </p:txBody>
      </p:sp>
      <p:sp>
        <p:nvSpPr>
          <p:cNvPr id="5" name="Subtitle 4"/>
          <p:cNvSpPr>
            <a:spLocks noGrp="1"/>
          </p:cNvSpPr>
          <p:nvPr>
            <p:ph type="subTitle" idx="1"/>
          </p:nvPr>
        </p:nvSpPr>
        <p:spPr/>
        <p:txBody>
          <a:bodyPr/>
          <a:lstStyle/>
          <a:p>
            <a:r>
              <a:rPr lang="en-US" dirty="0" smtClean="0"/>
              <a:t>That has always been seen as a huge disadvantage, but it is actually a wonderful thing.</a:t>
            </a:r>
            <a:endParaRPr lang="en-US" dirty="0"/>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latin typeface="Courier New" pitchFamily="49" charset="0"/>
                <a:cs typeface="Courier New" pitchFamily="49" charset="0"/>
              </a:rPr>
              <a:t>READ</a:t>
            </a:r>
            <a:r>
              <a:rPr lang="en-US" dirty="0" smtClean="0"/>
              <a:t> blocks, and blocking is bad for event loops.</a:t>
            </a:r>
            <a:endParaRPr lang="en-US" dirty="0"/>
          </a:p>
        </p:txBody>
      </p:sp>
      <p:sp>
        <p:nvSpPr>
          <p:cNvPr id="5" name="Subtitle 4"/>
          <p:cNvSpPr>
            <a:spLocks noGrp="1"/>
          </p:cNvSpPr>
          <p:nvPr>
            <p:ph type="subTitle" idx="1"/>
          </p:nvPr>
        </p:nvSpPr>
        <p:spPr/>
        <p:txBody>
          <a:bodyPr/>
          <a:lstStyle/>
          <a:p>
            <a:r>
              <a:rPr lang="en-US" dirty="0" smtClean="0"/>
              <a:t>JavaScript programmers are smarter about using event loops than programmers of other languages.</a:t>
            </a:r>
            <a:endParaRPr lang="en-US"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624263" y="2019300"/>
            <a:ext cx="1909762" cy="701675"/>
          </a:xfrm>
          <a:prstGeom prst="rect">
            <a:avLst/>
          </a:prstGeom>
          <a:noFill/>
          <a:ln w="9525">
            <a:noFill/>
            <a:miter lim="800000"/>
            <a:headEnd/>
            <a:tailEnd/>
          </a:ln>
        </p:spPr>
        <p:txBody>
          <a:bodyPr wrap="none">
            <a:spAutoFit/>
          </a:bodyPr>
          <a:lstStyle/>
          <a:p>
            <a:r>
              <a:rPr lang="en-US" sz="4000">
                <a:solidFill>
                  <a:schemeClr val="bg1"/>
                </a:solidFill>
                <a:latin typeface="Cheltenhm BdHd BT" pitchFamily="18" charset="0"/>
              </a:rPr>
              <a:t>Scheme</a:t>
            </a:r>
          </a:p>
        </p:txBody>
      </p:sp>
      <p:sp>
        <p:nvSpPr>
          <p:cNvPr id="10243" name="Text Box 3"/>
          <p:cNvSpPr txBox="1">
            <a:spLocks noChangeArrowheads="1"/>
          </p:cNvSpPr>
          <p:nvPr/>
        </p:nvSpPr>
        <p:spPr bwMode="auto">
          <a:xfrm>
            <a:off x="6553200" y="2019300"/>
            <a:ext cx="1038225" cy="701675"/>
          </a:xfrm>
          <a:prstGeom prst="rect">
            <a:avLst/>
          </a:prstGeom>
          <a:noFill/>
          <a:ln w="9525">
            <a:noFill/>
            <a:miter lim="800000"/>
            <a:headEnd/>
            <a:tailEnd/>
          </a:ln>
        </p:spPr>
        <p:txBody>
          <a:bodyPr wrap="none">
            <a:spAutoFit/>
          </a:bodyPr>
          <a:lstStyle/>
          <a:p>
            <a:r>
              <a:rPr lang="en-US" sz="4000">
                <a:solidFill>
                  <a:schemeClr val="bg1"/>
                </a:solidFill>
                <a:latin typeface="Cheltenhm BdHd BT" pitchFamily="18" charset="0"/>
              </a:rPr>
              <a:t>Self</a:t>
            </a:r>
          </a:p>
        </p:txBody>
      </p:sp>
      <p:sp>
        <p:nvSpPr>
          <p:cNvPr id="10244" name="Line 4"/>
          <p:cNvSpPr>
            <a:spLocks noChangeShapeType="1"/>
          </p:cNvSpPr>
          <p:nvPr/>
        </p:nvSpPr>
        <p:spPr bwMode="auto">
          <a:xfrm flipH="1" flipV="1">
            <a:off x="2133600" y="2743200"/>
            <a:ext cx="2133600" cy="1524000"/>
          </a:xfrm>
          <a:prstGeom prst="line">
            <a:avLst/>
          </a:prstGeom>
          <a:noFill/>
          <a:ln w="38100">
            <a:solidFill>
              <a:schemeClr val="bg1"/>
            </a:solidFill>
            <a:round/>
            <a:headEnd/>
            <a:tailEnd/>
          </a:ln>
        </p:spPr>
        <p:txBody>
          <a:bodyPr/>
          <a:lstStyle/>
          <a:p>
            <a:endParaRPr lang="en-US"/>
          </a:p>
        </p:txBody>
      </p:sp>
      <p:sp>
        <p:nvSpPr>
          <p:cNvPr id="10245" name="Line 7"/>
          <p:cNvSpPr>
            <a:spLocks noChangeShapeType="1"/>
          </p:cNvSpPr>
          <p:nvPr/>
        </p:nvSpPr>
        <p:spPr bwMode="auto">
          <a:xfrm>
            <a:off x="4495800" y="2743200"/>
            <a:ext cx="152400" cy="1524000"/>
          </a:xfrm>
          <a:prstGeom prst="line">
            <a:avLst/>
          </a:prstGeom>
          <a:noFill/>
          <a:ln w="38100">
            <a:solidFill>
              <a:schemeClr val="bg1"/>
            </a:solidFill>
            <a:round/>
            <a:headEnd/>
            <a:tailEnd/>
          </a:ln>
        </p:spPr>
        <p:txBody>
          <a:bodyPr/>
          <a:lstStyle/>
          <a:p>
            <a:endParaRPr lang="en-US"/>
          </a:p>
        </p:txBody>
      </p:sp>
      <p:sp>
        <p:nvSpPr>
          <p:cNvPr id="10246" name="Text Box 8"/>
          <p:cNvSpPr txBox="1">
            <a:spLocks noChangeArrowheads="1"/>
          </p:cNvSpPr>
          <p:nvPr/>
        </p:nvSpPr>
        <p:spPr bwMode="auto">
          <a:xfrm>
            <a:off x="1447800" y="2019300"/>
            <a:ext cx="1158875" cy="701675"/>
          </a:xfrm>
          <a:prstGeom prst="rect">
            <a:avLst/>
          </a:prstGeom>
          <a:noFill/>
          <a:ln w="9525">
            <a:noFill/>
            <a:miter lim="800000"/>
            <a:headEnd/>
            <a:tailEnd/>
          </a:ln>
        </p:spPr>
        <p:txBody>
          <a:bodyPr wrap="none">
            <a:spAutoFit/>
          </a:bodyPr>
          <a:lstStyle/>
          <a:p>
            <a:r>
              <a:rPr lang="en-US" sz="4000">
                <a:solidFill>
                  <a:schemeClr val="bg1"/>
                </a:solidFill>
                <a:latin typeface="Cheltenhm BdHd BT" pitchFamily="18" charset="0"/>
              </a:rPr>
              <a:t>Java</a:t>
            </a:r>
          </a:p>
        </p:txBody>
      </p:sp>
      <p:sp>
        <p:nvSpPr>
          <p:cNvPr id="10247" name="Text Box 9"/>
          <p:cNvSpPr txBox="1">
            <a:spLocks noChangeArrowheads="1"/>
          </p:cNvSpPr>
          <p:nvPr/>
        </p:nvSpPr>
        <p:spPr bwMode="auto">
          <a:xfrm>
            <a:off x="3276600" y="4343400"/>
            <a:ext cx="2499402" cy="707886"/>
          </a:xfrm>
          <a:prstGeom prst="rect">
            <a:avLst/>
          </a:prstGeom>
          <a:noFill/>
          <a:ln w="9525">
            <a:noFill/>
            <a:miter lim="800000"/>
            <a:headEnd/>
            <a:tailEnd/>
          </a:ln>
        </p:spPr>
        <p:txBody>
          <a:bodyPr wrap="none">
            <a:spAutoFit/>
          </a:bodyPr>
          <a:lstStyle/>
          <a:p>
            <a:r>
              <a:rPr lang="en-US" sz="4000" dirty="0" smtClean="0">
                <a:solidFill>
                  <a:schemeClr val="bg1"/>
                </a:solidFill>
                <a:latin typeface="Cheltenhm BdHd BT" pitchFamily="18" charset="0"/>
              </a:rPr>
              <a:t>JavaScript</a:t>
            </a:r>
            <a:endParaRPr lang="en-US" sz="4000" dirty="0">
              <a:solidFill>
                <a:schemeClr val="bg1"/>
              </a:solidFill>
              <a:latin typeface="Cheltenhm BdHd BT" pitchFamily="18" charset="0"/>
            </a:endParaRPr>
          </a:p>
        </p:txBody>
      </p:sp>
      <p:sp>
        <p:nvSpPr>
          <p:cNvPr id="10248" name="Line 10"/>
          <p:cNvSpPr>
            <a:spLocks noChangeShapeType="1"/>
          </p:cNvSpPr>
          <p:nvPr/>
        </p:nvSpPr>
        <p:spPr bwMode="auto">
          <a:xfrm flipV="1">
            <a:off x="5029200" y="2895600"/>
            <a:ext cx="2057400" cy="1371600"/>
          </a:xfrm>
          <a:prstGeom prst="line">
            <a:avLst/>
          </a:prstGeom>
          <a:noFill/>
          <a:ln w="38100">
            <a:solidFill>
              <a:schemeClr val="bg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Event loop is just one approach to concurrency.</a:t>
            </a:r>
            <a:endParaRPr lang="en-US" dirty="0"/>
          </a:p>
        </p:txBody>
      </p:sp>
      <p:sp>
        <p:nvSpPr>
          <p:cNvPr id="5" name="Subtitle 4"/>
          <p:cNvSpPr>
            <a:spLocks noGrp="1"/>
          </p:cNvSpPr>
          <p:nvPr>
            <p:ph type="subTitle" idx="1"/>
          </p:nvPr>
        </p:nvSpPr>
        <p:spPr/>
        <p:txBody>
          <a:bodyPr/>
          <a:lstStyle/>
          <a:p>
            <a:r>
              <a:rPr lang="en-US" dirty="0" smtClean="0"/>
              <a:t>The most popular approach is threading.</a:t>
            </a:r>
            <a:endParaRPr lang="en-US" dirty="0"/>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Threading</a:t>
            </a:r>
            <a:endParaRPr lang="en-US" dirty="0"/>
          </a:p>
        </p:txBody>
      </p:sp>
      <p:sp>
        <p:nvSpPr>
          <p:cNvPr id="5" name="Text Placeholder 4"/>
          <p:cNvSpPr>
            <a:spLocks noGrp="1"/>
          </p:cNvSpPr>
          <p:nvPr>
            <p:ph type="body" idx="1"/>
          </p:nvPr>
        </p:nvSpPr>
        <p:spPr/>
        <p:txBody>
          <a:bodyPr/>
          <a:lstStyle/>
          <a:p>
            <a:pPr algn="ctr"/>
            <a:r>
              <a:rPr lang="en-US" dirty="0" smtClean="0"/>
              <a:t>Pro</a:t>
            </a:r>
            <a:endParaRPr lang="en-US" dirty="0"/>
          </a:p>
        </p:txBody>
      </p:sp>
      <p:sp>
        <p:nvSpPr>
          <p:cNvPr id="6" name="Content Placeholder 5"/>
          <p:cNvSpPr>
            <a:spLocks noGrp="1"/>
          </p:cNvSpPr>
          <p:nvPr>
            <p:ph sz="half" idx="2"/>
          </p:nvPr>
        </p:nvSpPr>
        <p:spPr/>
        <p:txBody>
          <a:bodyPr/>
          <a:lstStyle/>
          <a:p>
            <a:r>
              <a:rPr lang="en-US" dirty="0" smtClean="0"/>
              <a:t>No rethinking is necessary.</a:t>
            </a:r>
          </a:p>
          <a:p>
            <a:r>
              <a:rPr lang="en-US" dirty="0" smtClean="0"/>
              <a:t>Blocking programs are ok.</a:t>
            </a:r>
          </a:p>
          <a:p>
            <a:r>
              <a:rPr lang="en-US" dirty="0" smtClean="0"/>
              <a:t>Execution continues as long as any thread is not blocked.</a:t>
            </a:r>
            <a:endParaRPr lang="en-US" dirty="0"/>
          </a:p>
        </p:txBody>
      </p:sp>
      <p:sp>
        <p:nvSpPr>
          <p:cNvPr id="7" name="Text Placeholder 6"/>
          <p:cNvSpPr>
            <a:spLocks noGrp="1"/>
          </p:cNvSpPr>
          <p:nvPr>
            <p:ph type="body" sz="quarter" idx="3"/>
          </p:nvPr>
        </p:nvSpPr>
        <p:spPr/>
        <p:txBody>
          <a:bodyPr/>
          <a:lstStyle/>
          <a:p>
            <a:pPr algn="ctr"/>
            <a:r>
              <a:rPr lang="en-US" dirty="0" smtClean="0"/>
              <a:t>Con</a:t>
            </a:r>
            <a:endParaRPr lang="en-US" dirty="0"/>
          </a:p>
        </p:txBody>
      </p:sp>
      <p:sp>
        <p:nvSpPr>
          <p:cNvPr id="8" name="Content Placeholder 7"/>
          <p:cNvSpPr>
            <a:spLocks noGrp="1"/>
          </p:cNvSpPr>
          <p:nvPr>
            <p:ph sz="quarter" idx="4"/>
          </p:nvPr>
        </p:nvSpPr>
        <p:spPr/>
        <p:txBody>
          <a:bodyPr/>
          <a:lstStyle/>
          <a:p>
            <a:r>
              <a:rPr lang="en-US" dirty="0" smtClean="0"/>
              <a:t>Stack memory per thread.</a:t>
            </a:r>
          </a:p>
          <a:p>
            <a:r>
              <a:rPr lang="en-US" dirty="0" smtClean="0"/>
              <a:t>If two threads use the same memory, a race </a:t>
            </a:r>
            <a:r>
              <a:rPr lang="en-US" i="1" dirty="0" smtClean="0"/>
              <a:t>may</a:t>
            </a:r>
            <a:r>
              <a:rPr lang="en-US" dirty="0" smtClean="0"/>
              <a:t> occur.</a:t>
            </a:r>
          </a:p>
          <a:p>
            <a:r>
              <a:rPr lang="en-US" dirty="0" smtClean="0"/>
              <a:t>To be continued…</a:t>
            </a:r>
            <a:endParaRPr lang="en-US" dirty="0"/>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Two threads</a:t>
            </a:r>
            <a:endParaRPr lang="en-US" dirty="0"/>
          </a:p>
        </p:txBody>
      </p:sp>
      <p:sp>
        <p:nvSpPr>
          <p:cNvPr id="8" name="Content Placeholder 7"/>
          <p:cNvSpPr>
            <a:spLocks noGrp="1"/>
          </p:cNvSpPr>
          <p:nvPr>
            <p:ph idx="1"/>
          </p:nvPr>
        </p:nvSpPr>
        <p:spPr/>
        <p:txBody>
          <a:bodyPr/>
          <a:lstStyle/>
          <a:p>
            <a:pPr marL="514350" indent="-514350">
              <a:buFont typeface="+mj-lt"/>
              <a:buAutoNum type="arabicPeriod"/>
            </a:pPr>
            <a:r>
              <a:rPr lang="en-US" sz="2800" b="1" dirty="0" err="1" smtClean="0">
                <a:latin typeface="Courier New" pitchFamily="49" charset="0"/>
                <a:cs typeface="Courier New" pitchFamily="49" charset="0"/>
              </a:rPr>
              <a:t>my_array</a:t>
            </a:r>
            <a:r>
              <a:rPr lang="en-US" sz="2800" b="1" dirty="0" smtClean="0">
                <a:latin typeface="Courier New" pitchFamily="49" charset="0"/>
                <a:cs typeface="Courier New" pitchFamily="49" charset="0"/>
              </a:rPr>
              <a:t>[</a:t>
            </a:r>
            <a:r>
              <a:rPr lang="en-US" sz="2800" b="1" dirty="0" err="1" smtClean="0">
                <a:latin typeface="Courier New" pitchFamily="49" charset="0"/>
                <a:cs typeface="Courier New" pitchFamily="49" charset="0"/>
              </a:rPr>
              <a:t>my_array.length</a:t>
            </a:r>
            <a:r>
              <a:rPr lang="en-US" sz="2800" b="1" dirty="0" smtClean="0">
                <a:latin typeface="Courier New" pitchFamily="49" charset="0"/>
                <a:cs typeface="Courier New" pitchFamily="49" charset="0"/>
              </a:rPr>
              <a:t>] = 'a';</a:t>
            </a:r>
          </a:p>
          <a:p>
            <a:pPr marL="514350" indent="-514350">
              <a:buFont typeface="+mj-lt"/>
              <a:buAutoNum type="arabicPeriod"/>
            </a:pPr>
            <a:r>
              <a:rPr lang="en-US" sz="2800" b="1" dirty="0" err="1" smtClean="0">
                <a:latin typeface="Courier New" pitchFamily="49" charset="0"/>
                <a:cs typeface="Courier New" pitchFamily="49" charset="0"/>
              </a:rPr>
              <a:t>my_array</a:t>
            </a:r>
            <a:r>
              <a:rPr lang="en-US" sz="2800" b="1" dirty="0" smtClean="0">
                <a:latin typeface="Courier New" pitchFamily="49" charset="0"/>
                <a:cs typeface="Courier New" pitchFamily="49" charset="0"/>
              </a:rPr>
              <a:t>[</a:t>
            </a:r>
            <a:r>
              <a:rPr lang="en-US" sz="2800" b="1" dirty="0" err="1" smtClean="0">
                <a:latin typeface="Courier New" pitchFamily="49" charset="0"/>
                <a:cs typeface="Courier New" pitchFamily="49" charset="0"/>
              </a:rPr>
              <a:t>my_array.length</a:t>
            </a:r>
            <a:r>
              <a:rPr lang="en-US" sz="2800" b="1" dirty="0" smtClean="0">
                <a:latin typeface="Courier New" pitchFamily="49" charset="0"/>
                <a:cs typeface="Courier New" pitchFamily="49" charset="0"/>
              </a:rPr>
              <a:t>] = 'b';</a:t>
            </a:r>
          </a:p>
          <a:p>
            <a:endParaRPr lang="en-US" sz="2800" dirty="0" smtClean="0"/>
          </a:p>
          <a:p>
            <a:r>
              <a:rPr lang="en-US" sz="2800" b="1" dirty="0" smtClean="0">
                <a:latin typeface="Courier New" pitchFamily="49" charset="0"/>
                <a:cs typeface="Courier New" pitchFamily="49" charset="0"/>
              </a:rPr>
              <a:t>['a', 'b']</a:t>
            </a:r>
          </a:p>
          <a:p>
            <a:r>
              <a:rPr lang="en-US" sz="2800" b="1" dirty="0" smtClean="0">
                <a:latin typeface="Courier New" pitchFamily="49" charset="0"/>
                <a:cs typeface="Courier New" pitchFamily="49" charset="0"/>
              </a:rPr>
              <a:t>['b', 'a']</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Two threads</a:t>
            </a:r>
            <a:endParaRPr lang="en-US" dirty="0"/>
          </a:p>
        </p:txBody>
      </p:sp>
      <p:sp>
        <p:nvSpPr>
          <p:cNvPr id="8" name="Content Placeholder 7"/>
          <p:cNvSpPr>
            <a:spLocks noGrp="1"/>
          </p:cNvSpPr>
          <p:nvPr>
            <p:ph idx="1"/>
          </p:nvPr>
        </p:nvSpPr>
        <p:spPr/>
        <p:txBody>
          <a:bodyPr/>
          <a:lstStyle/>
          <a:p>
            <a:pPr marL="514350" indent="-514350">
              <a:buFont typeface="+mj-lt"/>
              <a:buAutoNum type="arabicPeriod"/>
            </a:pPr>
            <a:r>
              <a:rPr lang="en-US" sz="2800" b="1" dirty="0" err="1" smtClean="0">
                <a:latin typeface="Courier New" pitchFamily="49" charset="0"/>
                <a:cs typeface="Courier New" pitchFamily="49" charset="0"/>
              </a:rPr>
              <a:t>my_array</a:t>
            </a:r>
            <a:r>
              <a:rPr lang="en-US" sz="2800" b="1" dirty="0" smtClean="0">
                <a:latin typeface="Courier New" pitchFamily="49" charset="0"/>
                <a:cs typeface="Courier New" pitchFamily="49" charset="0"/>
              </a:rPr>
              <a:t>[</a:t>
            </a:r>
            <a:r>
              <a:rPr lang="en-US" sz="2800" b="1" dirty="0" err="1" smtClean="0">
                <a:latin typeface="Courier New" pitchFamily="49" charset="0"/>
                <a:cs typeface="Courier New" pitchFamily="49" charset="0"/>
              </a:rPr>
              <a:t>my_array.length</a:t>
            </a:r>
            <a:r>
              <a:rPr lang="en-US" sz="2800" b="1" dirty="0" smtClean="0">
                <a:latin typeface="Courier New" pitchFamily="49" charset="0"/>
                <a:cs typeface="Courier New" pitchFamily="49" charset="0"/>
              </a:rPr>
              <a:t>] = 'a';</a:t>
            </a:r>
          </a:p>
          <a:p>
            <a:pPr marL="514350" indent="-514350">
              <a:buFont typeface="+mj-lt"/>
              <a:buAutoNum type="arabicPeriod"/>
            </a:pPr>
            <a:r>
              <a:rPr lang="en-US" sz="2800" b="1" dirty="0" err="1" smtClean="0">
                <a:latin typeface="Courier New" pitchFamily="49" charset="0"/>
                <a:cs typeface="Courier New" pitchFamily="49" charset="0"/>
              </a:rPr>
              <a:t>my_array</a:t>
            </a:r>
            <a:r>
              <a:rPr lang="en-US" sz="2800" b="1" dirty="0" smtClean="0">
                <a:latin typeface="Courier New" pitchFamily="49" charset="0"/>
                <a:cs typeface="Courier New" pitchFamily="49" charset="0"/>
              </a:rPr>
              <a:t>[</a:t>
            </a:r>
            <a:r>
              <a:rPr lang="en-US" sz="2800" b="1" dirty="0" err="1" smtClean="0">
                <a:latin typeface="Courier New" pitchFamily="49" charset="0"/>
                <a:cs typeface="Courier New" pitchFamily="49" charset="0"/>
              </a:rPr>
              <a:t>my_array.length</a:t>
            </a:r>
            <a:r>
              <a:rPr lang="en-US" sz="2800" b="1" dirty="0" smtClean="0">
                <a:latin typeface="Courier New" pitchFamily="49" charset="0"/>
                <a:cs typeface="Courier New" pitchFamily="49" charset="0"/>
              </a:rPr>
              <a:t>] = 'b';</a:t>
            </a:r>
          </a:p>
          <a:p>
            <a:endParaRPr lang="en-US" sz="2800" dirty="0" smtClean="0"/>
          </a:p>
          <a:p>
            <a:r>
              <a:rPr lang="en-US" sz="2800" b="1" dirty="0" smtClean="0">
                <a:latin typeface="Courier New" pitchFamily="49" charset="0"/>
                <a:cs typeface="Courier New" pitchFamily="49" charset="0"/>
              </a:rPr>
              <a:t>['a', 'b']</a:t>
            </a:r>
          </a:p>
          <a:p>
            <a:r>
              <a:rPr lang="en-US" sz="2800" b="1" dirty="0" smtClean="0">
                <a:latin typeface="Courier New" pitchFamily="49" charset="0"/>
                <a:cs typeface="Courier New" pitchFamily="49" charset="0"/>
              </a:rPr>
              <a:t>['b', 'a']</a:t>
            </a:r>
          </a:p>
          <a:p>
            <a:r>
              <a:rPr lang="en-US" sz="2800" b="1" dirty="0" smtClean="0">
                <a:latin typeface="Courier New" pitchFamily="49" charset="0"/>
                <a:cs typeface="Courier New" pitchFamily="49" charset="0"/>
              </a:rPr>
              <a:t>['a']</a:t>
            </a:r>
          </a:p>
          <a:p>
            <a:r>
              <a:rPr lang="en-US" sz="2800" b="1" dirty="0" smtClean="0">
                <a:latin typeface="Courier New" pitchFamily="49" charset="0"/>
                <a:cs typeface="Courier New" pitchFamily="49" charset="0"/>
              </a:rPr>
              <a:t>['b']</a:t>
            </a:r>
            <a:endParaRPr lang="en-US" sz="2800" b="1" dirty="0">
              <a:latin typeface="Courier New" pitchFamily="49" charset="0"/>
              <a:cs typeface="Courier New" pitchFamily="49" charset="0"/>
            </a:endParaRP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err="1" smtClean="0">
                <a:latin typeface="Courier New" pitchFamily="49" charset="0"/>
                <a:cs typeface="Courier New" pitchFamily="49" charset="0"/>
              </a:rPr>
              <a:t>my_array</a:t>
            </a:r>
            <a:r>
              <a:rPr lang="en-US" sz="3200" b="1" dirty="0" smtClean="0">
                <a:latin typeface="Courier New" pitchFamily="49" charset="0"/>
                <a:cs typeface="Courier New" pitchFamily="49" charset="0"/>
              </a:rPr>
              <a:t>[</a:t>
            </a:r>
            <a:r>
              <a:rPr lang="en-US" sz="3200" b="1" dirty="0" err="1" smtClean="0">
                <a:latin typeface="Courier New" pitchFamily="49" charset="0"/>
                <a:cs typeface="Courier New" pitchFamily="49" charset="0"/>
              </a:rPr>
              <a:t>my_array.length</a:t>
            </a:r>
            <a:r>
              <a:rPr lang="en-US" sz="3200" b="1" dirty="0" smtClean="0">
                <a:latin typeface="Courier New" pitchFamily="49" charset="0"/>
                <a:cs typeface="Courier New" pitchFamily="49" charset="0"/>
              </a:rPr>
              <a:t>] = 'a';</a:t>
            </a:r>
            <a:endParaRPr lang="en-US" sz="3200" dirty="0"/>
          </a:p>
        </p:txBody>
      </p:sp>
      <p:sp>
        <p:nvSpPr>
          <p:cNvPr id="3" name="Content Placeholder 2"/>
          <p:cNvSpPr>
            <a:spLocks noGrp="1"/>
          </p:cNvSpPr>
          <p:nvPr>
            <p:ph idx="1"/>
          </p:nvPr>
        </p:nvSpPr>
        <p:spPr/>
        <p:txBody>
          <a:bodyPr>
            <a:normAutofit/>
          </a:bodyPr>
          <a:lstStyle/>
          <a:p>
            <a:pPr>
              <a:buNone/>
            </a:pPr>
            <a:r>
              <a:rPr lang="en-US" sz="3000" b="1" dirty="0" err="1" smtClean="0">
                <a:solidFill>
                  <a:srgbClr val="99FF99"/>
                </a:solidFill>
                <a:latin typeface="Courier New" pitchFamily="49" charset="0"/>
                <a:cs typeface="Courier New" pitchFamily="49" charset="0"/>
              </a:rPr>
              <a:t>length_a</a:t>
            </a:r>
            <a:r>
              <a:rPr lang="en-US" sz="3000" b="1" dirty="0" smtClean="0">
                <a:solidFill>
                  <a:srgbClr val="99FF99"/>
                </a:solidFill>
                <a:latin typeface="Courier New" pitchFamily="49" charset="0"/>
                <a:cs typeface="Courier New" pitchFamily="49" charset="0"/>
              </a:rPr>
              <a:t> = </a:t>
            </a:r>
            <a:r>
              <a:rPr lang="en-US" sz="3000" b="1" dirty="0" err="1" smtClean="0">
                <a:solidFill>
                  <a:srgbClr val="99FF99"/>
                </a:solidFill>
                <a:latin typeface="Courier New" pitchFamily="49" charset="0"/>
                <a:cs typeface="Courier New" pitchFamily="49" charset="0"/>
              </a:rPr>
              <a:t>my_array.length</a:t>
            </a:r>
            <a:r>
              <a:rPr lang="en-US" sz="3000" b="1" dirty="0" smtClean="0">
                <a:solidFill>
                  <a:srgbClr val="99FF99"/>
                </a:solidFill>
                <a:latin typeface="Courier New" pitchFamily="49" charset="0"/>
                <a:cs typeface="Courier New" pitchFamily="49" charset="0"/>
              </a:rPr>
              <a:t>;</a:t>
            </a:r>
          </a:p>
          <a:p>
            <a:pPr>
              <a:buNone/>
            </a:pPr>
            <a:r>
              <a:rPr lang="en-US" sz="3000" b="1" dirty="0" err="1" smtClean="0">
                <a:solidFill>
                  <a:srgbClr val="99FF99"/>
                </a:solidFill>
                <a:latin typeface="Courier New" pitchFamily="49" charset="0"/>
                <a:cs typeface="Courier New" pitchFamily="49" charset="0"/>
              </a:rPr>
              <a:t>my_array</a:t>
            </a:r>
            <a:r>
              <a:rPr lang="en-US" sz="3000" b="1" dirty="0" smtClean="0">
                <a:solidFill>
                  <a:srgbClr val="99FF99"/>
                </a:solidFill>
                <a:latin typeface="Courier New" pitchFamily="49" charset="0"/>
                <a:cs typeface="Courier New" pitchFamily="49" charset="0"/>
              </a:rPr>
              <a:t>[</a:t>
            </a:r>
            <a:r>
              <a:rPr lang="en-US" sz="3000" b="1" dirty="0" err="1" smtClean="0">
                <a:solidFill>
                  <a:srgbClr val="99FF99"/>
                </a:solidFill>
                <a:latin typeface="Courier New" pitchFamily="49" charset="0"/>
                <a:cs typeface="Courier New" pitchFamily="49" charset="0"/>
              </a:rPr>
              <a:t>length_a</a:t>
            </a:r>
            <a:r>
              <a:rPr lang="en-US" sz="3000" b="1" dirty="0" smtClean="0">
                <a:solidFill>
                  <a:srgbClr val="99FF99"/>
                </a:solidFill>
                <a:latin typeface="Courier New" pitchFamily="49" charset="0"/>
                <a:cs typeface="Courier New" pitchFamily="49" charset="0"/>
              </a:rPr>
              <a:t>] = 'a';</a:t>
            </a:r>
          </a:p>
          <a:p>
            <a:pPr>
              <a:buNone/>
            </a:pPr>
            <a:r>
              <a:rPr lang="en-US" sz="3000" b="1" dirty="0" smtClean="0">
                <a:solidFill>
                  <a:srgbClr val="99FF99"/>
                </a:solidFill>
                <a:latin typeface="Courier New" pitchFamily="49" charset="0"/>
                <a:cs typeface="Courier New" pitchFamily="49" charset="0"/>
              </a:rPr>
              <a:t>if (</a:t>
            </a:r>
            <a:r>
              <a:rPr lang="en-US" sz="3000" b="1" dirty="0" err="1" smtClean="0">
                <a:solidFill>
                  <a:srgbClr val="99FF99"/>
                </a:solidFill>
                <a:latin typeface="Courier New" pitchFamily="49" charset="0"/>
                <a:cs typeface="Courier New" pitchFamily="49" charset="0"/>
              </a:rPr>
              <a:t>length_a</a:t>
            </a:r>
            <a:r>
              <a:rPr lang="en-US" sz="3000" b="1" dirty="0" smtClean="0">
                <a:solidFill>
                  <a:srgbClr val="99FF99"/>
                </a:solidFill>
                <a:latin typeface="Courier New" pitchFamily="49" charset="0"/>
                <a:cs typeface="Courier New" pitchFamily="49" charset="0"/>
              </a:rPr>
              <a:t> &gt;= </a:t>
            </a:r>
            <a:r>
              <a:rPr lang="en-US" sz="3000" b="1" dirty="0" err="1" smtClean="0">
                <a:solidFill>
                  <a:srgbClr val="99FF99"/>
                </a:solidFill>
                <a:latin typeface="Courier New" pitchFamily="49" charset="0"/>
                <a:cs typeface="Courier New" pitchFamily="49" charset="0"/>
              </a:rPr>
              <a:t>my_array.length</a:t>
            </a:r>
            <a:r>
              <a:rPr lang="en-US" sz="3000" b="1" dirty="0" smtClean="0">
                <a:solidFill>
                  <a:srgbClr val="99FF99"/>
                </a:solidFill>
                <a:latin typeface="Courier New" pitchFamily="49" charset="0"/>
                <a:cs typeface="Courier New" pitchFamily="49" charset="0"/>
              </a:rPr>
              <a:t>) {</a:t>
            </a:r>
          </a:p>
          <a:p>
            <a:pPr>
              <a:buNone/>
            </a:pPr>
            <a:r>
              <a:rPr lang="en-US" sz="3000" b="1" dirty="0" smtClean="0">
                <a:solidFill>
                  <a:srgbClr val="99FF99"/>
                </a:solidFill>
                <a:latin typeface="Courier New" pitchFamily="49" charset="0"/>
                <a:cs typeface="Courier New" pitchFamily="49" charset="0"/>
              </a:rPr>
              <a:t>    </a:t>
            </a:r>
            <a:r>
              <a:rPr lang="en-US" sz="3000" b="1" dirty="0" err="1" smtClean="0">
                <a:solidFill>
                  <a:srgbClr val="99FF99"/>
                </a:solidFill>
                <a:latin typeface="Courier New" pitchFamily="49" charset="0"/>
                <a:cs typeface="Courier New" pitchFamily="49" charset="0"/>
              </a:rPr>
              <a:t>my_array.length</a:t>
            </a:r>
            <a:r>
              <a:rPr lang="en-US" sz="3000" b="1" dirty="0" smtClean="0">
                <a:solidFill>
                  <a:srgbClr val="99FF99"/>
                </a:solidFill>
                <a:latin typeface="Courier New" pitchFamily="49" charset="0"/>
                <a:cs typeface="Courier New" pitchFamily="49" charset="0"/>
              </a:rPr>
              <a:t> = </a:t>
            </a:r>
            <a:r>
              <a:rPr lang="en-US" sz="3000" b="1" dirty="0" err="1" smtClean="0">
                <a:solidFill>
                  <a:srgbClr val="99FF99"/>
                </a:solidFill>
                <a:latin typeface="Courier New" pitchFamily="49" charset="0"/>
                <a:cs typeface="Courier New" pitchFamily="49" charset="0"/>
              </a:rPr>
              <a:t>length_a</a:t>
            </a:r>
            <a:r>
              <a:rPr lang="en-US" sz="3000" b="1" dirty="0" smtClean="0">
                <a:solidFill>
                  <a:srgbClr val="99FF99"/>
                </a:solidFill>
                <a:latin typeface="Courier New" pitchFamily="49" charset="0"/>
                <a:cs typeface="Courier New" pitchFamily="49" charset="0"/>
              </a:rPr>
              <a:t> + 1;</a:t>
            </a:r>
          </a:p>
          <a:p>
            <a:pPr>
              <a:buNone/>
            </a:pPr>
            <a:r>
              <a:rPr lang="en-US" sz="3000" b="1" dirty="0" smtClean="0">
                <a:solidFill>
                  <a:srgbClr val="99FF99"/>
                </a:solidFill>
                <a:latin typeface="Courier New" pitchFamily="49" charset="0"/>
                <a:cs typeface="Courier New" pitchFamily="49" charset="0"/>
              </a:rPr>
              <a:t>}</a:t>
            </a:r>
          </a:p>
          <a:p>
            <a:pPr>
              <a:buNone/>
            </a:pPr>
            <a:endParaRPr lang="en-US" sz="3000" b="1"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latin typeface="Courier New" pitchFamily="49" charset="0"/>
                <a:cs typeface="Courier New" pitchFamily="49" charset="0"/>
              </a:rPr>
              <a:t>my_array</a:t>
            </a:r>
            <a:r>
              <a:rPr lang="en-US" sz="3200" b="1" dirty="0" smtClean="0">
                <a:latin typeface="Courier New" pitchFamily="49" charset="0"/>
                <a:cs typeface="Courier New" pitchFamily="49" charset="0"/>
              </a:rPr>
              <a:t>[</a:t>
            </a:r>
            <a:r>
              <a:rPr lang="en-US" sz="3200" b="1" dirty="0" err="1" smtClean="0">
                <a:latin typeface="Courier New" pitchFamily="49" charset="0"/>
                <a:cs typeface="Courier New" pitchFamily="49" charset="0"/>
              </a:rPr>
              <a:t>my_array.length</a:t>
            </a:r>
            <a:r>
              <a:rPr lang="en-US" sz="3200" b="1" dirty="0" smtClean="0">
                <a:latin typeface="Courier New" pitchFamily="49" charset="0"/>
                <a:cs typeface="Courier New" pitchFamily="49" charset="0"/>
              </a:rPr>
              <a:t>] = 'a';</a:t>
            </a:r>
            <a:br>
              <a:rPr lang="en-US" sz="3200" b="1" dirty="0" smtClean="0">
                <a:latin typeface="Courier New" pitchFamily="49" charset="0"/>
                <a:cs typeface="Courier New" pitchFamily="49" charset="0"/>
              </a:rPr>
            </a:br>
            <a:r>
              <a:rPr lang="en-US" sz="3200" b="1" dirty="0" err="1" smtClean="0">
                <a:latin typeface="Courier New" pitchFamily="49" charset="0"/>
                <a:cs typeface="Courier New" pitchFamily="49" charset="0"/>
              </a:rPr>
              <a:t>my_array</a:t>
            </a:r>
            <a:r>
              <a:rPr lang="en-US" sz="3200" b="1" dirty="0" smtClean="0">
                <a:latin typeface="Courier New" pitchFamily="49" charset="0"/>
                <a:cs typeface="Courier New" pitchFamily="49" charset="0"/>
              </a:rPr>
              <a:t>[</a:t>
            </a:r>
            <a:r>
              <a:rPr lang="en-US" sz="3200" b="1" dirty="0" err="1" smtClean="0">
                <a:latin typeface="Courier New" pitchFamily="49" charset="0"/>
                <a:cs typeface="Courier New" pitchFamily="49" charset="0"/>
              </a:rPr>
              <a:t>my_array.length</a:t>
            </a:r>
            <a:r>
              <a:rPr lang="en-US" sz="3200" b="1" dirty="0" smtClean="0">
                <a:latin typeface="Courier New" pitchFamily="49" charset="0"/>
                <a:cs typeface="Courier New" pitchFamily="49" charset="0"/>
              </a:rPr>
              <a:t>] = 'b';</a:t>
            </a:r>
            <a:endParaRPr lang="en-US" sz="3200" dirty="0"/>
          </a:p>
        </p:txBody>
      </p:sp>
      <p:sp>
        <p:nvSpPr>
          <p:cNvPr id="3" name="Content Placeholder 2"/>
          <p:cNvSpPr>
            <a:spLocks noGrp="1"/>
          </p:cNvSpPr>
          <p:nvPr>
            <p:ph idx="1"/>
          </p:nvPr>
        </p:nvSpPr>
        <p:spPr/>
        <p:txBody>
          <a:bodyPr>
            <a:normAutofit fontScale="92500" lnSpcReduction="10000"/>
          </a:bodyPr>
          <a:lstStyle/>
          <a:p>
            <a:pPr>
              <a:buNone/>
            </a:pPr>
            <a:r>
              <a:rPr lang="en-US" b="1" dirty="0" err="1" smtClean="0">
                <a:solidFill>
                  <a:srgbClr val="99FF99"/>
                </a:solidFill>
                <a:latin typeface="Courier New" pitchFamily="49" charset="0"/>
                <a:cs typeface="Courier New" pitchFamily="49" charset="0"/>
              </a:rPr>
              <a:t>length_a</a:t>
            </a:r>
            <a:r>
              <a:rPr lang="en-US" b="1" dirty="0" smtClean="0">
                <a:solidFill>
                  <a:srgbClr val="99FF99"/>
                </a:solidFill>
                <a:latin typeface="Courier New" pitchFamily="49" charset="0"/>
                <a:cs typeface="Courier New" pitchFamily="49" charset="0"/>
              </a:rPr>
              <a:t> = </a:t>
            </a:r>
            <a:r>
              <a:rPr lang="en-US" b="1" dirty="0" err="1" smtClean="0">
                <a:solidFill>
                  <a:srgbClr val="99FF99"/>
                </a:solidFill>
                <a:latin typeface="Courier New" pitchFamily="49" charset="0"/>
                <a:cs typeface="Courier New" pitchFamily="49" charset="0"/>
              </a:rPr>
              <a:t>my_array.length</a:t>
            </a:r>
            <a:r>
              <a:rPr lang="en-US" b="1" dirty="0" smtClean="0">
                <a:solidFill>
                  <a:srgbClr val="99FF99"/>
                </a:solidFill>
                <a:latin typeface="Courier New" pitchFamily="49" charset="0"/>
                <a:cs typeface="Courier New" pitchFamily="49" charset="0"/>
              </a:rPr>
              <a:t>;</a:t>
            </a:r>
          </a:p>
          <a:p>
            <a:pPr>
              <a:buNone/>
            </a:pPr>
            <a:r>
              <a:rPr lang="en-US" b="1" dirty="0" err="1" smtClean="0">
                <a:solidFill>
                  <a:srgbClr val="FFABAB"/>
                </a:solidFill>
                <a:latin typeface="Courier New" pitchFamily="49" charset="0"/>
                <a:cs typeface="Courier New" pitchFamily="49" charset="0"/>
              </a:rPr>
              <a:t>length_b</a:t>
            </a:r>
            <a:r>
              <a:rPr lang="en-US" b="1" dirty="0" smtClean="0">
                <a:solidFill>
                  <a:srgbClr val="FFABAB"/>
                </a:solidFill>
                <a:latin typeface="Courier New" pitchFamily="49" charset="0"/>
                <a:cs typeface="Courier New" pitchFamily="49" charset="0"/>
              </a:rPr>
              <a:t> = </a:t>
            </a:r>
            <a:r>
              <a:rPr lang="en-US" b="1" dirty="0" err="1" smtClean="0">
                <a:solidFill>
                  <a:srgbClr val="FFABAB"/>
                </a:solidFill>
                <a:latin typeface="Courier New" pitchFamily="49" charset="0"/>
                <a:cs typeface="Courier New" pitchFamily="49" charset="0"/>
              </a:rPr>
              <a:t>my_array.length</a:t>
            </a:r>
            <a:r>
              <a:rPr lang="en-US" b="1" dirty="0" smtClean="0">
                <a:solidFill>
                  <a:srgbClr val="FFABAB"/>
                </a:solidFill>
                <a:latin typeface="Courier New" pitchFamily="49" charset="0"/>
                <a:cs typeface="Courier New" pitchFamily="49" charset="0"/>
              </a:rPr>
              <a:t>;</a:t>
            </a:r>
          </a:p>
          <a:p>
            <a:pPr>
              <a:buNone/>
            </a:pPr>
            <a:r>
              <a:rPr lang="en-US" b="1" dirty="0" err="1" smtClean="0">
                <a:solidFill>
                  <a:srgbClr val="99FF99"/>
                </a:solidFill>
                <a:latin typeface="Courier New" pitchFamily="49" charset="0"/>
                <a:cs typeface="Courier New" pitchFamily="49" charset="0"/>
              </a:rPr>
              <a:t>my_array</a:t>
            </a:r>
            <a:r>
              <a:rPr lang="en-US" b="1" dirty="0" smtClean="0">
                <a:solidFill>
                  <a:srgbClr val="99FF99"/>
                </a:solidFill>
                <a:latin typeface="Courier New" pitchFamily="49" charset="0"/>
                <a:cs typeface="Courier New" pitchFamily="49" charset="0"/>
              </a:rPr>
              <a:t>[</a:t>
            </a:r>
            <a:r>
              <a:rPr lang="en-US" b="1" dirty="0" err="1" smtClean="0">
                <a:solidFill>
                  <a:srgbClr val="99FF99"/>
                </a:solidFill>
                <a:latin typeface="Courier New" pitchFamily="49" charset="0"/>
                <a:cs typeface="Courier New" pitchFamily="49" charset="0"/>
              </a:rPr>
              <a:t>length_a</a:t>
            </a:r>
            <a:r>
              <a:rPr lang="en-US" b="1" dirty="0" smtClean="0">
                <a:solidFill>
                  <a:srgbClr val="99FF99"/>
                </a:solidFill>
                <a:latin typeface="Courier New" pitchFamily="49" charset="0"/>
                <a:cs typeface="Courier New" pitchFamily="49" charset="0"/>
              </a:rPr>
              <a:t>] = 'a';</a:t>
            </a:r>
          </a:p>
          <a:p>
            <a:pPr>
              <a:buNone/>
            </a:pPr>
            <a:r>
              <a:rPr lang="en-US" b="1" dirty="0" smtClean="0">
                <a:solidFill>
                  <a:srgbClr val="99FF99"/>
                </a:solidFill>
                <a:latin typeface="Courier New" pitchFamily="49" charset="0"/>
                <a:cs typeface="Courier New" pitchFamily="49" charset="0"/>
              </a:rPr>
              <a:t>if (</a:t>
            </a:r>
            <a:r>
              <a:rPr lang="en-US" b="1" dirty="0" err="1" smtClean="0">
                <a:solidFill>
                  <a:srgbClr val="99FF99"/>
                </a:solidFill>
                <a:latin typeface="Courier New" pitchFamily="49" charset="0"/>
                <a:cs typeface="Courier New" pitchFamily="49" charset="0"/>
              </a:rPr>
              <a:t>length_a</a:t>
            </a:r>
            <a:r>
              <a:rPr lang="en-US" b="1" dirty="0" smtClean="0">
                <a:solidFill>
                  <a:srgbClr val="99FF99"/>
                </a:solidFill>
                <a:latin typeface="Courier New" pitchFamily="49" charset="0"/>
                <a:cs typeface="Courier New" pitchFamily="49" charset="0"/>
              </a:rPr>
              <a:t> &gt;= </a:t>
            </a:r>
            <a:r>
              <a:rPr lang="en-US" b="1" dirty="0" err="1" smtClean="0">
                <a:solidFill>
                  <a:srgbClr val="99FF99"/>
                </a:solidFill>
                <a:latin typeface="Courier New" pitchFamily="49" charset="0"/>
                <a:cs typeface="Courier New" pitchFamily="49" charset="0"/>
              </a:rPr>
              <a:t>my_array.length</a:t>
            </a:r>
            <a:r>
              <a:rPr lang="en-US" b="1" dirty="0" smtClean="0">
                <a:solidFill>
                  <a:srgbClr val="99FF99"/>
                </a:solidFill>
                <a:latin typeface="Courier New" pitchFamily="49" charset="0"/>
                <a:cs typeface="Courier New" pitchFamily="49" charset="0"/>
              </a:rPr>
              <a:t>) {</a:t>
            </a:r>
          </a:p>
          <a:p>
            <a:pPr>
              <a:buNone/>
            </a:pPr>
            <a:r>
              <a:rPr lang="en-US" b="1" dirty="0" err="1" smtClean="0">
                <a:solidFill>
                  <a:srgbClr val="FFABAB"/>
                </a:solidFill>
                <a:latin typeface="Courier New" pitchFamily="49" charset="0"/>
                <a:cs typeface="Courier New" pitchFamily="49" charset="0"/>
              </a:rPr>
              <a:t>my_array</a:t>
            </a:r>
            <a:r>
              <a:rPr lang="en-US" b="1" dirty="0" smtClean="0">
                <a:solidFill>
                  <a:srgbClr val="FFABAB"/>
                </a:solidFill>
                <a:latin typeface="Courier New" pitchFamily="49" charset="0"/>
                <a:cs typeface="Courier New" pitchFamily="49" charset="0"/>
              </a:rPr>
              <a:t>[</a:t>
            </a:r>
            <a:r>
              <a:rPr lang="en-US" b="1" dirty="0" err="1" smtClean="0">
                <a:solidFill>
                  <a:srgbClr val="FFABAB"/>
                </a:solidFill>
                <a:latin typeface="Courier New" pitchFamily="49" charset="0"/>
                <a:cs typeface="Courier New" pitchFamily="49" charset="0"/>
              </a:rPr>
              <a:t>length_b</a:t>
            </a:r>
            <a:r>
              <a:rPr lang="en-US" b="1" dirty="0" smtClean="0">
                <a:solidFill>
                  <a:srgbClr val="FFABAB"/>
                </a:solidFill>
                <a:latin typeface="Courier New" pitchFamily="49" charset="0"/>
                <a:cs typeface="Courier New" pitchFamily="49" charset="0"/>
              </a:rPr>
              <a:t>] = 'b';</a:t>
            </a:r>
          </a:p>
          <a:p>
            <a:pPr>
              <a:buNone/>
            </a:pPr>
            <a:r>
              <a:rPr lang="en-US" b="1" dirty="0" smtClean="0">
                <a:solidFill>
                  <a:srgbClr val="99FF99"/>
                </a:solidFill>
                <a:latin typeface="Courier New" pitchFamily="49" charset="0"/>
                <a:cs typeface="Courier New" pitchFamily="49" charset="0"/>
              </a:rPr>
              <a:t>    </a:t>
            </a:r>
            <a:r>
              <a:rPr lang="en-US" b="1" dirty="0" err="1" smtClean="0">
                <a:solidFill>
                  <a:srgbClr val="99FF99"/>
                </a:solidFill>
                <a:latin typeface="Courier New" pitchFamily="49" charset="0"/>
                <a:cs typeface="Courier New" pitchFamily="49" charset="0"/>
              </a:rPr>
              <a:t>my_array.length</a:t>
            </a:r>
            <a:r>
              <a:rPr lang="en-US" b="1" dirty="0" smtClean="0">
                <a:solidFill>
                  <a:srgbClr val="99FF99"/>
                </a:solidFill>
                <a:latin typeface="Courier New" pitchFamily="49" charset="0"/>
                <a:cs typeface="Courier New" pitchFamily="49" charset="0"/>
              </a:rPr>
              <a:t> = </a:t>
            </a:r>
            <a:r>
              <a:rPr lang="en-US" b="1" dirty="0" err="1" smtClean="0">
                <a:solidFill>
                  <a:srgbClr val="99FF99"/>
                </a:solidFill>
                <a:latin typeface="Courier New" pitchFamily="49" charset="0"/>
                <a:cs typeface="Courier New" pitchFamily="49" charset="0"/>
              </a:rPr>
              <a:t>length_a</a:t>
            </a:r>
            <a:r>
              <a:rPr lang="en-US" b="1" dirty="0" smtClean="0">
                <a:solidFill>
                  <a:srgbClr val="99FF99"/>
                </a:solidFill>
                <a:latin typeface="Courier New" pitchFamily="49" charset="0"/>
                <a:cs typeface="Courier New" pitchFamily="49" charset="0"/>
              </a:rPr>
              <a:t> + 1;</a:t>
            </a:r>
          </a:p>
          <a:p>
            <a:pPr>
              <a:buNone/>
            </a:pPr>
            <a:r>
              <a:rPr lang="en-US" b="1" dirty="0" smtClean="0">
                <a:solidFill>
                  <a:srgbClr val="99FF99"/>
                </a:solidFill>
                <a:latin typeface="Courier New" pitchFamily="49" charset="0"/>
                <a:cs typeface="Courier New" pitchFamily="49" charset="0"/>
              </a:rPr>
              <a:t>}</a:t>
            </a:r>
          </a:p>
          <a:p>
            <a:pPr>
              <a:buNone/>
            </a:pPr>
            <a:r>
              <a:rPr lang="en-US" b="1" dirty="0" smtClean="0">
                <a:solidFill>
                  <a:srgbClr val="FFABAB"/>
                </a:solidFill>
                <a:latin typeface="Courier New" pitchFamily="49" charset="0"/>
                <a:cs typeface="Courier New" pitchFamily="49" charset="0"/>
              </a:rPr>
              <a:t>if (</a:t>
            </a:r>
            <a:r>
              <a:rPr lang="en-US" b="1" dirty="0" err="1" smtClean="0">
                <a:solidFill>
                  <a:srgbClr val="FFABAB"/>
                </a:solidFill>
                <a:latin typeface="Courier New" pitchFamily="49" charset="0"/>
                <a:cs typeface="Courier New" pitchFamily="49" charset="0"/>
              </a:rPr>
              <a:t>length_b</a:t>
            </a:r>
            <a:r>
              <a:rPr lang="en-US" b="1" dirty="0" smtClean="0">
                <a:solidFill>
                  <a:srgbClr val="FFABAB"/>
                </a:solidFill>
                <a:latin typeface="Courier New" pitchFamily="49" charset="0"/>
                <a:cs typeface="Courier New" pitchFamily="49" charset="0"/>
              </a:rPr>
              <a:t> &gt;= </a:t>
            </a:r>
            <a:r>
              <a:rPr lang="en-US" b="1" dirty="0" err="1" smtClean="0">
                <a:solidFill>
                  <a:srgbClr val="FFABAB"/>
                </a:solidFill>
                <a:latin typeface="Courier New" pitchFamily="49" charset="0"/>
                <a:cs typeface="Courier New" pitchFamily="49" charset="0"/>
              </a:rPr>
              <a:t>my_array.length</a:t>
            </a:r>
            <a:r>
              <a:rPr lang="en-US" b="1" dirty="0" smtClean="0">
                <a:solidFill>
                  <a:srgbClr val="FFABAB"/>
                </a:solidFill>
                <a:latin typeface="Courier New" pitchFamily="49" charset="0"/>
                <a:cs typeface="Courier New" pitchFamily="49" charset="0"/>
              </a:rPr>
              <a:t>) {</a:t>
            </a:r>
          </a:p>
          <a:p>
            <a:pPr>
              <a:buNone/>
            </a:pPr>
            <a:r>
              <a:rPr lang="en-US" b="1" dirty="0" smtClean="0">
                <a:solidFill>
                  <a:srgbClr val="FFABAB"/>
                </a:solidFill>
                <a:latin typeface="Courier New" pitchFamily="49" charset="0"/>
                <a:cs typeface="Courier New" pitchFamily="49" charset="0"/>
              </a:rPr>
              <a:t>    </a:t>
            </a:r>
            <a:r>
              <a:rPr lang="en-US" b="1" dirty="0" err="1" smtClean="0">
                <a:solidFill>
                  <a:srgbClr val="FFABAB"/>
                </a:solidFill>
                <a:latin typeface="Courier New" pitchFamily="49" charset="0"/>
                <a:cs typeface="Courier New" pitchFamily="49" charset="0"/>
              </a:rPr>
              <a:t>my_array.length</a:t>
            </a:r>
            <a:r>
              <a:rPr lang="en-US" b="1" dirty="0" smtClean="0">
                <a:solidFill>
                  <a:srgbClr val="FFABAB"/>
                </a:solidFill>
                <a:latin typeface="Courier New" pitchFamily="49" charset="0"/>
                <a:cs typeface="Courier New" pitchFamily="49" charset="0"/>
              </a:rPr>
              <a:t> = </a:t>
            </a:r>
            <a:r>
              <a:rPr lang="en-US" b="1" dirty="0" err="1" smtClean="0">
                <a:solidFill>
                  <a:srgbClr val="FFABAB"/>
                </a:solidFill>
                <a:latin typeface="Courier New" pitchFamily="49" charset="0"/>
                <a:cs typeface="Courier New" pitchFamily="49" charset="0"/>
              </a:rPr>
              <a:t>length_b</a:t>
            </a:r>
            <a:r>
              <a:rPr lang="en-US" b="1" dirty="0" smtClean="0">
                <a:solidFill>
                  <a:srgbClr val="FFABAB"/>
                </a:solidFill>
                <a:latin typeface="Courier New" pitchFamily="49" charset="0"/>
                <a:cs typeface="Courier New" pitchFamily="49" charset="0"/>
              </a:rPr>
              <a:t> + 1;</a:t>
            </a:r>
          </a:p>
          <a:p>
            <a:pPr>
              <a:buNone/>
            </a:pPr>
            <a:r>
              <a:rPr lang="en-US" b="1" dirty="0" smtClean="0">
                <a:solidFill>
                  <a:srgbClr val="FFABAB"/>
                </a:solidFill>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It is impossible to have application integrity when subject to race conditions.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Exclusion</a:t>
            </a:r>
            <a:endParaRPr lang="en-US" dirty="0"/>
          </a:p>
        </p:txBody>
      </p:sp>
      <p:sp>
        <p:nvSpPr>
          <p:cNvPr id="3" name="Content Placeholder 2"/>
          <p:cNvSpPr>
            <a:spLocks noGrp="1"/>
          </p:cNvSpPr>
          <p:nvPr>
            <p:ph idx="1"/>
          </p:nvPr>
        </p:nvSpPr>
        <p:spPr/>
        <p:txBody>
          <a:bodyPr/>
          <a:lstStyle/>
          <a:p>
            <a:r>
              <a:rPr lang="en-US" dirty="0" smtClean="0"/>
              <a:t>semaphore</a:t>
            </a:r>
          </a:p>
          <a:p>
            <a:r>
              <a:rPr lang="en-US" dirty="0" smtClean="0"/>
              <a:t>monitor</a:t>
            </a:r>
          </a:p>
          <a:p>
            <a:r>
              <a:rPr lang="en-US" dirty="0" smtClean="0"/>
              <a:t>rendezvous</a:t>
            </a:r>
          </a:p>
          <a:p>
            <a:r>
              <a:rPr lang="en-US" dirty="0" smtClean="0"/>
              <a:t>synchronization</a:t>
            </a:r>
          </a:p>
          <a:p>
            <a:endParaRPr lang="en-US" dirty="0" smtClean="0"/>
          </a:p>
          <a:p>
            <a:r>
              <a:rPr lang="en-US" dirty="0" smtClean="0"/>
              <a:t>This used to be operating system stuff.</a:t>
            </a:r>
          </a:p>
          <a:p>
            <a:r>
              <a:rPr lang="en-US" dirty="0" smtClean="0"/>
              <a:t>It has leaked into applications because of networking and the multi-core problem.</a:t>
            </a:r>
            <a:endParaRPr lang="en-US" dirty="0"/>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Exclusion</a:t>
            </a:r>
            <a:endParaRPr lang="en-US" dirty="0"/>
          </a:p>
        </p:txBody>
      </p:sp>
      <p:sp>
        <p:nvSpPr>
          <p:cNvPr id="3" name="Content Placeholder 2"/>
          <p:cNvSpPr>
            <a:spLocks noGrp="1"/>
          </p:cNvSpPr>
          <p:nvPr>
            <p:ph idx="1"/>
          </p:nvPr>
        </p:nvSpPr>
        <p:spPr/>
        <p:txBody>
          <a:bodyPr/>
          <a:lstStyle/>
          <a:p>
            <a:r>
              <a:rPr lang="en-US" dirty="0" smtClean="0"/>
              <a:t>Only one thread can be executing on a critical section at a time.</a:t>
            </a:r>
          </a:p>
          <a:p>
            <a:r>
              <a:rPr lang="en-US" dirty="0" smtClean="0"/>
              <a:t>All other threads wanting to execute the critical section are blocked.</a:t>
            </a:r>
          </a:p>
          <a:p>
            <a:endParaRPr lang="en-US" dirty="0" smtClean="0"/>
          </a:p>
          <a:p>
            <a:r>
              <a:rPr lang="en-US" dirty="0" smtClean="0"/>
              <a:t>If threads don’t interact, then the program runs at full speed.</a:t>
            </a:r>
          </a:p>
          <a:p>
            <a:r>
              <a:rPr lang="en-US" dirty="0" smtClean="0"/>
              <a:t>If they do interact, then races will occur unless mutual exclusion is employed.</a:t>
            </a:r>
            <a:endParaRPr lang="en-US" dirty="0"/>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http://upload.wikimedia.org/wikipedia/en/4/4b/Alphonsegaston.jpg"/>
          <p:cNvPicPr>
            <a:picLocks noChangeAspect="1" noChangeArrowheads="1"/>
          </p:cNvPicPr>
          <p:nvPr/>
        </p:nvPicPr>
        <p:blipFill>
          <a:blip r:embed="rId2" cstate="print"/>
          <a:srcRect/>
          <a:stretch>
            <a:fillRect/>
          </a:stretch>
        </p:blipFill>
        <p:spPr bwMode="auto">
          <a:xfrm>
            <a:off x="533400" y="1170195"/>
            <a:ext cx="8077200" cy="5687805"/>
          </a:xfrm>
          <a:prstGeom prst="rect">
            <a:avLst/>
          </a:prstGeom>
          <a:noFill/>
        </p:spPr>
      </p:pic>
      <p:sp>
        <p:nvSpPr>
          <p:cNvPr id="3" name="Title 2"/>
          <p:cNvSpPr>
            <a:spLocks noGrp="1"/>
          </p:cNvSpPr>
          <p:nvPr>
            <p:ph type="title"/>
          </p:nvPr>
        </p:nvSpPr>
        <p:spPr/>
        <p:txBody>
          <a:bodyPr/>
          <a:lstStyle/>
          <a:p>
            <a:r>
              <a:rPr lang="en-US" dirty="0" smtClean="0"/>
              <a:t>Deadlock</a:t>
            </a:r>
            <a:endParaRPr lang="en-US"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9600" b="1" dirty="0" smtClean="0">
                <a:latin typeface="Courier New" pitchFamily="49" charset="0"/>
                <a:cs typeface="Courier New" pitchFamily="49" charset="0"/>
              </a:rPr>
              <a:t>loop {</a:t>
            </a:r>
          </a:p>
          <a:p>
            <a:pPr>
              <a:buNone/>
            </a:pPr>
            <a:r>
              <a:rPr lang="en-US" sz="9600" b="1" dirty="0" smtClean="0">
                <a:latin typeface="Courier New" pitchFamily="49" charset="0"/>
                <a:cs typeface="Courier New" pitchFamily="49" charset="0"/>
              </a:rPr>
              <a:t>    …</a:t>
            </a:r>
          </a:p>
          <a:p>
            <a:pPr>
              <a:buNone/>
            </a:pPr>
            <a:r>
              <a:rPr lang="en-US" sz="9600" b="1" dirty="0" smtClean="0">
                <a:latin typeface="Courier New" pitchFamily="49" charset="0"/>
                <a:cs typeface="Courier New" pitchFamily="49" charset="0"/>
              </a:rPr>
              <a:t>}</a:t>
            </a:r>
            <a:endParaRPr lang="en-US" sz="9600" b="1" dirty="0">
              <a:latin typeface="Courier New" pitchFamily="49" charset="0"/>
              <a:cs typeface="Courier New" pitchFamily="49" charset="0"/>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Deadlock</a:t>
            </a:r>
            <a:endParaRPr lang="en-US" dirty="0"/>
          </a:p>
        </p:txBody>
      </p:sp>
      <p:pic>
        <p:nvPicPr>
          <p:cNvPr id="102402" name="Picture 2"/>
          <p:cNvPicPr>
            <a:picLocks noChangeAspect="1" noChangeArrowheads="1"/>
          </p:cNvPicPr>
          <p:nvPr/>
        </p:nvPicPr>
        <p:blipFill>
          <a:blip r:embed="rId2" cstate="print"/>
          <a:srcRect/>
          <a:stretch>
            <a:fillRect/>
          </a:stretch>
        </p:blipFill>
        <p:spPr bwMode="auto">
          <a:xfrm>
            <a:off x="914400" y="1314395"/>
            <a:ext cx="7391792" cy="55436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Deadlock</a:t>
            </a:r>
            <a:endParaRPr lang="en-US" dirty="0"/>
          </a:p>
        </p:txBody>
      </p:sp>
      <p:sp>
        <p:nvSpPr>
          <p:cNvPr id="3" name="Content Placeholder 2"/>
          <p:cNvSpPr>
            <a:spLocks noGrp="1"/>
          </p:cNvSpPr>
          <p:nvPr>
            <p:ph idx="1"/>
          </p:nvPr>
        </p:nvSpPr>
        <p:spPr/>
        <p:txBody>
          <a:bodyPr>
            <a:normAutofit lnSpcReduction="10000"/>
          </a:bodyPr>
          <a:lstStyle/>
          <a:p>
            <a:r>
              <a:rPr lang="en-US" dirty="0" smtClean="0"/>
              <a:t>Deadlock occurs when threads are waiting on each other.</a:t>
            </a:r>
          </a:p>
          <a:p>
            <a:r>
              <a:rPr lang="en-US" dirty="0" smtClean="0"/>
              <a:t>Races and deadlocks are difficult to reason about. </a:t>
            </a:r>
          </a:p>
          <a:p>
            <a:r>
              <a:rPr lang="en-US" dirty="0" smtClean="0"/>
              <a:t>They are the most difficult problems to identify, debug and correct.</a:t>
            </a:r>
          </a:p>
          <a:p>
            <a:r>
              <a:rPr lang="en-US" dirty="0" smtClean="0"/>
              <a:t>They are often unobservable during testing.</a:t>
            </a:r>
          </a:p>
          <a:p>
            <a:r>
              <a:rPr lang="en-US" dirty="0" smtClean="0"/>
              <a:t>Managing sequential logic is hard. Managing temporal logic is really, really hard.</a:t>
            </a:r>
            <a:endParaRPr lang="en-US" dirty="0"/>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Threading</a:t>
            </a:r>
            <a:endParaRPr lang="en-US" dirty="0"/>
          </a:p>
        </p:txBody>
      </p:sp>
      <p:sp>
        <p:nvSpPr>
          <p:cNvPr id="5" name="Text Placeholder 4"/>
          <p:cNvSpPr>
            <a:spLocks noGrp="1"/>
          </p:cNvSpPr>
          <p:nvPr>
            <p:ph type="body" idx="1"/>
          </p:nvPr>
        </p:nvSpPr>
        <p:spPr/>
        <p:txBody>
          <a:bodyPr/>
          <a:lstStyle/>
          <a:p>
            <a:pPr algn="ctr"/>
            <a:r>
              <a:rPr lang="en-US" dirty="0" smtClean="0"/>
              <a:t>Pro</a:t>
            </a:r>
            <a:endParaRPr lang="en-US" dirty="0"/>
          </a:p>
        </p:txBody>
      </p:sp>
      <p:sp>
        <p:nvSpPr>
          <p:cNvPr id="6" name="Content Placeholder 5"/>
          <p:cNvSpPr>
            <a:spLocks noGrp="1"/>
          </p:cNvSpPr>
          <p:nvPr>
            <p:ph sz="half" idx="2"/>
          </p:nvPr>
        </p:nvSpPr>
        <p:spPr/>
        <p:txBody>
          <a:bodyPr/>
          <a:lstStyle/>
          <a:p>
            <a:r>
              <a:rPr lang="en-US" dirty="0" smtClean="0"/>
              <a:t>No rethinking is necessary.</a:t>
            </a:r>
          </a:p>
          <a:p>
            <a:r>
              <a:rPr lang="en-US" dirty="0" smtClean="0"/>
              <a:t>Blocking programs are ok.</a:t>
            </a:r>
          </a:p>
          <a:p>
            <a:r>
              <a:rPr lang="en-US" dirty="0" smtClean="0"/>
              <a:t>Execution continues as long as any thread is not blocked.</a:t>
            </a:r>
            <a:endParaRPr lang="en-US" dirty="0"/>
          </a:p>
        </p:txBody>
      </p:sp>
      <p:sp>
        <p:nvSpPr>
          <p:cNvPr id="7" name="Text Placeholder 6"/>
          <p:cNvSpPr>
            <a:spLocks noGrp="1"/>
          </p:cNvSpPr>
          <p:nvPr>
            <p:ph type="body" sz="quarter" idx="3"/>
          </p:nvPr>
        </p:nvSpPr>
        <p:spPr/>
        <p:txBody>
          <a:bodyPr/>
          <a:lstStyle/>
          <a:p>
            <a:pPr algn="ctr"/>
            <a:r>
              <a:rPr lang="en-US" dirty="0" smtClean="0"/>
              <a:t>Con</a:t>
            </a:r>
            <a:endParaRPr lang="en-US" dirty="0"/>
          </a:p>
        </p:txBody>
      </p:sp>
      <p:sp>
        <p:nvSpPr>
          <p:cNvPr id="8" name="Content Placeholder 7"/>
          <p:cNvSpPr>
            <a:spLocks noGrp="1"/>
          </p:cNvSpPr>
          <p:nvPr>
            <p:ph sz="quarter" idx="4"/>
          </p:nvPr>
        </p:nvSpPr>
        <p:spPr/>
        <p:txBody>
          <a:bodyPr/>
          <a:lstStyle/>
          <a:p>
            <a:r>
              <a:rPr lang="en-US" dirty="0" smtClean="0"/>
              <a:t>Stack memory per thread.</a:t>
            </a:r>
          </a:p>
          <a:p>
            <a:r>
              <a:rPr lang="en-US" dirty="0" smtClean="0"/>
              <a:t>If two threads use the same memory, a race </a:t>
            </a:r>
            <a:r>
              <a:rPr lang="en-US" i="1" dirty="0" smtClean="0"/>
              <a:t>may</a:t>
            </a:r>
            <a:r>
              <a:rPr lang="en-US" dirty="0" smtClean="0"/>
              <a:t> occur.</a:t>
            </a:r>
          </a:p>
          <a:p>
            <a:r>
              <a:rPr lang="en-US" dirty="0" smtClean="0"/>
              <a:t>Overhead.</a:t>
            </a:r>
          </a:p>
          <a:p>
            <a:r>
              <a:rPr lang="en-US" dirty="0" smtClean="0"/>
              <a:t>Deadlock.</a:t>
            </a:r>
          </a:p>
          <a:p>
            <a:r>
              <a:rPr lang="en-US" dirty="0" smtClean="0"/>
              <a:t>Thinking about reliability is extremely difficult.</a:t>
            </a:r>
          </a:p>
          <a:p>
            <a:r>
              <a:rPr lang="en-US" dirty="0" smtClean="0"/>
              <a:t>System/Application confusion.</a:t>
            </a:r>
            <a:endParaRPr lang="en-US" dirty="0"/>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Fortunately, there is a model that completely avoids all of the reliability hazards of threads.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Event Loop!</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Event Loop</a:t>
            </a:r>
            <a:endParaRPr lang="en-US" dirty="0"/>
          </a:p>
        </p:txBody>
      </p:sp>
      <p:sp>
        <p:nvSpPr>
          <p:cNvPr id="5" name="Text Placeholder 4"/>
          <p:cNvSpPr>
            <a:spLocks noGrp="1"/>
          </p:cNvSpPr>
          <p:nvPr>
            <p:ph type="body" idx="1"/>
          </p:nvPr>
        </p:nvSpPr>
        <p:spPr/>
        <p:txBody>
          <a:bodyPr/>
          <a:lstStyle/>
          <a:p>
            <a:pPr algn="ctr"/>
            <a:r>
              <a:rPr lang="en-US" dirty="0" smtClean="0"/>
              <a:t>Pro</a:t>
            </a:r>
            <a:endParaRPr lang="en-US" dirty="0"/>
          </a:p>
        </p:txBody>
      </p:sp>
      <p:sp>
        <p:nvSpPr>
          <p:cNvPr id="6" name="Content Placeholder 5"/>
          <p:cNvSpPr>
            <a:spLocks noGrp="1"/>
          </p:cNvSpPr>
          <p:nvPr>
            <p:ph sz="half" idx="2"/>
          </p:nvPr>
        </p:nvSpPr>
        <p:spPr/>
        <p:txBody>
          <a:bodyPr/>
          <a:lstStyle/>
          <a:p>
            <a:r>
              <a:rPr lang="en-US" dirty="0" smtClean="0"/>
              <a:t>Completely free of races and deadlocks.</a:t>
            </a:r>
          </a:p>
          <a:p>
            <a:r>
              <a:rPr lang="en-US" dirty="0" smtClean="0"/>
              <a:t>Only one stack.</a:t>
            </a:r>
          </a:p>
          <a:p>
            <a:r>
              <a:rPr lang="en-US" dirty="0" smtClean="0"/>
              <a:t>Very low overhead.</a:t>
            </a:r>
          </a:p>
          <a:p>
            <a:r>
              <a:rPr lang="en-US" dirty="0" smtClean="0"/>
              <a:t>Resilient. If a turn fails, the program can still go on.</a:t>
            </a:r>
            <a:endParaRPr lang="en-US" dirty="0"/>
          </a:p>
        </p:txBody>
      </p:sp>
      <p:sp>
        <p:nvSpPr>
          <p:cNvPr id="7" name="Text Placeholder 6"/>
          <p:cNvSpPr>
            <a:spLocks noGrp="1"/>
          </p:cNvSpPr>
          <p:nvPr>
            <p:ph type="body" sz="quarter" idx="3"/>
          </p:nvPr>
        </p:nvSpPr>
        <p:spPr/>
        <p:txBody>
          <a:bodyPr/>
          <a:lstStyle/>
          <a:p>
            <a:pPr algn="ctr"/>
            <a:r>
              <a:rPr lang="en-US" dirty="0" smtClean="0"/>
              <a:t>Con</a:t>
            </a:r>
            <a:endParaRPr lang="en-US" dirty="0"/>
          </a:p>
        </p:txBody>
      </p:sp>
      <p:sp>
        <p:nvSpPr>
          <p:cNvPr id="8" name="Content Placeholder 7"/>
          <p:cNvSpPr>
            <a:spLocks noGrp="1"/>
          </p:cNvSpPr>
          <p:nvPr>
            <p:ph sz="quarter" idx="4"/>
          </p:nvPr>
        </p:nvSpPr>
        <p:spPr/>
        <p:txBody>
          <a:bodyPr/>
          <a:lstStyle/>
          <a:p>
            <a:r>
              <a:rPr lang="en-US" dirty="0" smtClean="0"/>
              <a:t>Programs must never block.</a:t>
            </a:r>
          </a:p>
          <a:p>
            <a:r>
              <a:rPr lang="en-US" dirty="0" smtClean="0"/>
              <a:t>Programs are inside out! Waa!</a:t>
            </a:r>
          </a:p>
          <a:p>
            <a:r>
              <a:rPr lang="en-US" dirty="0" smtClean="0"/>
              <a:t>Turns must finish quickly.</a:t>
            </a:r>
            <a:endParaRPr lang="en-US" dirty="0"/>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Long running tasks </a:t>
            </a:r>
            <a:endParaRPr lang="en-US" dirty="0"/>
          </a:p>
        </p:txBody>
      </p:sp>
      <p:sp>
        <p:nvSpPr>
          <p:cNvPr id="11" name="Content Placeholder 10"/>
          <p:cNvSpPr>
            <a:spLocks noGrp="1"/>
          </p:cNvSpPr>
          <p:nvPr>
            <p:ph idx="1"/>
          </p:nvPr>
        </p:nvSpPr>
        <p:spPr/>
        <p:txBody>
          <a:bodyPr/>
          <a:lstStyle/>
          <a:p>
            <a:r>
              <a:rPr lang="en-US" dirty="0" smtClean="0"/>
              <a:t>Two solutions for long running programs:</a:t>
            </a:r>
          </a:p>
          <a:p>
            <a:endParaRPr lang="en-US" dirty="0" smtClean="0"/>
          </a:p>
          <a:p>
            <a:r>
              <a:rPr lang="en-US" dirty="0" err="1" smtClean="0"/>
              <a:t>Eteration</a:t>
            </a:r>
            <a:r>
              <a:rPr lang="en-US" dirty="0" smtClean="0"/>
              <a:t>: Break the task into multiple turns.</a:t>
            </a:r>
          </a:p>
          <a:p>
            <a:endParaRPr lang="en-US" dirty="0" smtClean="0"/>
          </a:p>
          <a:p>
            <a:r>
              <a:rPr lang="en-US" dirty="0" smtClean="0"/>
              <a:t>Move the task into a separate process (workers).</a:t>
            </a:r>
            <a:endParaRPr lang="en-US" dirty="0"/>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Procedure Call</a:t>
            </a:r>
            <a:endParaRPr lang="en-US" dirty="0"/>
          </a:p>
        </p:txBody>
      </p:sp>
      <p:sp>
        <p:nvSpPr>
          <p:cNvPr id="3" name="Content Placeholder 2"/>
          <p:cNvSpPr>
            <a:spLocks noGrp="1"/>
          </p:cNvSpPr>
          <p:nvPr>
            <p:ph idx="1"/>
          </p:nvPr>
        </p:nvSpPr>
        <p:spPr/>
        <p:txBody>
          <a:bodyPr>
            <a:normAutofit lnSpcReduction="10000"/>
          </a:bodyPr>
          <a:lstStyle/>
          <a:p>
            <a:r>
              <a:rPr lang="en-US" dirty="0" smtClean="0"/>
              <a:t>Combines two great ideas, functions and networking, producing a really bad idea.</a:t>
            </a:r>
          </a:p>
          <a:p>
            <a:r>
              <a:rPr lang="en-US" dirty="0" smtClean="0"/>
              <a:t>Like </a:t>
            </a:r>
            <a:r>
              <a:rPr lang="en-US" b="1" dirty="0" smtClean="0">
                <a:latin typeface="Courier New" pitchFamily="49" charset="0"/>
                <a:cs typeface="Courier New" pitchFamily="49" charset="0"/>
              </a:rPr>
              <a:t>READ</a:t>
            </a:r>
            <a:r>
              <a:rPr lang="en-US" dirty="0" smtClean="0"/>
              <a:t>, attempts to isolate programs from time. The program blacks out. </a:t>
            </a:r>
          </a:p>
          <a:p>
            <a:r>
              <a:rPr lang="en-US" dirty="0" smtClean="0"/>
              <a:t>In reading the program, it is by design difficult to see where time is lost.</a:t>
            </a:r>
          </a:p>
          <a:p>
            <a:r>
              <a:rPr lang="en-US" dirty="0" smtClean="0"/>
              <a:t>This can result in a terrible experience for the user. Lost time === annoying delays.</a:t>
            </a:r>
          </a:p>
          <a:p>
            <a:r>
              <a:rPr lang="en-US" dirty="0" smtClean="0"/>
              <a:t>Keeping the user waiting without warning is disrespectful and rude.</a:t>
            </a:r>
            <a:endParaRPr lang="en-US" dirty="0"/>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Compensation</a:t>
            </a:r>
            <a:endParaRPr lang="en-US" dirty="0"/>
          </a:p>
        </p:txBody>
      </p:sp>
      <p:sp>
        <p:nvSpPr>
          <p:cNvPr id="3" name="Content Placeholder 2"/>
          <p:cNvSpPr>
            <a:spLocks noGrp="1"/>
          </p:cNvSpPr>
          <p:nvPr>
            <p:ph idx="1"/>
          </p:nvPr>
        </p:nvSpPr>
        <p:spPr/>
        <p:txBody>
          <a:bodyPr/>
          <a:lstStyle/>
          <a:p>
            <a:r>
              <a:rPr lang="en-US" dirty="0" smtClean="0"/>
              <a:t>At a minimum, acknowledge user’s input immediately.</a:t>
            </a:r>
          </a:p>
          <a:p>
            <a:r>
              <a:rPr lang="en-US" dirty="0" smtClean="0"/>
              <a:t>Don’t lock up the interaction while waiting for the server’s response.</a:t>
            </a:r>
          </a:p>
          <a:p>
            <a:r>
              <a:rPr lang="en-US" dirty="0" smtClean="0"/>
              <a:t>In some applications, it is reasonable to predict the server’s response and display it immediately. Later display a correction if the prediction was wrong.</a:t>
            </a:r>
            <a:endParaRPr lang="en-US" dirty="0"/>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644775"/>
            <a:ext cx="7772400" cy="1470025"/>
          </a:xfrm>
        </p:spPr>
        <p:txBody>
          <a:bodyPr/>
          <a:lstStyle/>
          <a:p>
            <a:r>
              <a:rPr lang="en-US" sz="30000" dirty="0" smtClean="0"/>
              <a:t>XSS</a:t>
            </a:r>
            <a:endParaRPr lang="en-US" sz="30000"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smtClean="0">
                <a:latin typeface="Courier New" pitchFamily="49" charset="0"/>
                <a:cs typeface="Courier New" pitchFamily="49" charset="0"/>
              </a:rPr>
              <a:t>while (</a:t>
            </a:r>
            <a:r>
              <a:rPr lang="en-US" b="1" dirty="0" smtClean="0">
                <a:solidFill>
                  <a:srgbClr val="FFFF99"/>
                </a:solidFill>
                <a:latin typeface="Courier New" pitchFamily="49" charset="0"/>
                <a:cs typeface="Courier New" pitchFamily="49" charset="0"/>
              </a:rPr>
              <a:t>&lt;condition&gt;</a:t>
            </a:r>
            <a:r>
              <a:rPr lang="en-US" b="1" dirty="0" smtClean="0">
                <a:latin typeface="Courier New" pitchFamily="49" charset="0"/>
                <a:cs typeface="Courier New" pitchFamily="49" charset="0"/>
              </a:rPr>
              <a:t>) {</a:t>
            </a:r>
          </a:p>
          <a:p>
            <a:pPr>
              <a:buNone/>
            </a:pPr>
            <a:r>
              <a:rPr lang="en-US" b="1" dirty="0" smtClean="0">
                <a:latin typeface="Courier New" pitchFamily="49" charset="0"/>
                <a:cs typeface="Courier New" pitchFamily="49" charset="0"/>
              </a:rPr>
              <a:t>    </a:t>
            </a:r>
            <a:r>
              <a:rPr lang="en-US" b="1" dirty="0" smtClean="0">
                <a:solidFill>
                  <a:srgbClr val="FFFF99"/>
                </a:solidFill>
                <a:latin typeface="Courier New" pitchFamily="49" charset="0"/>
                <a:cs typeface="Courier New" pitchFamily="49" charset="0"/>
              </a:rPr>
              <a:t>&lt;body&gt;</a:t>
            </a:r>
          </a:p>
          <a:p>
            <a:pPr>
              <a:buNone/>
            </a:pPr>
            <a:r>
              <a:rPr lang="en-US" b="1" dirty="0" smtClean="0">
                <a:latin typeface="Courier New" pitchFamily="49" charset="0"/>
                <a:cs typeface="Courier New" pitchFamily="49" charset="0"/>
              </a:rPr>
              <a:t>}</a:t>
            </a:r>
          </a:p>
          <a:p>
            <a:pPr>
              <a:buNone/>
            </a:pPr>
            <a:endParaRPr lang="en-US" b="1" dirty="0" smtClean="0">
              <a:latin typeface="Courier New" pitchFamily="49" charset="0"/>
              <a:cs typeface="Courier New" pitchFamily="49" charset="0"/>
            </a:endParaRPr>
          </a:p>
          <a:p>
            <a:pPr>
              <a:buNone/>
            </a:pPr>
            <a:r>
              <a:rPr lang="en-US" b="1" dirty="0" smtClean="0">
                <a:latin typeface="Courier New" pitchFamily="49" charset="0"/>
                <a:cs typeface="Courier New" pitchFamily="49" charset="0"/>
              </a:rPr>
              <a:t>loop {</a:t>
            </a:r>
          </a:p>
          <a:p>
            <a:pPr>
              <a:buNone/>
            </a:pPr>
            <a:r>
              <a:rPr lang="en-US" b="1" dirty="0" smtClean="0">
                <a:latin typeface="Courier New" pitchFamily="49" charset="0"/>
                <a:cs typeface="Courier New" pitchFamily="49" charset="0"/>
              </a:rPr>
              <a:t>    if (!(</a:t>
            </a:r>
            <a:r>
              <a:rPr lang="en-US" b="1" dirty="0" smtClean="0">
                <a:solidFill>
                  <a:srgbClr val="FFFF99"/>
                </a:solidFill>
                <a:latin typeface="Courier New" pitchFamily="49" charset="0"/>
                <a:cs typeface="Courier New" pitchFamily="49" charset="0"/>
              </a:rPr>
              <a:t>&lt;condition&gt;</a:t>
            </a:r>
            <a:r>
              <a:rPr lang="en-US" b="1" dirty="0" smtClean="0">
                <a:latin typeface="Courier New" pitchFamily="49" charset="0"/>
                <a:cs typeface="Courier New" pitchFamily="49" charset="0"/>
              </a:rPr>
              <a:t>)) {</a:t>
            </a:r>
          </a:p>
          <a:p>
            <a:pPr>
              <a:buNone/>
            </a:pPr>
            <a:r>
              <a:rPr lang="en-US" b="1" dirty="0" smtClean="0">
                <a:latin typeface="Courier New" pitchFamily="49" charset="0"/>
                <a:cs typeface="Courier New" pitchFamily="49" charset="0"/>
              </a:rPr>
              <a:t>        break;</a:t>
            </a:r>
            <a:endParaRPr lang="en-US" b="1" dirty="0" smtClean="0">
              <a:solidFill>
                <a:srgbClr val="FFFF99"/>
              </a:solidFill>
              <a:latin typeface="Courier New" pitchFamily="49" charset="0"/>
              <a:cs typeface="Courier New" pitchFamily="49" charset="0"/>
            </a:endParaRPr>
          </a:p>
          <a:p>
            <a:pPr>
              <a:buNone/>
            </a:pPr>
            <a:r>
              <a:rPr lang="en-US" b="1" dirty="0" smtClean="0">
                <a:latin typeface="Courier New" pitchFamily="49" charset="0"/>
                <a:cs typeface="Courier New" pitchFamily="49" charset="0"/>
              </a:rPr>
              <a:t>    }</a:t>
            </a:r>
          </a:p>
          <a:p>
            <a:pPr>
              <a:buNone/>
            </a:pPr>
            <a:r>
              <a:rPr lang="en-US" b="1" dirty="0" smtClean="0">
                <a:latin typeface="Courier New" pitchFamily="49" charset="0"/>
                <a:cs typeface="Courier New" pitchFamily="49" charset="0"/>
              </a:rPr>
              <a:t>    </a:t>
            </a:r>
            <a:r>
              <a:rPr lang="en-US" b="1" dirty="0" smtClean="0">
                <a:solidFill>
                  <a:srgbClr val="FFFF99"/>
                </a:solidFill>
                <a:latin typeface="Courier New" pitchFamily="49" charset="0"/>
                <a:cs typeface="Courier New" pitchFamily="49" charset="0"/>
              </a:rPr>
              <a:t>&lt;body&gt;</a:t>
            </a:r>
            <a:endParaRPr lang="en-US" b="1" dirty="0" smtClean="0">
              <a:latin typeface="Courier New" pitchFamily="49" charset="0"/>
              <a:cs typeface="Courier New" pitchFamily="49" charset="0"/>
            </a:endParaRPr>
          </a:p>
          <a:p>
            <a:pPr>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720975"/>
            <a:ext cx="7772400" cy="1470025"/>
          </a:xfrm>
        </p:spPr>
        <p:txBody>
          <a:bodyPr/>
          <a:lstStyle/>
          <a:p>
            <a:r>
              <a:rPr lang="en-US" dirty="0" smtClean="0"/>
              <a:t>The browser is a loaded gun pointed at your head.</a:t>
            </a:r>
            <a:br>
              <a:rPr lang="en-US" dirty="0" smtClean="0"/>
            </a:br>
            <a:r>
              <a:rPr lang="en-US" dirty="0" smtClean="0"/>
              <a:t/>
            </a:r>
            <a:br>
              <a:rPr lang="en-US" dirty="0" smtClean="0"/>
            </a:br>
            <a:r>
              <a:rPr lang="en-US" dirty="0" smtClean="0"/>
              <a:t/>
            </a:r>
            <a:br>
              <a:rPr lang="en-US" dirty="0" smtClean="0"/>
            </a:br>
            <a:r>
              <a:rPr lang="en-US" dirty="0" smtClean="0"/>
              <a:t>This pulls the trigger:</a:t>
            </a:r>
            <a:br>
              <a:rPr lang="en-US" dirty="0" smtClean="0"/>
            </a:br>
            <a:r>
              <a:rPr lang="en-US" dirty="0" smtClean="0"/>
              <a:t/>
            </a:r>
            <a:br>
              <a:rPr lang="en-US" dirty="0" smtClean="0"/>
            </a:br>
            <a:r>
              <a:rPr lang="en-US" b="1" dirty="0" smtClean="0">
                <a:latin typeface="Courier New" pitchFamily="49" charset="0"/>
                <a:cs typeface="Courier New" pitchFamily="49" charset="0"/>
              </a:rPr>
              <a:t>&lt;?= "bang" ?&gt;</a:t>
            </a:r>
            <a:endParaRPr lang="en-US" b="1" dirty="0">
              <a:latin typeface="Courier New" pitchFamily="49" charset="0"/>
              <a:cs typeface="Courier New" pitchFamily="49" charset="0"/>
            </a:endParaRPr>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Templates</a:t>
            </a:r>
            <a:endParaRPr lang="en-US" dirty="0"/>
          </a:p>
        </p:txBody>
      </p:sp>
      <p:sp>
        <p:nvSpPr>
          <p:cNvPr id="3" name="Content Placeholder 2"/>
          <p:cNvSpPr>
            <a:spLocks noGrp="1"/>
          </p:cNvSpPr>
          <p:nvPr>
            <p:ph idx="1"/>
          </p:nvPr>
        </p:nvSpPr>
        <p:spPr/>
        <p:txBody>
          <a:bodyPr>
            <a:normAutofit/>
          </a:bodyPr>
          <a:lstStyle/>
          <a:p>
            <a:r>
              <a:rPr lang="en-US" dirty="0" smtClean="0"/>
              <a:t>The page template systems (PHP, ASP, JSP…) are not a good match for the way we build modern sites.</a:t>
            </a:r>
          </a:p>
          <a:p>
            <a:r>
              <a:rPr lang="en-US" dirty="0" smtClean="0"/>
              <a:t>A template is too rigid a framework.</a:t>
            </a:r>
          </a:p>
          <a:p>
            <a:r>
              <a:rPr lang="en-US" dirty="0" smtClean="0"/>
              <a:t>It is too easy to insert text into a context where it can be misinterpreted and executed, completing an XSS attack.</a:t>
            </a:r>
          </a:p>
          <a:p>
            <a:pPr>
              <a:buNone/>
            </a:pPr>
            <a:endParaRPr lang="en-US" dirty="0"/>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Can we do better by using JavaScript on the server?</a:t>
            </a:r>
            <a:br>
              <a:rPr lang="en-US" dirty="0" smtClean="0"/>
            </a:br>
            <a:r>
              <a:rPr lang="en-US" dirty="0" smtClean="0"/>
              <a:t/>
            </a:r>
            <a:br>
              <a:rPr lang="en-US" dirty="0" smtClean="0"/>
            </a:br>
            <a:endParaRPr lang="en-US" dirty="0"/>
          </a:p>
        </p:txBody>
      </p:sp>
      <p:sp>
        <p:nvSpPr>
          <p:cNvPr id="5" name="Subtitle 4"/>
          <p:cNvSpPr>
            <a:spLocks noGrp="1"/>
          </p:cNvSpPr>
          <p:nvPr>
            <p:ph type="subTitle" idx="1"/>
          </p:nvPr>
        </p:nvSpPr>
        <p:spPr/>
        <p:txBody>
          <a:bodyPr>
            <a:normAutofit fontScale="92500" lnSpcReduction="10000"/>
          </a:bodyPr>
          <a:lstStyle/>
          <a:p>
            <a:r>
              <a:rPr lang="en-US" dirty="0" smtClean="0"/>
              <a:t>There are some obvious advantages: </a:t>
            </a:r>
            <a:br>
              <a:rPr lang="en-US" dirty="0" smtClean="0"/>
            </a:br>
            <a:r>
              <a:rPr lang="en-US" dirty="0" smtClean="0"/>
              <a:t/>
            </a:r>
            <a:br>
              <a:rPr lang="en-US" dirty="0" smtClean="0"/>
            </a:br>
            <a:r>
              <a:rPr lang="en-US" dirty="0" smtClean="0"/>
              <a:t>We can take advantage of our new understanding of JavaScript.</a:t>
            </a:r>
            <a:endParaRPr lang="en-US" dirty="0"/>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Side JavaScript</a:t>
            </a:r>
            <a:endParaRPr lang="en-US" dirty="0"/>
          </a:p>
        </p:txBody>
      </p:sp>
      <p:sp>
        <p:nvSpPr>
          <p:cNvPr id="3" name="Content Placeholder 2"/>
          <p:cNvSpPr>
            <a:spLocks noGrp="1"/>
          </p:cNvSpPr>
          <p:nvPr>
            <p:ph idx="1"/>
          </p:nvPr>
        </p:nvSpPr>
        <p:spPr/>
        <p:txBody>
          <a:bodyPr>
            <a:normAutofit/>
          </a:bodyPr>
          <a:lstStyle/>
          <a:p>
            <a:r>
              <a:rPr lang="en-US" dirty="0" smtClean="0"/>
              <a:t>This is not a new idea.</a:t>
            </a:r>
          </a:p>
          <a:p>
            <a:r>
              <a:rPr lang="en-US" dirty="0" smtClean="0"/>
              <a:t>Netscape offered an SSJS product in 1996.</a:t>
            </a:r>
          </a:p>
          <a:p>
            <a:endParaRPr lang="en-US" dirty="0" smtClean="0"/>
          </a:p>
          <a:p>
            <a:r>
              <a:rPr lang="en-US" dirty="0" smtClean="0"/>
              <a:t>It was a page template system using a </a:t>
            </a:r>
            <a:r>
              <a:rPr lang="en-US" b="1" dirty="0" smtClean="0">
                <a:latin typeface="Courier New" pitchFamily="49" charset="0"/>
                <a:cs typeface="Courier New" pitchFamily="49" charset="0"/>
              </a:rPr>
              <a:t>&lt;server&gt;</a:t>
            </a:r>
            <a:r>
              <a:rPr lang="en-US" dirty="0" smtClean="0"/>
              <a:t> tag and a </a:t>
            </a:r>
            <a:r>
              <a:rPr lang="en-US" b="1" dirty="0" smtClean="0">
                <a:latin typeface="Courier New" pitchFamily="49" charset="0"/>
                <a:cs typeface="Courier New" pitchFamily="49" charset="0"/>
              </a:rPr>
              <a:t>write</a:t>
            </a:r>
            <a:r>
              <a:rPr lang="en-US" dirty="0" smtClean="0"/>
              <a:t> function to insert matter in the output stream.</a:t>
            </a:r>
          </a:p>
          <a:p>
            <a:endParaRPr lang="en-US" dirty="0" smtClean="0"/>
          </a:p>
          <a:p>
            <a:r>
              <a:rPr lang="en-US" dirty="0" smtClean="0"/>
              <a:t>It had all of the disadvantages of the other page template systems.</a:t>
            </a:r>
            <a:endParaRPr lang="en-US" dirty="0"/>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about Server Side JavaScript with an Event Loop?</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8000" dirty="0" smtClean="0"/>
              <a:t>node.js</a:t>
            </a:r>
            <a:endParaRPr lang="en-US" sz="8000" dirty="0"/>
          </a:p>
        </p:txBody>
      </p:sp>
      <p:sp>
        <p:nvSpPr>
          <p:cNvPr id="6" name="Content Placeholder 5"/>
          <p:cNvSpPr>
            <a:spLocks noGrp="1"/>
          </p:cNvSpPr>
          <p:nvPr>
            <p:ph idx="1"/>
          </p:nvPr>
        </p:nvSpPr>
        <p:spPr/>
        <p:txBody>
          <a:bodyPr/>
          <a:lstStyle/>
          <a:p>
            <a:r>
              <a:rPr lang="en-US" dirty="0" smtClean="0"/>
              <a:t>node.js implements a web server in a JavaScript event loop.</a:t>
            </a:r>
          </a:p>
          <a:p>
            <a:r>
              <a:rPr lang="en-US" dirty="0" smtClean="0"/>
              <a:t>It is a high-performance event pump.</a:t>
            </a:r>
          </a:p>
          <a:p>
            <a:pPr>
              <a:buNone/>
            </a:pPr>
            <a:r>
              <a:rPr lang="en-US" b="1" dirty="0" err="1" smtClean="0">
                <a:latin typeface="Courier New" pitchFamily="49" charset="0"/>
                <a:cs typeface="Courier New" pitchFamily="49" charset="0"/>
              </a:rPr>
              <a:t>fs.readFile</a:t>
            </a:r>
            <a:r>
              <a:rPr lang="en-US" b="1" dirty="0" smtClean="0">
                <a:latin typeface="Courier New" pitchFamily="49" charset="0"/>
                <a:cs typeface="Courier New" pitchFamily="49" charset="0"/>
              </a:rPr>
              <a:t>(</a:t>
            </a:r>
            <a:r>
              <a:rPr lang="en-US" i="1" dirty="0" smtClean="0"/>
              <a:t>filename</a:t>
            </a:r>
            <a:r>
              <a:rPr lang="en-US" dirty="0" smtClean="0"/>
              <a:t>, </a:t>
            </a:r>
            <a:r>
              <a:rPr lang="en-US" i="1" dirty="0" smtClean="0"/>
              <a:t>encoding</a:t>
            </a:r>
            <a:r>
              <a:rPr lang="en-US" dirty="0" smtClean="0"/>
              <a:t>, </a:t>
            </a:r>
            <a:br>
              <a:rPr lang="en-US" dirty="0" smtClean="0"/>
            </a:br>
            <a:r>
              <a:rPr lang="en-US" dirty="0" smtClean="0"/>
              <a:t>     </a:t>
            </a:r>
            <a:r>
              <a:rPr lang="en-US" b="1" dirty="0" smtClean="0">
                <a:latin typeface="Courier New" pitchFamily="49" charset="0"/>
                <a:cs typeface="Courier New" pitchFamily="49" charset="0"/>
              </a:rPr>
              <a:t>function (</a:t>
            </a:r>
            <a:r>
              <a:rPr lang="en-US" i="1" dirty="0" smtClean="0"/>
              <a:t>err</a:t>
            </a:r>
            <a:r>
              <a:rPr lang="en-US" dirty="0" smtClean="0"/>
              <a:t>, </a:t>
            </a:r>
            <a:r>
              <a:rPr lang="en-US" i="1" dirty="0" smtClean="0"/>
              <a:t>data</a:t>
            </a:r>
            <a:r>
              <a:rPr lang="en-US" b="1" dirty="0" smtClean="0">
                <a:latin typeface="Courier New" pitchFamily="49" charset="0"/>
                <a:cs typeface="Courier New" pitchFamily="49" charset="0"/>
              </a:rPr>
              <a:t>) {...})</a:t>
            </a:r>
          </a:p>
          <a:p>
            <a:r>
              <a:rPr lang="en-US" dirty="0" smtClean="0"/>
              <a:t>Everything is (or can be) non-blocking.</a:t>
            </a:r>
          </a:p>
          <a:p>
            <a:r>
              <a:rPr lang="en-US" dirty="0" smtClean="0"/>
              <a:t>Except: </a:t>
            </a:r>
          </a:p>
          <a:p>
            <a:pPr lvl="1"/>
            <a:r>
              <a:rPr lang="en-US" dirty="0" smtClean="0"/>
              <a:t>some synchronous functions</a:t>
            </a:r>
          </a:p>
          <a:p>
            <a:pPr lvl="1"/>
            <a:r>
              <a:rPr lang="en-US" b="1" dirty="0" smtClean="0">
                <a:latin typeface="Courier New" pitchFamily="49" charset="0"/>
                <a:cs typeface="Courier New" pitchFamily="49" charset="0"/>
              </a:rPr>
              <a:t>require</a:t>
            </a:r>
            <a:endParaRPr lang="en-US" b="1" dirty="0">
              <a:latin typeface="Courier New" pitchFamily="49" charset="0"/>
              <a:cs typeface="Courier New" pitchFamily="49" charset="0"/>
            </a:endParaRPr>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stuff runs on both sides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57200" y="4343400"/>
            <a:ext cx="3657600" cy="914400"/>
          </a:xfrm>
          <a:prstGeom prst="rect">
            <a:avLst/>
          </a:prstGeom>
          <a:gradFill flip="none" rotWithShape="1">
            <a:gsLst>
              <a:gs pos="0">
                <a:srgbClr val="007434"/>
              </a:gs>
              <a:gs pos="100000">
                <a:srgbClr val="156B13"/>
              </a:gs>
            </a:gsLst>
            <a:lin ang="2400000" scaled="0"/>
            <a:tileRect/>
          </a:gra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JS/V8</a:t>
            </a:r>
            <a:endParaRPr lang="en-US" sz="3200" dirty="0"/>
          </a:p>
        </p:txBody>
      </p:sp>
      <p:sp>
        <p:nvSpPr>
          <p:cNvPr id="5" name="Rectangle 4"/>
          <p:cNvSpPr/>
          <p:nvPr/>
        </p:nvSpPr>
        <p:spPr>
          <a:xfrm>
            <a:off x="5029200" y="4343400"/>
            <a:ext cx="1828800" cy="914400"/>
          </a:xfrm>
          <a:prstGeom prst="rect">
            <a:avLst/>
          </a:prstGeom>
          <a:gradFill flip="none" rotWithShape="1">
            <a:gsLst>
              <a:gs pos="0">
                <a:srgbClr val="007434"/>
              </a:gs>
              <a:gs pos="100000">
                <a:srgbClr val="156B13"/>
              </a:gs>
            </a:gsLst>
            <a:lin ang="2400000" scaled="0"/>
            <a:tileRect/>
          </a:gra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Browser</a:t>
            </a:r>
            <a:endParaRPr lang="en-US" sz="3200" dirty="0"/>
          </a:p>
        </p:txBody>
      </p:sp>
      <p:sp>
        <p:nvSpPr>
          <p:cNvPr id="6" name="Rectangle 5"/>
          <p:cNvSpPr/>
          <p:nvPr/>
        </p:nvSpPr>
        <p:spPr>
          <a:xfrm>
            <a:off x="5029200" y="3429000"/>
            <a:ext cx="1828800" cy="914400"/>
          </a:xfrm>
          <a:prstGeom prst="rect">
            <a:avLst/>
          </a:prstGeom>
          <a:gradFill flip="none" rotWithShape="1">
            <a:gsLst>
              <a:gs pos="0">
                <a:srgbClr val="007434"/>
              </a:gs>
              <a:gs pos="100000">
                <a:srgbClr val="156B13"/>
              </a:gs>
            </a:gsLst>
            <a:lin ang="2400000" scaled="0"/>
            <a:tileRect/>
          </a:gra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DOM</a:t>
            </a:r>
            <a:endParaRPr lang="en-US" sz="3200" dirty="0"/>
          </a:p>
        </p:txBody>
      </p:sp>
      <p:sp>
        <p:nvSpPr>
          <p:cNvPr id="7" name="Rectangle 6"/>
          <p:cNvSpPr/>
          <p:nvPr/>
        </p:nvSpPr>
        <p:spPr>
          <a:xfrm>
            <a:off x="6858000" y="3429000"/>
            <a:ext cx="1828800" cy="1828800"/>
          </a:xfrm>
          <a:prstGeom prst="rect">
            <a:avLst/>
          </a:prstGeom>
          <a:gradFill flip="none" rotWithShape="1">
            <a:gsLst>
              <a:gs pos="0">
                <a:srgbClr val="007434"/>
              </a:gs>
              <a:gs pos="100000">
                <a:srgbClr val="156B13"/>
              </a:gs>
            </a:gsLst>
            <a:lin ang="2400000" scaled="0"/>
            <a:tileRect/>
          </a:gra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JS</a:t>
            </a:r>
            <a:endParaRPr lang="en-US" sz="3200" dirty="0"/>
          </a:p>
        </p:txBody>
      </p:sp>
      <p:sp>
        <p:nvSpPr>
          <p:cNvPr id="8" name="Rectangle 7"/>
          <p:cNvSpPr/>
          <p:nvPr/>
        </p:nvSpPr>
        <p:spPr>
          <a:xfrm>
            <a:off x="457200" y="3429000"/>
            <a:ext cx="1828800" cy="914400"/>
          </a:xfrm>
          <a:prstGeom prst="rect">
            <a:avLst/>
          </a:prstGeom>
          <a:gradFill flip="none" rotWithShape="1">
            <a:gsLst>
              <a:gs pos="0">
                <a:srgbClr val="007434"/>
              </a:gs>
              <a:gs pos="100000">
                <a:srgbClr val="156B13"/>
              </a:gs>
            </a:gsLst>
            <a:lin ang="2400000" scaled="0"/>
            <a:tileRect/>
          </a:gra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DOM</a:t>
            </a:r>
            <a:endParaRPr lang="en-US" sz="3200" dirty="0"/>
          </a:p>
        </p:txBody>
      </p:sp>
      <p:sp>
        <p:nvSpPr>
          <p:cNvPr id="9" name="Rectangle 8"/>
          <p:cNvSpPr/>
          <p:nvPr/>
        </p:nvSpPr>
        <p:spPr>
          <a:xfrm>
            <a:off x="2286000" y="3429000"/>
            <a:ext cx="1828800" cy="914400"/>
          </a:xfrm>
          <a:prstGeom prst="rect">
            <a:avLst/>
          </a:prstGeom>
          <a:gradFill flip="none" rotWithShape="1">
            <a:gsLst>
              <a:gs pos="0">
                <a:srgbClr val="007434"/>
              </a:gs>
              <a:gs pos="100000">
                <a:srgbClr val="156B13"/>
              </a:gs>
            </a:gsLst>
            <a:lin ang="2400000" scaled="0"/>
            <a:tileRect/>
          </a:gra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node.js</a:t>
            </a:r>
            <a:endParaRPr lang="en-US" sz="3200" dirty="0"/>
          </a:p>
        </p:txBody>
      </p:sp>
      <p:sp>
        <p:nvSpPr>
          <p:cNvPr id="10" name="Rectangle 9"/>
          <p:cNvSpPr/>
          <p:nvPr/>
        </p:nvSpPr>
        <p:spPr>
          <a:xfrm>
            <a:off x="457200" y="2514600"/>
            <a:ext cx="3657600" cy="914400"/>
          </a:xfrm>
          <a:prstGeom prst="rect">
            <a:avLst/>
          </a:prstGeom>
          <a:gradFill flip="none" rotWithShape="1">
            <a:gsLst>
              <a:gs pos="0">
                <a:srgbClr val="007434"/>
              </a:gs>
              <a:gs pos="100000">
                <a:srgbClr val="156B13"/>
              </a:gs>
            </a:gsLst>
            <a:lin ang="2400000" scaled="0"/>
            <a:tileRect/>
          </a:gra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YUI3</a:t>
            </a:r>
            <a:endParaRPr lang="en-US" sz="3200" dirty="0"/>
          </a:p>
        </p:txBody>
      </p:sp>
      <p:sp>
        <p:nvSpPr>
          <p:cNvPr id="11" name="Rectangle 10"/>
          <p:cNvSpPr/>
          <p:nvPr/>
        </p:nvSpPr>
        <p:spPr>
          <a:xfrm>
            <a:off x="457200" y="1600200"/>
            <a:ext cx="3657600" cy="914400"/>
          </a:xfrm>
          <a:prstGeom prst="rect">
            <a:avLst/>
          </a:prstGeom>
          <a:gradFill flip="none" rotWithShape="1">
            <a:gsLst>
              <a:gs pos="0">
                <a:srgbClr val="007434"/>
              </a:gs>
              <a:gs pos="100000">
                <a:srgbClr val="156B13"/>
              </a:gs>
            </a:gsLst>
            <a:lin ang="2400000" scaled="0"/>
            <a:tileRect/>
          </a:gra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Your stuff</a:t>
            </a:r>
            <a:endParaRPr lang="en-US" sz="3200" dirty="0"/>
          </a:p>
        </p:txBody>
      </p:sp>
      <p:sp>
        <p:nvSpPr>
          <p:cNvPr id="13" name="Rectangle 12"/>
          <p:cNvSpPr/>
          <p:nvPr/>
        </p:nvSpPr>
        <p:spPr>
          <a:xfrm>
            <a:off x="5029200" y="1600200"/>
            <a:ext cx="3657600" cy="914400"/>
          </a:xfrm>
          <a:prstGeom prst="rect">
            <a:avLst/>
          </a:prstGeom>
          <a:gradFill flip="none" rotWithShape="1">
            <a:gsLst>
              <a:gs pos="0">
                <a:srgbClr val="007434"/>
              </a:gs>
              <a:gs pos="100000">
                <a:srgbClr val="156B13"/>
              </a:gs>
            </a:gsLst>
            <a:lin ang="2400000" scaled="0"/>
            <a:tileRect/>
          </a:gra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Your stuff</a:t>
            </a:r>
            <a:endParaRPr lang="en-US" sz="3200" dirty="0"/>
          </a:p>
        </p:txBody>
      </p:sp>
      <p:sp>
        <p:nvSpPr>
          <p:cNvPr id="14" name="Rectangle 13"/>
          <p:cNvSpPr/>
          <p:nvPr/>
        </p:nvSpPr>
        <p:spPr>
          <a:xfrm>
            <a:off x="5029200" y="2514600"/>
            <a:ext cx="3657600" cy="914400"/>
          </a:xfrm>
          <a:prstGeom prst="rect">
            <a:avLst/>
          </a:prstGeom>
          <a:gradFill flip="none" rotWithShape="1">
            <a:gsLst>
              <a:gs pos="0">
                <a:srgbClr val="007434"/>
              </a:gs>
              <a:gs pos="100000">
                <a:srgbClr val="156B13"/>
              </a:gs>
            </a:gsLst>
            <a:lin ang="2400000" scaled="0"/>
            <a:tileRect/>
          </a:gra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YUI3</a:t>
            </a:r>
            <a:endParaRPr lang="en-US" sz="3200" dirty="0"/>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Endpoint Libraries</a:t>
            </a:r>
            <a:endParaRPr lang="en-US" dirty="0"/>
          </a:p>
        </p:txBody>
      </p:sp>
      <p:sp>
        <p:nvSpPr>
          <p:cNvPr id="3" name="Content Placeholder 2"/>
          <p:cNvSpPr>
            <a:spLocks noGrp="1"/>
          </p:cNvSpPr>
          <p:nvPr>
            <p:ph idx="1"/>
          </p:nvPr>
        </p:nvSpPr>
        <p:spPr/>
        <p:txBody>
          <a:bodyPr/>
          <a:lstStyle/>
          <a:p>
            <a:r>
              <a:rPr lang="en-US" dirty="0" smtClean="0"/>
              <a:t>Mojito 		Yahoo</a:t>
            </a:r>
          </a:p>
          <a:p>
            <a:r>
              <a:rPr lang="en-US" dirty="0" smtClean="0"/>
              <a:t>Liberated	</a:t>
            </a:r>
            <a:r>
              <a:rPr lang="en-US" dirty="0" err="1" smtClean="0"/>
              <a:t>Umass</a:t>
            </a:r>
            <a:r>
              <a:rPr lang="en-US" dirty="0" smtClean="0"/>
              <a:t> Lowell</a:t>
            </a:r>
            <a:endParaRPr lang="en-US" dirty="0"/>
          </a:p>
        </p:txBody>
      </p:sp>
    </p:spTree>
    <p:extLst>
      <p:ext uri="{BB962C8B-B14F-4D97-AF65-F5344CB8AC3E}">
        <p14:creationId xmlns:p14="http://schemas.microsoft.com/office/powerpoint/2010/main" val="5639726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programming can be more complicated.</a:t>
            </a:r>
            <a:endParaRPr lang="en-US" dirty="0"/>
          </a:p>
        </p:txBody>
      </p:sp>
      <p:sp>
        <p:nvSpPr>
          <p:cNvPr id="3" name="Content Placeholder 2"/>
          <p:cNvSpPr>
            <a:spLocks noGrp="1"/>
          </p:cNvSpPr>
          <p:nvPr>
            <p:ph idx="1"/>
          </p:nvPr>
        </p:nvSpPr>
        <p:spPr/>
        <p:txBody>
          <a:bodyPr/>
          <a:lstStyle/>
          <a:p>
            <a:endParaRPr lang="en-US" dirty="0" smtClean="0"/>
          </a:p>
          <a:p>
            <a:r>
              <a:rPr lang="en-US" dirty="0" smtClean="0"/>
              <a:t>Call 20 services, each contributing material for the page, wait until all respond, then assemble the result.</a:t>
            </a:r>
          </a:p>
          <a:p>
            <a:endParaRPr lang="en-US" dirty="0" smtClean="0"/>
          </a:p>
          <a:p>
            <a:r>
              <a:rPr lang="en-US" dirty="0" smtClean="0"/>
              <a:t>Call a service, use its result to call another service.</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Requestor</a:t>
            </a:r>
            <a:endParaRPr lang="en-US" dirty="0"/>
          </a:p>
        </p:txBody>
      </p:sp>
      <p:sp>
        <p:nvSpPr>
          <p:cNvPr id="3" name="Content Placeholder 2"/>
          <p:cNvSpPr>
            <a:spLocks noGrp="1"/>
          </p:cNvSpPr>
          <p:nvPr>
            <p:ph idx="1"/>
          </p:nvPr>
        </p:nvSpPr>
        <p:spPr/>
        <p:txBody>
          <a:bodyPr>
            <a:normAutofit/>
          </a:bodyPr>
          <a:lstStyle/>
          <a:p>
            <a:pPr>
              <a:buNone/>
            </a:pP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function requestor(</a:t>
            </a:r>
            <a:r>
              <a:rPr lang="en-US" sz="2800" b="1" dirty="0" smtClean="0">
                <a:solidFill>
                  <a:srgbClr val="99FF99"/>
                </a:solidFill>
                <a:latin typeface="Courier New" pitchFamily="49" charset="0"/>
                <a:cs typeface="Courier New" pitchFamily="49" charset="0"/>
              </a:rPr>
              <a:t>sync</a:t>
            </a: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a:t>
            </a:r>
            <a:r>
              <a:rPr lang="en-US" sz="2800" b="1" dirty="0" err="1" smtClean="0">
                <a:latin typeface="Courier New" pitchFamily="49" charset="0"/>
                <a:cs typeface="Courier New" pitchFamily="49" charset="0"/>
              </a:rPr>
              <a:t>service_request</a:t>
            </a:r>
            <a:r>
              <a:rPr lang="en-US" sz="2800" b="1" dirty="0" smtClean="0">
                <a:latin typeface="Courier New" pitchFamily="49" charset="0"/>
                <a:cs typeface="Courier New" pitchFamily="49" charset="0"/>
              </a:rPr>
              <a:t>(</a:t>
            </a:r>
            <a:r>
              <a:rPr lang="en-US" sz="2800" b="1" dirty="0" err="1" smtClean="0">
                <a:latin typeface="Courier New" pitchFamily="49" charset="0"/>
                <a:cs typeface="Courier New" pitchFamily="49" charset="0"/>
              </a:rPr>
              <a:t>param</a:t>
            </a: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a:t>
            </a:r>
            <a:r>
              <a:rPr lang="en-US" sz="2800" b="1" dirty="0" smtClean="0">
                <a:solidFill>
                  <a:srgbClr val="FFFF66"/>
                </a:solidFill>
                <a:latin typeface="Courier New" pitchFamily="49" charset="0"/>
                <a:cs typeface="Courier New" pitchFamily="49" charset="0"/>
              </a:rPr>
              <a:t>function (result, error) {</a:t>
            </a:r>
          </a:p>
          <a:p>
            <a:pPr>
              <a:buNone/>
            </a:pPr>
            <a:r>
              <a:rPr lang="en-US" sz="2800" b="1" dirty="0" smtClean="0">
                <a:solidFill>
                  <a:srgbClr val="FFFF66"/>
                </a:solidFill>
                <a:latin typeface="Courier New" pitchFamily="49" charset="0"/>
                <a:cs typeface="Courier New" pitchFamily="49" charset="0"/>
              </a:rPr>
              <a:t>               </a:t>
            </a:r>
            <a:r>
              <a:rPr lang="en-US" sz="2800" b="1" dirty="0" smtClean="0">
                <a:solidFill>
                  <a:srgbClr val="99FF99"/>
                </a:solidFill>
                <a:latin typeface="Courier New" pitchFamily="49" charset="0"/>
                <a:cs typeface="Courier New" pitchFamily="49" charset="0"/>
              </a:rPr>
              <a:t>sync</a:t>
            </a:r>
            <a:r>
              <a:rPr lang="en-US" sz="2800" b="1" dirty="0" smtClean="0">
                <a:solidFill>
                  <a:srgbClr val="FFFF66"/>
                </a:solidFill>
                <a:latin typeface="Courier New" pitchFamily="49" charset="0"/>
                <a:cs typeface="Courier New" pitchFamily="49" charset="0"/>
              </a:rPr>
              <a:t>(result, error);</a:t>
            </a:r>
          </a:p>
          <a:p>
            <a:pPr>
              <a:buNone/>
            </a:pPr>
            <a:r>
              <a:rPr lang="en-US" sz="2800" b="1" dirty="0" smtClean="0">
                <a:solidFill>
                  <a:srgbClr val="FFFF66"/>
                </a:solidFill>
                <a:latin typeface="Courier New" pitchFamily="49" charset="0"/>
                <a:cs typeface="Courier New" pitchFamily="49" charset="0"/>
              </a:rPr>
              <a:t>           }</a:t>
            </a:r>
            <a:r>
              <a:rPr lang="en-US" sz="2800" b="1" dirty="0" smtClean="0">
                <a:latin typeface="Courier New" pitchFamily="49" charset="0"/>
                <a:cs typeface="Courier New" pitchFamily="49" charset="0"/>
              </a:rPr>
              <a:t>);</a:t>
            </a:r>
          </a:p>
          <a:p>
            <a:pPr>
              <a:buNone/>
            </a:pPr>
            <a:r>
              <a:rPr lang="en-US" sz="2800" b="1" dirty="0" smtClean="0">
                <a:latin typeface="Courier New" pitchFamily="49" charset="0"/>
                <a:cs typeface="Courier New" pitchFamily="49" charset="0"/>
              </a:rPr>
              <a:t>   }</a:t>
            </a:r>
          </a:p>
          <a:p>
            <a:pPr>
              <a:buNone/>
            </a:pPr>
            <a:endParaRPr lang="en-US" sz="2800" b="1" dirty="0" smtClean="0">
              <a:latin typeface="Courier New" pitchFamily="49" charset="0"/>
              <a:cs typeface="Courier New" pitchFamily="49" charset="0"/>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smtClean="0">
                <a:latin typeface="Courier New" pitchFamily="49" charset="0"/>
                <a:cs typeface="Courier New" pitchFamily="49" charset="0"/>
              </a:rPr>
              <a:t>do {</a:t>
            </a:r>
          </a:p>
          <a:p>
            <a:pPr>
              <a:buNone/>
            </a:pPr>
            <a:r>
              <a:rPr lang="en-US" b="1" dirty="0" smtClean="0">
                <a:latin typeface="Courier New" pitchFamily="49" charset="0"/>
                <a:cs typeface="Courier New" pitchFamily="49" charset="0"/>
              </a:rPr>
              <a:t>    </a:t>
            </a:r>
            <a:r>
              <a:rPr lang="en-US" b="1" dirty="0" smtClean="0">
                <a:solidFill>
                  <a:srgbClr val="FFFF99"/>
                </a:solidFill>
                <a:latin typeface="Courier New" pitchFamily="49" charset="0"/>
                <a:cs typeface="Courier New" pitchFamily="49" charset="0"/>
              </a:rPr>
              <a:t>&lt;body&gt;</a:t>
            </a:r>
          </a:p>
          <a:p>
            <a:pPr>
              <a:buNone/>
            </a:pPr>
            <a:r>
              <a:rPr lang="en-US" b="1" dirty="0" smtClean="0">
                <a:latin typeface="Courier New" pitchFamily="49" charset="0"/>
                <a:cs typeface="Courier New" pitchFamily="49" charset="0"/>
              </a:rPr>
              <a:t>} while (</a:t>
            </a:r>
            <a:r>
              <a:rPr lang="en-US" b="1" dirty="0" smtClean="0">
                <a:solidFill>
                  <a:srgbClr val="FFFF99"/>
                </a:solidFill>
                <a:latin typeface="Courier New" pitchFamily="49" charset="0"/>
                <a:cs typeface="Courier New" pitchFamily="49" charset="0"/>
              </a:rPr>
              <a:t>&lt;condition&gt;</a:t>
            </a:r>
            <a:r>
              <a:rPr lang="en-US" b="1" dirty="0" smtClean="0">
                <a:latin typeface="Courier New" pitchFamily="49" charset="0"/>
                <a:cs typeface="Courier New" pitchFamily="49" charset="0"/>
              </a:rPr>
              <a:t>);</a:t>
            </a:r>
          </a:p>
          <a:p>
            <a:pPr>
              <a:buNone/>
            </a:pPr>
            <a:endParaRPr lang="en-US" b="1" dirty="0" smtClean="0">
              <a:latin typeface="Courier New" pitchFamily="49" charset="0"/>
              <a:cs typeface="Courier New" pitchFamily="49" charset="0"/>
            </a:endParaRPr>
          </a:p>
          <a:p>
            <a:pPr>
              <a:buNone/>
            </a:pPr>
            <a:r>
              <a:rPr lang="en-US" b="1" dirty="0" smtClean="0">
                <a:latin typeface="Courier New" pitchFamily="49" charset="0"/>
                <a:cs typeface="Courier New" pitchFamily="49" charset="0"/>
              </a:rPr>
              <a:t>loop {</a:t>
            </a:r>
          </a:p>
          <a:p>
            <a:pPr>
              <a:buNone/>
            </a:pPr>
            <a:r>
              <a:rPr lang="en-US" b="1" dirty="0" smtClean="0">
                <a:latin typeface="Courier New" pitchFamily="49" charset="0"/>
                <a:cs typeface="Courier New" pitchFamily="49" charset="0"/>
              </a:rPr>
              <a:t>    </a:t>
            </a:r>
            <a:r>
              <a:rPr lang="en-US" b="1" dirty="0" smtClean="0">
                <a:solidFill>
                  <a:srgbClr val="FFFF99"/>
                </a:solidFill>
                <a:latin typeface="Courier New" pitchFamily="49" charset="0"/>
                <a:cs typeface="Courier New" pitchFamily="49" charset="0"/>
              </a:rPr>
              <a:t>&lt;body&gt;</a:t>
            </a:r>
            <a:r>
              <a:rPr lang="en-US" b="1" dirty="0" smtClean="0">
                <a:latin typeface="Courier New" pitchFamily="49" charset="0"/>
                <a:cs typeface="Courier New" pitchFamily="49" charset="0"/>
              </a:rPr>
              <a:t>    </a:t>
            </a:r>
          </a:p>
          <a:p>
            <a:pPr>
              <a:buNone/>
            </a:pPr>
            <a:r>
              <a:rPr lang="en-US" b="1" dirty="0" smtClean="0">
                <a:latin typeface="Courier New" pitchFamily="49" charset="0"/>
                <a:cs typeface="Courier New" pitchFamily="49" charset="0"/>
              </a:rPr>
              <a:t>    if (!(</a:t>
            </a:r>
            <a:r>
              <a:rPr lang="en-US" b="1" dirty="0" smtClean="0">
                <a:solidFill>
                  <a:srgbClr val="FFFF99"/>
                </a:solidFill>
                <a:latin typeface="Courier New" pitchFamily="49" charset="0"/>
                <a:cs typeface="Courier New" pitchFamily="49" charset="0"/>
              </a:rPr>
              <a:t>&lt;condition&gt;</a:t>
            </a:r>
            <a:r>
              <a:rPr lang="en-US" b="1" dirty="0" smtClean="0">
                <a:latin typeface="Courier New" pitchFamily="49" charset="0"/>
                <a:cs typeface="Courier New" pitchFamily="49" charset="0"/>
              </a:rPr>
              <a:t>)) {</a:t>
            </a:r>
          </a:p>
          <a:p>
            <a:pPr>
              <a:buNone/>
            </a:pPr>
            <a:r>
              <a:rPr lang="en-US" b="1" dirty="0" smtClean="0">
                <a:latin typeface="Courier New" pitchFamily="49" charset="0"/>
                <a:cs typeface="Courier New" pitchFamily="49" charset="0"/>
              </a:rPr>
              <a:t>        break;</a:t>
            </a:r>
            <a:endParaRPr lang="en-US" b="1" dirty="0" smtClean="0">
              <a:solidFill>
                <a:srgbClr val="FFFF99"/>
              </a:solidFill>
              <a:latin typeface="Courier New" pitchFamily="49" charset="0"/>
              <a:cs typeface="Courier New" pitchFamily="49" charset="0"/>
            </a:endParaRPr>
          </a:p>
          <a:p>
            <a:pPr>
              <a:buNone/>
            </a:pPr>
            <a:r>
              <a:rPr lang="en-US" b="1" dirty="0" smtClean="0">
                <a:latin typeface="Courier New" pitchFamily="49" charset="0"/>
                <a:cs typeface="Courier New" pitchFamily="49" charset="0"/>
              </a:rPr>
              <a:t>    }</a:t>
            </a:r>
          </a:p>
          <a:p>
            <a:pPr>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Requestor maker</a:t>
            </a:r>
            <a:endParaRPr lang="en-US" dirty="0"/>
          </a:p>
        </p:txBody>
      </p:sp>
      <p:sp>
        <p:nvSpPr>
          <p:cNvPr id="3" name="Content Placeholder 2"/>
          <p:cNvSpPr>
            <a:spLocks noGrp="1"/>
          </p:cNvSpPr>
          <p:nvPr>
            <p:ph idx="1"/>
          </p:nvPr>
        </p:nvSpPr>
        <p:spPr/>
        <p:txBody>
          <a:bodyPr>
            <a:normAutofit/>
          </a:bodyPr>
          <a:lstStyle/>
          <a:p>
            <a:pPr>
              <a:buNone/>
            </a:pPr>
            <a:r>
              <a:rPr lang="en-US" sz="2800" b="1" dirty="0" smtClean="0">
                <a:latin typeface="Courier New" pitchFamily="49" charset="0"/>
                <a:cs typeface="Courier New" pitchFamily="49" charset="0"/>
              </a:rPr>
              <a:t>function </a:t>
            </a:r>
            <a:r>
              <a:rPr lang="en-US" sz="2800" b="1" dirty="0" err="1" smtClean="0">
                <a:latin typeface="Courier New" pitchFamily="49" charset="0"/>
                <a:cs typeface="Courier New" pitchFamily="49" charset="0"/>
              </a:rPr>
              <a:t>request_maker</a:t>
            </a:r>
            <a:r>
              <a:rPr lang="en-US" sz="2800" b="1" dirty="0" smtClean="0">
                <a:latin typeface="Courier New" pitchFamily="49" charset="0"/>
                <a:cs typeface="Courier New" pitchFamily="49" charset="0"/>
              </a:rPr>
              <a:t>(</a:t>
            </a:r>
            <a:r>
              <a:rPr lang="en-US" sz="2800" b="1" dirty="0" err="1" smtClean="0">
                <a:solidFill>
                  <a:schemeClr val="accent6">
                    <a:lumMod val="20000"/>
                    <a:lumOff val="80000"/>
                  </a:schemeClr>
                </a:solidFill>
                <a:latin typeface="Courier New" pitchFamily="49" charset="0"/>
                <a:cs typeface="Courier New" pitchFamily="49" charset="0"/>
              </a:rPr>
              <a:t>param</a:t>
            </a: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return function (</a:t>
            </a:r>
            <a:r>
              <a:rPr lang="en-US" sz="2800" b="1" dirty="0" smtClean="0">
                <a:solidFill>
                  <a:srgbClr val="99FF99"/>
                </a:solidFill>
                <a:latin typeface="Courier New" pitchFamily="49" charset="0"/>
                <a:cs typeface="Courier New" pitchFamily="49" charset="0"/>
              </a:rPr>
              <a:t>sync</a:t>
            </a: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a:t>
            </a:r>
            <a:r>
              <a:rPr lang="en-US" sz="2800" b="1" dirty="0" err="1" smtClean="0">
                <a:latin typeface="Courier New" pitchFamily="49" charset="0"/>
                <a:cs typeface="Courier New" pitchFamily="49" charset="0"/>
              </a:rPr>
              <a:t>service_request</a:t>
            </a:r>
            <a:r>
              <a:rPr lang="en-US" sz="2800" b="1" dirty="0" smtClean="0">
                <a:latin typeface="Courier New" pitchFamily="49" charset="0"/>
                <a:cs typeface="Courier New" pitchFamily="49" charset="0"/>
              </a:rPr>
              <a:t>(</a:t>
            </a:r>
            <a:r>
              <a:rPr lang="en-US" sz="2800" b="1" dirty="0" err="1" smtClean="0">
                <a:solidFill>
                  <a:schemeClr val="accent6">
                    <a:lumMod val="20000"/>
                    <a:lumOff val="80000"/>
                  </a:schemeClr>
                </a:solidFill>
                <a:latin typeface="Courier New" pitchFamily="49" charset="0"/>
                <a:cs typeface="Courier New" pitchFamily="49" charset="0"/>
              </a:rPr>
              <a:t>param</a:t>
            </a: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           </a:t>
            </a:r>
            <a:r>
              <a:rPr lang="en-US" sz="2800" b="1" dirty="0" smtClean="0">
                <a:solidFill>
                  <a:srgbClr val="FFFF66"/>
                </a:solidFill>
                <a:latin typeface="Courier New" pitchFamily="49" charset="0"/>
                <a:cs typeface="Courier New" pitchFamily="49" charset="0"/>
              </a:rPr>
              <a:t>function (result, error) {</a:t>
            </a:r>
          </a:p>
          <a:p>
            <a:pPr>
              <a:buNone/>
            </a:pPr>
            <a:r>
              <a:rPr lang="en-US" sz="2800" b="1" dirty="0" smtClean="0">
                <a:solidFill>
                  <a:srgbClr val="FFFF66"/>
                </a:solidFill>
                <a:latin typeface="Courier New" pitchFamily="49" charset="0"/>
                <a:cs typeface="Courier New" pitchFamily="49" charset="0"/>
              </a:rPr>
              <a:t>               </a:t>
            </a:r>
            <a:r>
              <a:rPr lang="en-US" sz="2800" b="1" dirty="0" smtClean="0">
                <a:solidFill>
                  <a:srgbClr val="99FF99"/>
                </a:solidFill>
                <a:latin typeface="Courier New" pitchFamily="49" charset="0"/>
                <a:cs typeface="Courier New" pitchFamily="49" charset="0"/>
              </a:rPr>
              <a:t>sync</a:t>
            </a:r>
            <a:r>
              <a:rPr lang="en-US" sz="2800" b="1" dirty="0" smtClean="0">
                <a:solidFill>
                  <a:srgbClr val="FFFF66"/>
                </a:solidFill>
                <a:latin typeface="Courier New" pitchFamily="49" charset="0"/>
                <a:cs typeface="Courier New" pitchFamily="49" charset="0"/>
              </a:rPr>
              <a:t>(result, error);</a:t>
            </a:r>
          </a:p>
          <a:p>
            <a:pPr>
              <a:buNone/>
            </a:pPr>
            <a:r>
              <a:rPr lang="en-US" sz="2800" b="1" dirty="0" smtClean="0">
                <a:solidFill>
                  <a:srgbClr val="FFFF66"/>
                </a:solidFill>
                <a:latin typeface="Courier New" pitchFamily="49" charset="0"/>
                <a:cs typeface="Courier New" pitchFamily="49" charset="0"/>
              </a:rPr>
              <a:t>           }</a:t>
            </a:r>
            <a:r>
              <a:rPr lang="en-US" sz="2800" b="1" dirty="0" smtClean="0">
                <a:latin typeface="Courier New" pitchFamily="49" charset="0"/>
                <a:cs typeface="Courier New" pitchFamily="49" charset="0"/>
              </a:rPr>
              <a:t>);</a:t>
            </a:r>
          </a:p>
          <a:p>
            <a:pPr>
              <a:buNone/>
            </a:pPr>
            <a:r>
              <a:rPr lang="en-US" sz="2800" b="1" dirty="0" smtClean="0">
                <a:latin typeface="Courier New" pitchFamily="49" charset="0"/>
                <a:cs typeface="Courier New" pitchFamily="49" charset="0"/>
              </a:rPr>
              <a:t>   };</a:t>
            </a:r>
          </a:p>
          <a:p>
            <a:pPr>
              <a:buNone/>
            </a:pPr>
            <a:r>
              <a:rPr lang="en-US" sz="2800" b="1" dirty="0" smtClean="0">
                <a:latin typeface="Courier New" pitchFamily="49" charset="0"/>
                <a:cs typeface="Courier New" pitchFamily="49" charset="0"/>
              </a:rPr>
              <a:t>}</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US" dirty="0"/>
          </a:p>
        </p:txBody>
      </p:sp>
      <p:sp>
        <p:nvSpPr>
          <p:cNvPr id="3" name="Content Placeholder 2"/>
          <p:cNvSpPr>
            <a:spLocks noGrp="1"/>
          </p:cNvSpPr>
          <p:nvPr>
            <p:ph idx="1"/>
          </p:nvPr>
        </p:nvSpPr>
        <p:spPr/>
        <p:txBody>
          <a:bodyPr>
            <a:normAutofit/>
          </a:bodyPr>
          <a:lstStyle/>
          <a:p>
            <a:pPr>
              <a:buNone/>
            </a:pPr>
            <a:endParaRPr lang="en-US" sz="2800" b="1" dirty="0" smtClean="0">
              <a:latin typeface="Courier New" pitchFamily="49" charset="0"/>
              <a:cs typeface="Courier New" pitchFamily="49" charset="0"/>
            </a:endParaRPr>
          </a:p>
          <a:p>
            <a:pPr>
              <a:buNone/>
            </a:pPr>
            <a:r>
              <a:rPr lang="en-US" sz="2800" b="1" dirty="0" smtClean="0">
                <a:latin typeface="Courier New" pitchFamily="49" charset="0"/>
                <a:cs typeface="Courier New" pitchFamily="49" charset="0"/>
              </a:rPr>
              <a:t>par([requestor…], sync, timeout);</a:t>
            </a:r>
          </a:p>
          <a:p>
            <a:pPr>
              <a:buNone/>
            </a:pPr>
            <a:endParaRPr lang="en-US" sz="2800" b="1" dirty="0" smtClean="0">
              <a:latin typeface="Courier New" pitchFamily="49" charset="0"/>
              <a:cs typeface="Courier New" pitchFamily="49" charset="0"/>
            </a:endParaRPr>
          </a:p>
          <a:p>
            <a:pPr>
              <a:buNone/>
            </a:pPr>
            <a:r>
              <a:rPr lang="en-US" sz="2800" b="1" dirty="0" err="1" smtClean="0">
                <a:latin typeface="Courier New" pitchFamily="49" charset="0"/>
                <a:cs typeface="Courier New" pitchFamily="49" charset="0"/>
              </a:rPr>
              <a:t>seq</a:t>
            </a:r>
            <a:r>
              <a:rPr lang="en-US" sz="2800" b="1" dirty="0" smtClean="0">
                <a:latin typeface="Courier New" pitchFamily="49" charset="0"/>
                <a:cs typeface="Courier New" pitchFamily="49" charset="0"/>
              </a:rPr>
              <a:t>([requestor…], sync, timeout);</a:t>
            </a:r>
          </a:p>
          <a:p>
            <a:pPr>
              <a:buNone/>
            </a:pPr>
            <a:endParaRPr lang="en-US" sz="2800" b="1" dirty="0" smtClean="0">
              <a:latin typeface="Courier New" pitchFamily="49" charset="0"/>
              <a:cs typeface="Courier New" pitchFamily="49" charset="0"/>
            </a:endParaRPr>
          </a:p>
          <a:p>
            <a:pPr>
              <a:buNone/>
            </a:pPr>
            <a:r>
              <a:rPr lang="en-US" sz="2800" b="1" dirty="0" smtClean="0">
                <a:latin typeface="Courier New" pitchFamily="49" charset="0"/>
                <a:cs typeface="Courier New" pitchFamily="49" charset="0"/>
              </a:rPr>
              <a:t>map([requestor…], sync, timeout);</a:t>
            </a:r>
            <a:endParaRPr lang="en-US" sz="2800" b="1" dirty="0">
              <a:latin typeface="Courier New" pitchFamily="49" charset="0"/>
              <a:cs typeface="Courier New" pitchFamily="49" charset="0"/>
            </a:endParaRPr>
          </a:p>
        </p:txBody>
      </p:sp>
    </p:spTree>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function makers</a:t>
            </a:r>
            <a:endParaRPr lang="en-US" dirty="0"/>
          </a:p>
        </p:txBody>
      </p:sp>
      <p:sp>
        <p:nvSpPr>
          <p:cNvPr id="3" name="Content Placeholder 2"/>
          <p:cNvSpPr>
            <a:spLocks noGrp="1"/>
          </p:cNvSpPr>
          <p:nvPr>
            <p:ph idx="1"/>
          </p:nvPr>
        </p:nvSpPr>
        <p:spPr/>
        <p:txBody>
          <a:bodyPr>
            <a:normAutofit/>
          </a:bodyPr>
          <a:lstStyle/>
          <a:p>
            <a:pPr>
              <a:buNone/>
            </a:pPr>
            <a:endParaRPr lang="en-US" sz="2800" b="1" dirty="0" smtClean="0">
              <a:latin typeface="Courier New" pitchFamily="49" charset="0"/>
              <a:cs typeface="Courier New" pitchFamily="49" charset="0"/>
            </a:endParaRPr>
          </a:p>
          <a:p>
            <a:pPr>
              <a:buNone/>
            </a:pPr>
            <a:r>
              <a:rPr lang="en-US" sz="2800" b="1" dirty="0" err="1" smtClean="0">
                <a:latin typeface="Courier New" pitchFamily="49" charset="0"/>
                <a:cs typeface="Courier New" pitchFamily="49" charset="0"/>
              </a:rPr>
              <a:t>paror</a:t>
            </a:r>
            <a:r>
              <a:rPr lang="en-US" sz="2800" b="1" dirty="0" smtClean="0">
                <a:latin typeface="Courier New" pitchFamily="49" charset="0"/>
                <a:cs typeface="Courier New" pitchFamily="49" charset="0"/>
              </a:rPr>
              <a:t>([requestor…], timeout)</a:t>
            </a:r>
          </a:p>
          <a:p>
            <a:pPr>
              <a:buNone/>
            </a:pPr>
            <a:endParaRPr lang="en-US" sz="2800" b="1" dirty="0" smtClean="0">
              <a:latin typeface="Courier New" pitchFamily="49" charset="0"/>
              <a:cs typeface="Courier New" pitchFamily="49" charset="0"/>
            </a:endParaRPr>
          </a:p>
          <a:p>
            <a:pPr>
              <a:buNone/>
            </a:pPr>
            <a:r>
              <a:rPr lang="en-US" sz="2800" b="1" dirty="0" err="1" smtClean="0">
                <a:latin typeface="Courier New" pitchFamily="49" charset="0"/>
                <a:cs typeface="Courier New" pitchFamily="49" charset="0"/>
              </a:rPr>
              <a:t>seqor</a:t>
            </a:r>
            <a:r>
              <a:rPr lang="en-US" sz="2800" b="1" dirty="0" smtClean="0">
                <a:latin typeface="Courier New" pitchFamily="49" charset="0"/>
                <a:cs typeface="Courier New" pitchFamily="49" charset="0"/>
              </a:rPr>
              <a:t>([requestor…], timeout)</a:t>
            </a:r>
          </a:p>
          <a:p>
            <a:pPr>
              <a:buNone/>
            </a:pPr>
            <a:endParaRPr lang="en-US" sz="2800" b="1" dirty="0" smtClean="0">
              <a:latin typeface="Courier New" pitchFamily="49" charset="0"/>
              <a:cs typeface="Courier New" pitchFamily="49" charset="0"/>
            </a:endParaRPr>
          </a:p>
          <a:p>
            <a:pPr>
              <a:buNone/>
            </a:pPr>
            <a:r>
              <a:rPr lang="en-US" sz="2800" b="1" dirty="0" err="1" smtClean="0">
                <a:latin typeface="Courier New" pitchFamily="49" charset="0"/>
                <a:cs typeface="Courier New" pitchFamily="49" charset="0"/>
              </a:rPr>
              <a:t>mapor</a:t>
            </a:r>
            <a:r>
              <a:rPr lang="en-US" sz="2800" b="1" dirty="0" smtClean="0">
                <a:latin typeface="Courier New" pitchFamily="49" charset="0"/>
                <a:cs typeface="Courier New" pitchFamily="49" charset="0"/>
              </a:rPr>
              <a:t>([requestor…], timeout)</a:t>
            </a:r>
            <a:endParaRPr lang="en-US" sz="2800" b="1" dirty="0">
              <a:latin typeface="Courier New" pitchFamily="49" charset="0"/>
              <a:cs typeface="Courier New" pitchFamily="49" charset="0"/>
            </a:endParaRPr>
          </a:p>
        </p:txBody>
      </p:sp>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457200" y="766465"/>
            <a:ext cx="8229600" cy="5951711"/>
          </a:xfrm>
        </p:spPr>
        <p:txBody>
          <a:bodyPr>
            <a:noAutofit/>
          </a:bodyPr>
          <a:lstStyle/>
          <a:p>
            <a:pPr>
              <a:lnSpc>
                <a:spcPts val="1200"/>
              </a:lnSpc>
              <a:buFontTx/>
              <a:buNone/>
            </a:pPr>
            <a:r>
              <a:rPr lang="en-US" sz="2000" b="1" dirty="0" smtClean="0">
                <a:solidFill>
                  <a:srgbClr val="FFFF99"/>
                </a:solidFill>
                <a:latin typeface="Courier New" pitchFamily="49" charset="0"/>
                <a:cs typeface="Courier New" pitchFamily="49" charset="0"/>
              </a:rPr>
              <a:t>function </a:t>
            </a:r>
            <a:r>
              <a:rPr lang="en-US" sz="2000" b="1" dirty="0" err="1" smtClean="0">
                <a:solidFill>
                  <a:srgbClr val="FFFF99"/>
                </a:solidFill>
                <a:latin typeface="Courier New" pitchFamily="49" charset="0"/>
                <a:cs typeface="Courier New" pitchFamily="49" charset="0"/>
              </a:rPr>
              <a:t>make_future</a:t>
            </a:r>
            <a:r>
              <a:rPr lang="en-US" sz="2000" b="1" dirty="0" smtClean="0">
                <a:solidFill>
                  <a:srgbClr val="FFFF99"/>
                </a:solidFill>
                <a:latin typeface="Courier New" pitchFamily="49" charset="0"/>
                <a:cs typeface="Courier New" pitchFamily="49" charset="0"/>
              </a:rPr>
              <a:t>() </a:t>
            </a:r>
            <a:r>
              <a:rPr lang="en-US" sz="2000" b="1" dirty="0">
                <a:solidFill>
                  <a:srgbClr val="FFFF99"/>
                </a:solidFill>
                <a:latin typeface="Courier New" pitchFamily="49" charset="0"/>
                <a:cs typeface="Courier New" pitchFamily="49" charset="0"/>
              </a:rPr>
              <a:t>{</a:t>
            </a:r>
          </a:p>
          <a:p>
            <a:pPr>
              <a:lnSpc>
                <a:spcPts val="1200"/>
              </a:lnSpc>
              <a:buFontTx/>
              <a:buNone/>
            </a:pPr>
            <a:r>
              <a:rPr lang="en-US" sz="2000" b="1" dirty="0">
                <a:solidFill>
                  <a:srgbClr val="FFFF99"/>
                </a:solidFill>
                <a:latin typeface="Courier New" pitchFamily="49" charset="0"/>
                <a:cs typeface="Courier New" pitchFamily="49" charset="0"/>
              </a:rPr>
              <a:t>    </a:t>
            </a:r>
            <a:r>
              <a:rPr lang="en-US" sz="2000" b="1" dirty="0" err="1">
                <a:solidFill>
                  <a:srgbClr val="FFFF99"/>
                </a:solidFill>
                <a:latin typeface="Courier New" pitchFamily="49" charset="0"/>
                <a:cs typeface="Courier New" pitchFamily="49" charset="0"/>
              </a:rPr>
              <a:t>var</a:t>
            </a:r>
            <a:r>
              <a:rPr lang="en-US" sz="2000" b="1" dirty="0">
                <a:solidFill>
                  <a:srgbClr val="FFFF99"/>
                </a:solidFill>
                <a:latin typeface="Courier New" pitchFamily="49" charset="0"/>
                <a:cs typeface="Courier New" pitchFamily="49" charset="0"/>
              </a:rPr>
              <a:t> </a:t>
            </a:r>
            <a:r>
              <a:rPr lang="en-US" sz="2000" b="1" dirty="0" err="1">
                <a:solidFill>
                  <a:srgbClr val="FFFF99"/>
                </a:solidFill>
                <a:latin typeface="Courier New" pitchFamily="49" charset="0"/>
                <a:cs typeface="Courier New" pitchFamily="49" charset="0"/>
              </a:rPr>
              <a:t>args</a:t>
            </a:r>
            <a:r>
              <a:rPr lang="en-US" sz="2000" b="1" dirty="0">
                <a:solidFill>
                  <a:srgbClr val="FFFF99"/>
                </a:solidFill>
                <a:latin typeface="Courier New" pitchFamily="49" charset="0"/>
                <a:cs typeface="Courier New" pitchFamily="49" charset="0"/>
              </a:rPr>
              <a:t>, queue = [];</a:t>
            </a:r>
          </a:p>
          <a:p>
            <a:pPr>
              <a:lnSpc>
                <a:spcPts val="1200"/>
              </a:lnSpc>
              <a:buFontTx/>
              <a:buNone/>
            </a:pPr>
            <a:r>
              <a:rPr lang="en-US" sz="2000" b="1" dirty="0">
                <a:solidFill>
                  <a:srgbClr val="FFFF99"/>
                </a:solidFill>
                <a:latin typeface="Courier New" pitchFamily="49" charset="0"/>
                <a:cs typeface="Courier New" pitchFamily="49" charset="0"/>
              </a:rPr>
              <a:t>    return {</a:t>
            </a:r>
          </a:p>
          <a:p>
            <a:pPr>
              <a:lnSpc>
                <a:spcPts val="1200"/>
              </a:lnSpc>
              <a:buFontTx/>
              <a:buNone/>
            </a:pPr>
            <a:r>
              <a:rPr lang="en-US" sz="2000" b="1" dirty="0">
                <a:solidFill>
                  <a:srgbClr val="FFFF99"/>
                </a:solidFill>
                <a:latin typeface="Courier New" pitchFamily="49" charset="0"/>
                <a:cs typeface="Courier New" pitchFamily="49" charset="0"/>
              </a:rPr>
              <a:t>        </a:t>
            </a:r>
            <a:r>
              <a:rPr lang="en-US" sz="2000" b="1" dirty="0" smtClean="0">
                <a:solidFill>
                  <a:srgbClr val="FFFF99"/>
                </a:solidFill>
                <a:latin typeface="Courier New" pitchFamily="49" charset="0"/>
                <a:cs typeface="Courier New" pitchFamily="49" charset="0"/>
              </a:rPr>
              <a:t>future: </a:t>
            </a:r>
            <a:r>
              <a:rPr lang="en-US" sz="2000" b="1" dirty="0">
                <a:solidFill>
                  <a:srgbClr val="99FF66"/>
                </a:solidFill>
                <a:latin typeface="Courier New" pitchFamily="49" charset="0"/>
                <a:cs typeface="Courier New" pitchFamily="49" charset="0"/>
              </a:rPr>
              <a:t>function </a:t>
            </a:r>
            <a:r>
              <a:rPr lang="en-US" sz="2000" b="1" dirty="0" smtClean="0">
                <a:solidFill>
                  <a:srgbClr val="99FF66"/>
                </a:solidFill>
                <a:latin typeface="Courier New" pitchFamily="49" charset="0"/>
                <a:cs typeface="Courier New" pitchFamily="49" charset="0"/>
              </a:rPr>
              <a:t>future(callback) </a:t>
            </a:r>
            <a:r>
              <a:rPr lang="en-US" sz="2000" b="1" dirty="0">
                <a:solidFill>
                  <a:srgbClr val="99FF66"/>
                </a:solidFill>
                <a:latin typeface="Courier New" pitchFamily="49" charset="0"/>
                <a:cs typeface="Courier New" pitchFamily="49" charset="0"/>
              </a:rPr>
              <a:t>{</a:t>
            </a:r>
          </a:p>
          <a:p>
            <a:pPr>
              <a:lnSpc>
                <a:spcPts val="1200"/>
              </a:lnSpc>
              <a:buFontTx/>
              <a:buNone/>
            </a:pPr>
            <a:r>
              <a:rPr lang="en-US" sz="2000" b="1" dirty="0">
                <a:solidFill>
                  <a:srgbClr val="99FF66"/>
                </a:solidFill>
                <a:latin typeface="Courier New" pitchFamily="49" charset="0"/>
                <a:cs typeface="Courier New" pitchFamily="49" charset="0"/>
              </a:rPr>
              <a:t>            if (</a:t>
            </a:r>
            <a:r>
              <a:rPr lang="en-US" sz="2000" b="1" dirty="0">
                <a:solidFill>
                  <a:srgbClr val="FFFF99"/>
                </a:solidFill>
                <a:latin typeface="Courier New" pitchFamily="49" charset="0"/>
                <a:cs typeface="Courier New" pitchFamily="49" charset="0"/>
              </a:rPr>
              <a:t>queue</a:t>
            </a:r>
            <a:r>
              <a:rPr lang="en-US" sz="2000" b="1" dirty="0">
                <a:solidFill>
                  <a:srgbClr val="99FF66"/>
                </a:solidFill>
                <a:latin typeface="Courier New" pitchFamily="49" charset="0"/>
                <a:cs typeface="Courier New" pitchFamily="49" charset="0"/>
              </a:rPr>
              <a:t>) {</a:t>
            </a:r>
          </a:p>
          <a:p>
            <a:pPr>
              <a:lnSpc>
                <a:spcPts val="1200"/>
              </a:lnSpc>
              <a:buFontTx/>
              <a:buNone/>
            </a:pPr>
            <a:r>
              <a:rPr lang="en-US" sz="2000" b="1" dirty="0">
                <a:solidFill>
                  <a:srgbClr val="FFFF99"/>
                </a:solidFill>
                <a:latin typeface="Courier New" pitchFamily="49" charset="0"/>
                <a:cs typeface="Courier New" pitchFamily="49" charset="0"/>
              </a:rPr>
              <a:t>                </a:t>
            </a:r>
            <a:r>
              <a:rPr lang="en-US" sz="2000" b="1" dirty="0" err="1" smtClean="0">
                <a:solidFill>
                  <a:srgbClr val="FFFF99"/>
                </a:solidFill>
                <a:latin typeface="Courier New" pitchFamily="49" charset="0"/>
                <a:cs typeface="Courier New" pitchFamily="49" charset="0"/>
              </a:rPr>
              <a:t>queue</a:t>
            </a:r>
            <a:r>
              <a:rPr lang="en-US" sz="2000" b="1" dirty="0" err="1">
                <a:solidFill>
                  <a:srgbClr val="99FF66"/>
                </a:solidFill>
                <a:latin typeface="Courier New" pitchFamily="49" charset="0"/>
                <a:cs typeface="Courier New" pitchFamily="49" charset="0"/>
              </a:rPr>
              <a:t>.push</a:t>
            </a:r>
            <a:r>
              <a:rPr lang="en-US" sz="2000" b="1" dirty="0">
                <a:solidFill>
                  <a:srgbClr val="99FF66"/>
                </a:solidFill>
                <a:latin typeface="Courier New" pitchFamily="49" charset="0"/>
                <a:cs typeface="Courier New" pitchFamily="49" charset="0"/>
              </a:rPr>
              <a:t>(callback);</a:t>
            </a:r>
          </a:p>
          <a:p>
            <a:pPr>
              <a:lnSpc>
                <a:spcPts val="1200"/>
              </a:lnSpc>
              <a:buFontTx/>
              <a:buNone/>
            </a:pPr>
            <a:r>
              <a:rPr lang="en-US" sz="2000" b="1" dirty="0">
                <a:solidFill>
                  <a:srgbClr val="99FF66"/>
                </a:solidFill>
                <a:latin typeface="Courier New" pitchFamily="49" charset="0"/>
                <a:cs typeface="Courier New" pitchFamily="49" charset="0"/>
              </a:rPr>
              <a:t>            } else {</a:t>
            </a:r>
          </a:p>
          <a:p>
            <a:pPr>
              <a:lnSpc>
                <a:spcPts val="1200"/>
              </a:lnSpc>
              <a:buFontTx/>
              <a:buNone/>
            </a:pPr>
            <a:r>
              <a:rPr lang="en-US" sz="2000" b="1" dirty="0">
                <a:solidFill>
                  <a:srgbClr val="99FF66"/>
                </a:solidFill>
                <a:latin typeface="Courier New" pitchFamily="49" charset="0"/>
                <a:cs typeface="Courier New" pitchFamily="49" charset="0"/>
              </a:rPr>
              <a:t>                </a:t>
            </a:r>
            <a:r>
              <a:rPr lang="en-US" sz="2000" b="1" dirty="0" err="1">
                <a:solidFill>
                  <a:srgbClr val="99FF66"/>
                </a:solidFill>
                <a:latin typeface="Courier New" pitchFamily="49" charset="0"/>
                <a:cs typeface="Courier New" pitchFamily="49" charset="0"/>
              </a:rPr>
              <a:t>callback.apply</a:t>
            </a:r>
            <a:r>
              <a:rPr lang="en-US" sz="2000" b="1" dirty="0">
                <a:solidFill>
                  <a:srgbClr val="99FF66"/>
                </a:solidFill>
                <a:latin typeface="Courier New" pitchFamily="49" charset="0"/>
                <a:cs typeface="Courier New" pitchFamily="49" charset="0"/>
              </a:rPr>
              <a:t>(null, </a:t>
            </a:r>
            <a:r>
              <a:rPr lang="en-US" sz="2000" b="1" dirty="0" err="1">
                <a:solidFill>
                  <a:srgbClr val="FFFF99"/>
                </a:solidFill>
                <a:latin typeface="Courier New" pitchFamily="49" charset="0"/>
                <a:cs typeface="Courier New" pitchFamily="49" charset="0"/>
              </a:rPr>
              <a:t>args</a:t>
            </a:r>
            <a:r>
              <a:rPr lang="en-US" sz="2000" b="1" dirty="0">
                <a:solidFill>
                  <a:srgbClr val="99FF66"/>
                </a:solidFill>
                <a:latin typeface="Courier New" pitchFamily="49" charset="0"/>
                <a:cs typeface="Courier New" pitchFamily="49" charset="0"/>
              </a:rPr>
              <a:t>);</a:t>
            </a:r>
          </a:p>
          <a:p>
            <a:pPr>
              <a:lnSpc>
                <a:spcPts val="1200"/>
              </a:lnSpc>
              <a:buFontTx/>
              <a:buNone/>
            </a:pPr>
            <a:r>
              <a:rPr lang="en-US" sz="2000" b="1" dirty="0">
                <a:solidFill>
                  <a:srgbClr val="99FF66"/>
                </a:solidFill>
                <a:latin typeface="Courier New" pitchFamily="49" charset="0"/>
                <a:cs typeface="Courier New" pitchFamily="49" charset="0"/>
              </a:rPr>
              <a:t>            }</a:t>
            </a:r>
          </a:p>
          <a:p>
            <a:pPr>
              <a:lnSpc>
                <a:spcPts val="1200"/>
              </a:lnSpc>
              <a:buFontTx/>
              <a:buNone/>
            </a:pPr>
            <a:r>
              <a:rPr lang="en-US" sz="2000" b="1" dirty="0">
                <a:solidFill>
                  <a:srgbClr val="99FF66"/>
                </a:solidFill>
                <a:latin typeface="Courier New" pitchFamily="49" charset="0"/>
                <a:cs typeface="Courier New" pitchFamily="49" charset="0"/>
              </a:rPr>
              <a:t>            return </a:t>
            </a:r>
            <a:r>
              <a:rPr lang="en-US" sz="2000" b="1" dirty="0" smtClean="0">
                <a:solidFill>
                  <a:srgbClr val="99FF66"/>
                </a:solidFill>
                <a:latin typeface="Courier New" pitchFamily="49" charset="0"/>
                <a:cs typeface="Courier New" pitchFamily="49" charset="0"/>
              </a:rPr>
              <a:t>future;</a:t>
            </a:r>
            <a:endParaRPr lang="en-US" sz="2000" b="1" dirty="0">
              <a:solidFill>
                <a:srgbClr val="99FF66"/>
              </a:solidFill>
              <a:latin typeface="Courier New" pitchFamily="49" charset="0"/>
              <a:cs typeface="Courier New" pitchFamily="49" charset="0"/>
            </a:endParaRPr>
          </a:p>
          <a:p>
            <a:pPr>
              <a:lnSpc>
                <a:spcPts val="1200"/>
              </a:lnSpc>
              <a:buFontTx/>
              <a:buNone/>
            </a:pPr>
            <a:r>
              <a:rPr lang="en-US" sz="2000" b="1" dirty="0">
                <a:solidFill>
                  <a:srgbClr val="99FF66"/>
                </a:solidFill>
                <a:latin typeface="Courier New" pitchFamily="49" charset="0"/>
                <a:cs typeface="Courier New" pitchFamily="49" charset="0"/>
              </a:rPr>
              <a:t>        </a:t>
            </a:r>
            <a:r>
              <a:rPr lang="en-US" sz="2000" b="1" dirty="0" smtClean="0">
                <a:solidFill>
                  <a:srgbClr val="99FF66"/>
                </a:solidFill>
                <a:latin typeface="Courier New" pitchFamily="49" charset="0"/>
                <a:cs typeface="Courier New" pitchFamily="49" charset="0"/>
              </a:rPr>
              <a:t>}</a:t>
            </a:r>
            <a:r>
              <a:rPr lang="en-US" sz="2000" b="1" dirty="0" smtClean="0">
                <a:solidFill>
                  <a:srgbClr val="FFFF99"/>
                </a:solidFill>
                <a:latin typeface="Courier New" pitchFamily="49" charset="0"/>
                <a:cs typeface="Courier New" pitchFamily="49" charset="0"/>
              </a:rPr>
              <a:t>,</a:t>
            </a:r>
            <a:endParaRPr lang="en-US" sz="2000" b="1" dirty="0">
              <a:solidFill>
                <a:srgbClr val="FFFF99"/>
              </a:solidFill>
              <a:latin typeface="Courier New" pitchFamily="49" charset="0"/>
              <a:cs typeface="Courier New" pitchFamily="49" charset="0"/>
            </a:endParaRPr>
          </a:p>
          <a:p>
            <a:pPr>
              <a:lnSpc>
                <a:spcPts val="1200"/>
              </a:lnSpc>
              <a:buFontTx/>
              <a:buNone/>
            </a:pPr>
            <a:r>
              <a:rPr lang="en-US" sz="2000" b="1" dirty="0">
                <a:solidFill>
                  <a:srgbClr val="FFFF99"/>
                </a:solidFill>
                <a:latin typeface="Courier New" pitchFamily="49" charset="0"/>
                <a:cs typeface="Courier New" pitchFamily="49" charset="0"/>
              </a:rPr>
              <a:t>        </a:t>
            </a:r>
            <a:r>
              <a:rPr lang="en-US" sz="2000" b="1" dirty="0" smtClean="0">
                <a:solidFill>
                  <a:srgbClr val="FFFF99"/>
                </a:solidFill>
                <a:latin typeface="Courier New" pitchFamily="49" charset="0"/>
                <a:cs typeface="Courier New" pitchFamily="49" charset="0"/>
              </a:rPr>
              <a:t>resolver: </a:t>
            </a:r>
            <a:r>
              <a:rPr lang="en-US" sz="2000" b="1" dirty="0">
                <a:solidFill>
                  <a:srgbClr val="99FF66"/>
                </a:solidFill>
                <a:latin typeface="Courier New" pitchFamily="49" charset="0"/>
                <a:cs typeface="Courier New" pitchFamily="49" charset="0"/>
              </a:rPr>
              <a:t>function </a:t>
            </a:r>
            <a:r>
              <a:rPr lang="en-US" sz="2000" b="1" dirty="0" smtClean="0">
                <a:solidFill>
                  <a:srgbClr val="99FF66"/>
                </a:solidFill>
                <a:latin typeface="Courier New" pitchFamily="49" charset="0"/>
                <a:cs typeface="Courier New" pitchFamily="49" charset="0"/>
              </a:rPr>
              <a:t>resolver() </a:t>
            </a:r>
            <a:r>
              <a:rPr lang="en-US" sz="2000" b="1" dirty="0">
                <a:solidFill>
                  <a:srgbClr val="99FF66"/>
                </a:solidFill>
                <a:latin typeface="Courier New" pitchFamily="49" charset="0"/>
                <a:cs typeface="Courier New" pitchFamily="49" charset="0"/>
              </a:rPr>
              <a:t>{</a:t>
            </a:r>
          </a:p>
          <a:p>
            <a:pPr>
              <a:lnSpc>
                <a:spcPts val="1200"/>
              </a:lnSpc>
              <a:buFontTx/>
              <a:buNone/>
            </a:pPr>
            <a:r>
              <a:rPr lang="en-US" sz="2000" b="1" dirty="0">
                <a:solidFill>
                  <a:srgbClr val="99FF66"/>
                </a:solidFill>
                <a:latin typeface="Courier New" pitchFamily="49" charset="0"/>
                <a:cs typeface="Courier New" pitchFamily="49" charset="0"/>
              </a:rPr>
              <a:t>            if (</a:t>
            </a:r>
            <a:r>
              <a:rPr lang="en-US" sz="2000" b="1" dirty="0">
                <a:solidFill>
                  <a:srgbClr val="FFFF99"/>
                </a:solidFill>
                <a:latin typeface="Courier New" pitchFamily="49" charset="0"/>
                <a:cs typeface="Courier New" pitchFamily="49" charset="0"/>
              </a:rPr>
              <a:t>queue</a:t>
            </a:r>
            <a:r>
              <a:rPr lang="en-US" sz="2000" b="1" dirty="0">
                <a:solidFill>
                  <a:srgbClr val="99FF66"/>
                </a:solidFill>
                <a:latin typeface="Courier New" pitchFamily="49" charset="0"/>
                <a:cs typeface="Courier New" pitchFamily="49" charset="0"/>
              </a:rPr>
              <a:t>) {</a:t>
            </a:r>
          </a:p>
          <a:p>
            <a:pPr>
              <a:lnSpc>
                <a:spcPts val="1200"/>
              </a:lnSpc>
              <a:buFontTx/>
              <a:buNone/>
            </a:pPr>
            <a:r>
              <a:rPr lang="en-US" sz="2000" b="1" dirty="0">
                <a:solidFill>
                  <a:srgbClr val="FFFF99"/>
                </a:solidFill>
                <a:latin typeface="Courier New" pitchFamily="49" charset="0"/>
                <a:cs typeface="Courier New" pitchFamily="49" charset="0"/>
              </a:rPr>
              <a:t>                </a:t>
            </a:r>
            <a:r>
              <a:rPr lang="en-US" sz="2000" b="1" dirty="0" err="1">
                <a:solidFill>
                  <a:srgbClr val="FFFF99"/>
                </a:solidFill>
                <a:latin typeface="Courier New" pitchFamily="49" charset="0"/>
                <a:cs typeface="Courier New" pitchFamily="49" charset="0"/>
              </a:rPr>
              <a:t>args</a:t>
            </a:r>
            <a:r>
              <a:rPr lang="en-US" sz="2000" b="1" dirty="0">
                <a:solidFill>
                  <a:srgbClr val="99FF66"/>
                </a:solidFill>
                <a:latin typeface="Courier New" pitchFamily="49" charset="0"/>
                <a:cs typeface="Courier New" pitchFamily="49" charset="0"/>
              </a:rPr>
              <a:t> = arguments;</a:t>
            </a:r>
          </a:p>
          <a:p>
            <a:pPr>
              <a:lnSpc>
                <a:spcPts val="1200"/>
              </a:lnSpc>
              <a:buFontTx/>
              <a:buNone/>
            </a:pPr>
            <a:r>
              <a:rPr lang="en-US" sz="2000" b="1" dirty="0">
                <a:solidFill>
                  <a:srgbClr val="FFFF99"/>
                </a:solidFill>
                <a:latin typeface="Courier New" pitchFamily="49" charset="0"/>
                <a:cs typeface="Courier New" pitchFamily="49" charset="0"/>
              </a:rPr>
              <a:t> </a:t>
            </a:r>
            <a:r>
              <a:rPr lang="en-US" sz="2000" b="1" dirty="0" smtClean="0">
                <a:solidFill>
                  <a:srgbClr val="FFFF99"/>
                </a:solidFill>
                <a:latin typeface="Courier New" pitchFamily="49" charset="0"/>
                <a:cs typeface="Courier New" pitchFamily="49" charset="0"/>
              </a:rPr>
              <a:t>               </a:t>
            </a:r>
            <a:r>
              <a:rPr lang="en-US" sz="2000" b="1" dirty="0" err="1" smtClean="0">
                <a:solidFill>
                  <a:srgbClr val="FFFF99"/>
                </a:solidFill>
                <a:latin typeface="Courier New" pitchFamily="49" charset="0"/>
                <a:cs typeface="Courier New" pitchFamily="49" charset="0"/>
              </a:rPr>
              <a:t>queue</a:t>
            </a:r>
            <a:r>
              <a:rPr lang="en-US" sz="2000" b="1" dirty="0" err="1" smtClean="0">
                <a:solidFill>
                  <a:srgbClr val="99FF66"/>
                </a:solidFill>
                <a:latin typeface="Courier New" pitchFamily="49" charset="0"/>
                <a:cs typeface="Courier New" pitchFamily="49" charset="0"/>
              </a:rPr>
              <a:t>.forEach</a:t>
            </a:r>
            <a:r>
              <a:rPr lang="en-US" sz="2000" b="1" dirty="0" smtClean="0">
                <a:solidFill>
                  <a:srgbClr val="99FF66"/>
                </a:solidFill>
                <a:latin typeface="Courier New" pitchFamily="49" charset="0"/>
                <a:cs typeface="Courier New" pitchFamily="49" charset="0"/>
              </a:rPr>
              <a:t>(</a:t>
            </a:r>
            <a:r>
              <a:rPr lang="en-US" sz="2000" b="1" dirty="0" smtClean="0">
                <a:solidFill>
                  <a:schemeClr val="accent6">
                    <a:lumMod val="20000"/>
                    <a:lumOff val="80000"/>
                  </a:schemeClr>
                </a:solidFill>
                <a:latin typeface="Courier New" pitchFamily="49" charset="0"/>
                <a:cs typeface="Courier New" pitchFamily="49" charset="0"/>
              </a:rPr>
              <a:t>function (callback) </a:t>
            </a:r>
            <a:r>
              <a:rPr lang="en-US" sz="2000" b="1" dirty="0">
                <a:solidFill>
                  <a:schemeClr val="accent6">
                    <a:lumMod val="20000"/>
                    <a:lumOff val="80000"/>
                  </a:schemeClr>
                </a:solidFill>
                <a:latin typeface="Courier New" pitchFamily="49" charset="0"/>
                <a:cs typeface="Courier New" pitchFamily="49" charset="0"/>
              </a:rPr>
              <a:t>{</a:t>
            </a:r>
          </a:p>
          <a:p>
            <a:pPr>
              <a:lnSpc>
                <a:spcPts val="1200"/>
              </a:lnSpc>
              <a:buFontTx/>
              <a:buNone/>
            </a:pPr>
            <a:r>
              <a:rPr lang="en-US" sz="2000" b="1" dirty="0">
                <a:solidFill>
                  <a:schemeClr val="accent6">
                    <a:lumMod val="20000"/>
                    <a:lumOff val="80000"/>
                  </a:schemeClr>
                </a:solidFill>
                <a:latin typeface="Courier New" pitchFamily="49" charset="0"/>
                <a:cs typeface="Courier New" pitchFamily="49" charset="0"/>
              </a:rPr>
              <a:t>                    try {</a:t>
            </a:r>
          </a:p>
          <a:p>
            <a:pPr>
              <a:lnSpc>
                <a:spcPts val="1200"/>
              </a:lnSpc>
              <a:buFontTx/>
              <a:buNone/>
            </a:pPr>
            <a:r>
              <a:rPr lang="en-US" sz="2000" b="1" dirty="0">
                <a:solidFill>
                  <a:schemeClr val="accent6">
                    <a:lumMod val="20000"/>
                    <a:lumOff val="80000"/>
                  </a:schemeClr>
                </a:solidFill>
                <a:latin typeface="Courier New" pitchFamily="49" charset="0"/>
                <a:cs typeface="Courier New" pitchFamily="49" charset="0"/>
              </a:rPr>
              <a:t> </a:t>
            </a:r>
            <a:r>
              <a:rPr lang="en-US" sz="2000" b="1" dirty="0" smtClean="0">
                <a:solidFill>
                  <a:schemeClr val="accent6">
                    <a:lumMod val="20000"/>
                    <a:lumOff val="80000"/>
                  </a:schemeClr>
                </a:solidFill>
                <a:latin typeface="Courier New" pitchFamily="49" charset="0"/>
                <a:cs typeface="Courier New" pitchFamily="49" charset="0"/>
              </a:rPr>
              <a:t>                       </a:t>
            </a:r>
            <a:r>
              <a:rPr lang="en-US" sz="2000" b="1" dirty="0" err="1" smtClean="0">
                <a:solidFill>
                  <a:schemeClr val="accent6">
                    <a:lumMod val="20000"/>
                    <a:lumOff val="80000"/>
                  </a:schemeClr>
                </a:solidFill>
                <a:latin typeface="Courier New" pitchFamily="49" charset="0"/>
                <a:cs typeface="Courier New" pitchFamily="49" charset="0"/>
              </a:rPr>
              <a:t>callback.apply</a:t>
            </a:r>
            <a:r>
              <a:rPr lang="en-US" sz="2000" b="1" dirty="0" smtClean="0">
                <a:solidFill>
                  <a:schemeClr val="accent6">
                    <a:lumMod val="20000"/>
                    <a:lumOff val="80000"/>
                  </a:schemeClr>
                </a:solidFill>
                <a:latin typeface="Courier New" pitchFamily="49" charset="0"/>
                <a:cs typeface="Courier New" pitchFamily="49" charset="0"/>
              </a:rPr>
              <a:t>(null</a:t>
            </a:r>
            <a:r>
              <a:rPr lang="en-US" sz="2000" b="1" dirty="0">
                <a:solidFill>
                  <a:schemeClr val="accent6">
                    <a:lumMod val="20000"/>
                    <a:lumOff val="80000"/>
                  </a:schemeClr>
                </a:solidFill>
                <a:latin typeface="Courier New" pitchFamily="49" charset="0"/>
                <a:cs typeface="Courier New" pitchFamily="49" charset="0"/>
              </a:rPr>
              <a:t>, </a:t>
            </a:r>
            <a:r>
              <a:rPr lang="en-US" sz="2000" b="1" dirty="0" err="1">
                <a:solidFill>
                  <a:srgbClr val="FFFF99"/>
                </a:solidFill>
                <a:latin typeface="Courier New" pitchFamily="49" charset="0"/>
                <a:cs typeface="Courier New" pitchFamily="49" charset="0"/>
              </a:rPr>
              <a:t>args</a:t>
            </a:r>
            <a:r>
              <a:rPr lang="en-US" sz="2000" b="1" dirty="0">
                <a:solidFill>
                  <a:schemeClr val="accent6">
                    <a:lumMod val="20000"/>
                    <a:lumOff val="80000"/>
                  </a:schemeClr>
                </a:solidFill>
                <a:latin typeface="Courier New" pitchFamily="49" charset="0"/>
                <a:cs typeface="Courier New" pitchFamily="49" charset="0"/>
              </a:rPr>
              <a:t>);</a:t>
            </a:r>
          </a:p>
          <a:p>
            <a:pPr>
              <a:lnSpc>
                <a:spcPts val="1200"/>
              </a:lnSpc>
              <a:buFontTx/>
              <a:buNone/>
            </a:pPr>
            <a:r>
              <a:rPr lang="en-US" sz="2000" b="1" dirty="0">
                <a:solidFill>
                  <a:schemeClr val="accent6">
                    <a:lumMod val="20000"/>
                    <a:lumOff val="80000"/>
                  </a:schemeClr>
                </a:solidFill>
                <a:latin typeface="Courier New" pitchFamily="49" charset="0"/>
                <a:cs typeface="Courier New" pitchFamily="49" charset="0"/>
              </a:rPr>
              <a:t>                    } catch (ignore) </a:t>
            </a:r>
            <a:r>
              <a:rPr lang="en-US" sz="2000" b="1" dirty="0" smtClean="0">
                <a:solidFill>
                  <a:schemeClr val="accent6">
                    <a:lumMod val="20000"/>
                    <a:lumOff val="80000"/>
                  </a:schemeClr>
                </a:solidFill>
                <a:latin typeface="Courier New" pitchFamily="49" charset="0"/>
                <a:cs typeface="Courier New" pitchFamily="49" charset="0"/>
              </a:rPr>
              <a:t>{}</a:t>
            </a:r>
            <a:endParaRPr lang="en-US" sz="2000" b="1" dirty="0">
              <a:solidFill>
                <a:schemeClr val="accent6">
                  <a:lumMod val="20000"/>
                  <a:lumOff val="80000"/>
                </a:schemeClr>
              </a:solidFill>
              <a:latin typeface="Courier New" pitchFamily="49" charset="0"/>
              <a:cs typeface="Courier New" pitchFamily="49" charset="0"/>
            </a:endParaRPr>
          </a:p>
          <a:p>
            <a:pPr>
              <a:lnSpc>
                <a:spcPts val="1200"/>
              </a:lnSpc>
              <a:buFontTx/>
              <a:buNone/>
            </a:pPr>
            <a:r>
              <a:rPr lang="en-US" sz="2000" b="1" dirty="0">
                <a:solidFill>
                  <a:schemeClr val="accent6">
                    <a:lumMod val="20000"/>
                    <a:lumOff val="80000"/>
                  </a:schemeClr>
                </a:solidFill>
                <a:latin typeface="Courier New" pitchFamily="49" charset="0"/>
                <a:cs typeface="Courier New" pitchFamily="49" charset="0"/>
              </a:rPr>
              <a:t>                }</a:t>
            </a:r>
            <a:r>
              <a:rPr lang="en-US" sz="2000" b="1" dirty="0">
                <a:solidFill>
                  <a:srgbClr val="99FF66"/>
                </a:solidFill>
                <a:latin typeface="Courier New" pitchFamily="49" charset="0"/>
                <a:cs typeface="Courier New" pitchFamily="49" charset="0"/>
              </a:rPr>
              <a:t>);</a:t>
            </a:r>
          </a:p>
          <a:p>
            <a:pPr>
              <a:lnSpc>
                <a:spcPts val="1200"/>
              </a:lnSpc>
              <a:buFontTx/>
              <a:buNone/>
            </a:pPr>
            <a:r>
              <a:rPr lang="en-US" sz="2000" b="1" dirty="0">
                <a:solidFill>
                  <a:srgbClr val="FFFF99"/>
                </a:solidFill>
                <a:latin typeface="Courier New" pitchFamily="49" charset="0"/>
                <a:cs typeface="Courier New" pitchFamily="49" charset="0"/>
              </a:rPr>
              <a:t>                queue</a:t>
            </a:r>
            <a:r>
              <a:rPr lang="en-US" sz="2000" b="1" dirty="0">
                <a:solidFill>
                  <a:srgbClr val="99FF66"/>
                </a:solidFill>
                <a:latin typeface="Courier New" pitchFamily="49" charset="0"/>
                <a:cs typeface="Courier New" pitchFamily="49" charset="0"/>
              </a:rPr>
              <a:t> = null;</a:t>
            </a:r>
          </a:p>
          <a:p>
            <a:pPr>
              <a:lnSpc>
                <a:spcPts val="1200"/>
              </a:lnSpc>
              <a:buFontTx/>
              <a:buNone/>
            </a:pPr>
            <a:r>
              <a:rPr lang="en-US" sz="2000" b="1" dirty="0">
                <a:solidFill>
                  <a:srgbClr val="99FF66"/>
                </a:solidFill>
                <a:latin typeface="Courier New" pitchFamily="49" charset="0"/>
                <a:cs typeface="Courier New" pitchFamily="49" charset="0"/>
              </a:rPr>
              <a:t>            } else </a:t>
            </a:r>
            <a:r>
              <a:rPr lang="en-US" sz="2000" b="1" dirty="0" smtClean="0">
                <a:solidFill>
                  <a:srgbClr val="99FF66"/>
                </a:solidFill>
                <a:latin typeface="Courier New" pitchFamily="49" charset="0"/>
                <a:cs typeface="Courier New" pitchFamily="49" charset="0"/>
              </a:rPr>
              <a:t>{ </a:t>
            </a:r>
          </a:p>
          <a:p>
            <a:pPr>
              <a:lnSpc>
                <a:spcPts val="1200"/>
              </a:lnSpc>
              <a:buFontTx/>
              <a:buNone/>
            </a:pPr>
            <a:r>
              <a:rPr lang="en-US" sz="2000" b="1" dirty="0">
                <a:solidFill>
                  <a:srgbClr val="99FF66"/>
                </a:solidFill>
                <a:latin typeface="Courier New" pitchFamily="49" charset="0"/>
                <a:cs typeface="Courier New" pitchFamily="49" charset="0"/>
              </a:rPr>
              <a:t> </a:t>
            </a:r>
            <a:r>
              <a:rPr lang="en-US" sz="2000" b="1" dirty="0" smtClean="0">
                <a:solidFill>
                  <a:srgbClr val="99FF66"/>
                </a:solidFill>
                <a:latin typeface="Courier New" pitchFamily="49" charset="0"/>
                <a:cs typeface="Courier New" pitchFamily="49" charset="0"/>
              </a:rPr>
              <a:t>               throw </a:t>
            </a:r>
            <a:r>
              <a:rPr lang="en-US" sz="2000" b="1" dirty="0">
                <a:solidFill>
                  <a:srgbClr val="99FF66"/>
                </a:solidFill>
                <a:latin typeface="Courier New" pitchFamily="49" charset="0"/>
                <a:cs typeface="Courier New" pitchFamily="49" charset="0"/>
              </a:rPr>
              <a:t>new Error</a:t>
            </a:r>
            <a:r>
              <a:rPr lang="en-US" sz="2000" b="1" dirty="0" smtClean="0">
                <a:solidFill>
                  <a:srgbClr val="99FF66"/>
                </a:solidFill>
                <a:latin typeface="Courier New" pitchFamily="49" charset="0"/>
                <a:cs typeface="Courier New" pitchFamily="49" charset="0"/>
              </a:rPr>
              <a:t>(</a:t>
            </a:r>
          </a:p>
          <a:p>
            <a:pPr>
              <a:lnSpc>
                <a:spcPts val="1200"/>
              </a:lnSpc>
              <a:buFontTx/>
              <a:buNone/>
            </a:pPr>
            <a:r>
              <a:rPr lang="en-US" sz="2000" b="1" dirty="0">
                <a:solidFill>
                  <a:srgbClr val="99FF66"/>
                </a:solidFill>
                <a:latin typeface="Courier New" pitchFamily="49" charset="0"/>
                <a:cs typeface="Courier New" pitchFamily="49" charset="0"/>
              </a:rPr>
              <a:t> </a:t>
            </a:r>
            <a:r>
              <a:rPr lang="en-US" sz="2000" b="1" dirty="0" smtClean="0">
                <a:solidFill>
                  <a:srgbClr val="99FF66"/>
                </a:solidFill>
                <a:latin typeface="Courier New" pitchFamily="49" charset="0"/>
                <a:cs typeface="Courier New" pitchFamily="49" charset="0"/>
              </a:rPr>
              <a:t>                   "</a:t>
            </a:r>
            <a:r>
              <a:rPr lang="en-US" sz="2000" b="1" dirty="0">
                <a:solidFill>
                  <a:srgbClr val="99FF66"/>
                </a:solidFill>
                <a:latin typeface="Courier New" pitchFamily="49" charset="0"/>
                <a:cs typeface="Courier New" pitchFamily="49" charset="0"/>
              </a:rPr>
              <a:t>Future already resolved</a:t>
            </a:r>
            <a:r>
              <a:rPr lang="en-US" sz="2000" b="1" dirty="0" smtClean="0">
                <a:solidFill>
                  <a:srgbClr val="99FF66"/>
                </a:solidFill>
                <a:latin typeface="Courier New" pitchFamily="49" charset="0"/>
                <a:cs typeface="Courier New" pitchFamily="49" charset="0"/>
              </a:rPr>
              <a:t>."                </a:t>
            </a:r>
          </a:p>
          <a:p>
            <a:pPr>
              <a:lnSpc>
                <a:spcPts val="1200"/>
              </a:lnSpc>
              <a:buFontTx/>
              <a:buNone/>
            </a:pPr>
            <a:r>
              <a:rPr lang="en-US" sz="2000" b="1" dirty="0">
                <a:solidFill>
                  <a:srgbClr val="99FF66"/>
                </a:solidFill>
                <a:latin typeface="Courier New" pitchFamily="49" charset="0"/>
                <a:cs typeface="Courier New" pitchFamily="49" charset="0"/>
              </a:rPr>
              <a:t> </a:t>
            </a:r>
            <a:r>
              <a:rPr lang="en-US" sz="2000" b="1" dirty="0" smtClean="0">
                <a:solidFill>
                  <a:srgbClr val="99FF66"/>
                </a:solidFill>
                <a:latin typeface="Courier New" pitchFamily="49" charset="0"/>
                <a:cs typeface="Courier New" pitchFamily="49" charset="0"/>
              </a:rPr>
              <a:t>               ); </a:t>
            </a:r>
          </a:p>
          <a:p>
            <a:pPr>
              <a:lnSpc>
                <a:spcPts val="1200"/>
              </a:lnSpc>
              <a:buFontTx/>
              <a:buNone/>
            </a:pPr>
            <a:r>
              <a:rPr lang="en-US" sz="2000" b="1" dirty="0">
                <a:solidFill>
                  <a:srgbClr val="99FF66"/>
                </a:solidFill>
                <a:latin typeface="Courier New" pitchFamily="49" charset="0"/>
                <a:cs typeface="Courier New" pitchFamily="49" charset="0"/>
              </a:rPr>
              <a:t> </a:t>
            </a:r>
            <a:r>
              <a:rPr lang="en-US" sz="2000" b="1" dirty="0" smtClean="0">
                <a:solidFill>
                  <a:srgbClr val="99FF66"/>
                </a:solidFill>
                <a:latin typeface="Courier New" pitchFamily="49" charset="0"/>
                <a:cs typeface="Courier New" pitchFamily="49" charset="0"/>
              </a:rPr>
              <a:t>           }</a:t>
            </a:r>
            <a:endParaRPr lang="en-US" sz="2000" b="1" dirty="0">
              <a:solidFill>
                <a:srgbClr val="99FF66"/>
              </a:solidFill>
              <a:latin typeface="Courier New" pitchFamily="49" charset="0"/>
              <a:cs typeface="Courier New" pitchFamily="49" charset="0"/>
            </a:endParaRPr>
          </a:p>
          <a:p>
            <a:pPr>
              <a:lnSpc>
                <a:spcPts val="1200"/>
              </a:lnSpc>
              <a:buFontTx/>
              <a:buNone/>
            </a:pPr>
            <a:r>
              <a:rPr lang="en-US" sz="2000" b="1" dirty="0">
                <a:solidFill>
                  <a:srgbClr val="99FF66"/>
                </a:solidFill>
                <a:latin typeface="Courier New" pitchFamily="49" charset="0"/>
                <a:cs typeface="Courier New" pitchFamily="49" charset="0"/>
              </a:rPr>
              <a:t>        </a:t>
            </a:r>
            <a:r>
              <a:rPr lang="en-US" sz="2000" b="1" dirty="0" smtClean="0">
                <a:solidFill>
                  <a:srgbClr val="99FF66"/>
                </a:solidFill>
                <a:latin typeface="Courier New" pitchFamily="49" charset="0"/>
                <a:cs typeface="Courier New" pitchFamily="49" charset="0"/>
              </a:rPr>
              <a:t>}   </a:t>
            </a:r>
            <a:endParaRPr lang="en-US" sz="2000" b="1" dirty="0">
              <a:solidFill>
                <a:srgbClr val="99FF66"/>
              </a:solidFill>
              <a:latin typeface="Courier New" pitchFamily="49" charset="0"/>
              <a:cs typeface="Courier New" pitchFamily="49" charset="0"/>
            </a:endParaRPr>
          </a:p>
          <a:p>
            <a:pPr>
              <a:lnSpc>
                <a:spcPts val="1200"/>
              </a:lnSpc>
              <a:buFontTx/>
              <a:buNone/>
            </a:pPr>
            <a:r>
              <a:rPr lang="en-US" sz="2000" b="1" dirty="0" smtClean="0">
                <a:solidFill>
                  <a:srgbClr val="FFFF99"/>
                </a:solidFill>
                <a:latin typeface="Courier New" pitchFamily="49" charset="0"/>
                <a:cs typeface="Courier New" pitchFamily="49" charset="0"/>
              </a:rPr>
              <a:t>    };</a:t>
            </a:r>
            <a:endParaRPr lang="en-US" sz="2000" b="1" dirty="0">
              <a:solidFill>
                <a:srgbClr val="FFFF99"/>
              </a:solidFill>
              <a:latin typeface="Courier New" pitchFamily="49" charset="0"/>
              <a:cs typeface="Courier New" pitchFamily="49" charset="0"/>
            </a:endParaRPr>
          </a:p>
          <a:p>
            <a:pPr>
              <a:lnSpc>
                <a:spcPts val="1200"/>
              </a:lnSpc>
              <a:buFontTx/>
              <a:buNone/>
            </a:pPr>
            <a:r>
              <a:rPr lang="en-US" sz="2000" b="1" dirty="0">
                <a:solidFill>
                  <a:srgbClr val="FFFF99"/>
                </a:solidFill>
                <a:latin typeface="Courier New" pitchFamily="49" charset="0"/>
                <a:cs typeface="Courier New" pitchFamily="49" charset="0"/>
              </a:rPr>
              <a:t>}</a:t>
            </a:r>
          </a:p>
        </p:txBody>
      </p:sp>
      <p:sp>
        <p:nvSpPr>
          <p:cNvPr id="3" name="TextBox 2"/>
          <p:cNvSpPr txBox="1"/>
          <p:nvPr/>
        </p:nvSpPr>
        <p:spPr>
          <a:xfrm>
            <a:off x="6019800" y="304800"/>
            <a:ext cx="2768600" cy="923330"/>
          </a:xfrm>
          <a:prstGeom prst="rect">
            <a:avLst/>
          </a:prstGeom>
          <a:noFill/>
        </p:spPr>
        <p:txBody>
          <a:bodyPr wrap="square" rtlCol="0">
            <a:spAutoFit/>
          </a:bodyPr>
          <a:lstStyle/>
          <a:p>
            <a:r>
              <a:rPr lang="en-US" sz="5400" dirty="0" smtClean="0">
                <a:solidFill>
                  <a:schemeClr val="bg1"/>
                </a:solidFill>
                <a:latin typeface="+mj-lt"/>
              </a:rPr>
              <a:t>Future</a:t>
            </a:r>
            <a:endParaRPr lang="en-US" sz="5400" dirty="0">
              <a:solidFill>
                <a:schemeClr val="bg1"/>
              </a:solidFill>
              <a:latin typeface="+mj-lt"/>
            </a:endParaRPr>
          </a:p>
        </p:txBody>
      </p:sp>
    </p:spTree>
    <p:extLst>
      <p:ext uri="{BB962C8B-B14F-4D97-AF65-F5344CB8AC3E}">
        <p14:creationId xmlns:p14="http://schemas.microsoft.com/office/powerpoint/2010/main" val="1643314839"/>
      </p:ext>
    </p:extLst>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see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Promises</a:t>
            </a:r>
          </a:p>
          <a:p>
            <a:pPr marL="0" indent="0">
              <a:buNone/>
            </a:pPr>
            <a:r>
              <a:rPr lang="en-US" dirty="0"/>
              <a:t>http://documentup.com/kriskowal/q</a:t>
            </a:r>
            <a:r>
              <a:rPr lang="en-US" dirty="0" smtClean="0"/>
              <a:t>/</a:t>
            </a:r>
          </a:p>
          <a:p>
            <a:endParaRPr lang="en-US" dirty="0"/>
          </a:p>
          <a:p>
            <a:r>
              <a:rPr lang="en-US" dirty="0" smtClean="0"/>
              <a:t>Directing JavaScript with Arrows</a:t>
            </a:r>
          </a:p>
          <a:p>
            <a:pPr>
              <a:buNone/>
            </a:pPr>
            <a:r>
              <a:rPr lang="en-US" dirty="0" smtClean="0"/>
              <a:t>www.cs.umd.edu/~mwh/papers/jsarrows.pdf</a:t>
            </a:r>
          </a:p>
          <a:p>
            <a:endParaRPr lang="en-US" dirty="0" smtClean="0"/>
          </a:p>
          <a:p>
            <a:r>
              <a:rPr lang="en-US" dirty="0" smtClean="0"/>
              <a:t>Reactive Extensions for JavaScript</a:t>
            </a:r>
          </a:p>
          <a:p>
            <a:pPr>
              <a:buNone/>
            </a:pPr>
            <a:r>
              <a:rPr lang="en-US" dirty="0" smtClean="0"/>
              <a:t>http://blogs.msdn.com/b/rxteam/archive/</a:t>
            </a:r>
            <a:br>
              <a:rPr lang="en-US" dirty="0" smtClean="0"/>
            </a:br>
            <a:r>
              <a:rPr lang="en-US" dirty="0" smtClean="0"/>
              <a:t>2010/03/17/reactive-extensions-for-javascript.aspx</a:t>
            </a:r>
            <a:endParaRPr lang="en-US" dirty="0"/>
          </a:p>
          <a:p>
            <a:pPr>
              <a:buNone/>
            </a:pPr>
            <a:endParaRPr lang="en-US" dirty="0" smtClean="0"/>
          </a:p>
          <a:p>
            <a:r>
              <a:rPr lang="en-US" dirty="0" smtClean="0"/>
              <a:t>(</a:t>
            </a:r>
            <a:r>
              <a:rPr lang="en-US" dirty="0" err="1" smtClean="0"/>
              <a:t>fab</a:t>
            </a:r>
            <a:r>
              <a:rPr lang="en-US" dirty="0" smtClean="0"/>
              <a:t>)</a:t>
            </a:r>
          </a:p>
          <a:p>
            <a:pPr>
              <a:buNone/>
            </a:pPr>
            <a:r>
              <a:rPr lang="en-US" dirty="0" smtClean="0"/>
              <a:t>https://github.com/jed/fab</a:t>
            </a:r>
          </a:p>
          <a:p>
            <a:pPr>
              <a:buNone/>
            </a:pP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721342" y="0"/>
            <a:ext cx="7736858" cy="6858000"/>
          </a:xfrm>
          <a:prstGeom prst="rect">
            <a:avLst/>
          </a:prstGeom>
          <a:noFill/>
          <a:ln w="9525">
            <a:noFill/>
            <a:miter lim="800000"/>
            <a:headEnd/>
            <a:tailEnd/>
          </a:ln>
        </p:spPr>
      </p:pic>
      <p:sp>
        <p:nvSpPr>
          <p:cNvPr id="5" name="TextBox 4"/>
          <p:cNvSpPr txBox="1"/>
          <p:nvPr/>
        </p:nvSpPr>
        <p:spPr>
          <a:xfrm>
            <a:off x="7162800" y="6400800"/>
            <a:ext cx="1600200" cy="276999"/>
          </a:xfrm>
          <a:prstGeom prst="rect">
            <a:avLst/>
          </a:prstGeom>
          <a:solidFill>
            <a:schemeClr val="bg1"/>
          </a:solidFill>
        </p:spPr>
        <p:txBody>
          <a:bodyPr wrap="square" rtlCol="0">
            <a:spAutoFit/>
          </a:bodyPr>
          <a:lstStyle/>
          <a:p>
            <a:pPr algn="ctr"/>
            <a:r>
              <a:rPr lang="en-US" sz="1200" dirty="0" smtClean="0"/>
              <a:t>Courtesy WGBH</a:t>
            </a:r>
            <a:endParaRPr lang="en-US" sz="1200" dirty="0"/>
          </a:p>
        </p:txBody>
      </p:sp>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 and good night.</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buNone/>
            </a:pPr>
            <a:r>
              <a:rPr lang="en-US" sz="2300" b="1" dirty="0" smtClean="0">
                <a:latin typeface="Courier New" pitchFamily="49" charset="0"/>
                <a:cs typeface="Courier New" pitchFamily="49" charset="0"/>
              </a:rPr>
              <a:t>for (</a:t>
            </a:r>
            <a:r>
              <a:rPr lang="en-US" sz="2300" b="1" dirty="0" smtClean="0">
                <a:solidFill>
                  <a:srgbClr val="FFFF99"/>
                </a:solidFill>
                <a:latin typeface="Courier New" pitchFamily="49" charset="0"/>
                <a:cs typeface="Courier New" pitchFamily="49" charset="0"/>
              </a:rPr>
              <a:t>&lt;initialize&gt;</a:t>
            </a:r>
            <a:r>
              <a:rPr lang="en-US" sz="2300" b="1" dirty="0" smtClean="0">
                <a:latin typeface="Courier New" pitchFamily="49" charset="0"/>
                <a:cs typeface="Courier New" pitchFamily="49" charset="0"/>
              </a:rPr>
              <a:t>; </a:t>
            </a:r>
            <a:r>
              <a:rPr lang="en-US" sz="2300" b="1" dirty="0" smtClean="0">
                <a:solidFill>
                  <a:srgbClr val="FFFF99"/>
                </a:solidFill>
                <a:latin typeface="Courier New" pitchFamily="49" charset="0"/>
                <a:cs typeface="Courier New" pitchFamily="49" charset="0"/>
              </a:rPr>
              <a:t>&lt;condition&gt;; &lt;increment&gt;</a:t>
            </a:r>
            <a:r>
              <a:rPr lang="en-US" sz="2300" b="1" dirty="0" smtClean="0">
                <a:latin typeface="Courier New" pitchFamily="49" charset="0"/>
                <a:cs typeface="Courier New" pitchFamily="49" charset="0"/>
              </a:rPr>
              <a:t>) {</a:t>
            </a:r>
          </a:p>
          <a:p>
            <a:pPr>
              <a:buNone/>
            </a:pPr>
            <a:r>
              <a:rPr lang="en-US" sz="2300" b="1" dirty="0" smtClean="0">
                <a:latin typeface="Courier New" pitchFamily="49" charset="0"/>
                <a:cs typeface="Courier New" pitchFamily="49" charset="0"/>
              </a:rPr>
              <a:t>    </a:t>
            </a:r>
            <a:r>
              <a:rPr lang="en-US" sz="2300" b="1" dirty="0" smtClean="0">
                <a:solidFill>
                  <a:srgbClr val="FFFF99"/>
                </a:solidFill>
                <a:latin typeface="Courier New" pitchFamily="49" charset="0"/>
                <a:cs typeface="Courier New" pitchFamily="49" charset="0"/>
              </a:rPr>
              <a:t>&lt;body&gt;</a:t>
            </a:r>
          </a:p>
          <a:p>
            <a:pPr>
              <a:buNone/>
            </a:pPr>
            <a:r>
              <a:rPr lang="en-US" sz="2300" b="1" dirty="0" smtClean="0">
                <a:latin typeface="Courier New" pitchFamily="49" charset="0"/>
                <a:cs typeface="Courier New" pitchFamily="49" charset="0"/>
              </a:rPr>
              <a:t>}</a:t>
            </a:r>
          </a:p>
          <a:p>
            <a:pPr>
              <a:buNone/>
            </a:pPr>
            <a:endParaRPr lang="en-US" sz="2300" b="1" dirty="0" smtClean="0">
              <a:latin typeface="Courier New" pitchFamily="49" charset="0"/>
              <a:cs typeface="Courier New" pitchFamily="49" charset="0"/>
            </a:endParaRPr>
          </a:p>
          <a:p>
            <a:pPr>
              <a:buNone/>
            </a:pPr>
            <a:r>
              <a:rPr lang="en-US" sz="2300" b="1" dirty="0" smtClean="0">
                <a:solidFill>
                  <a:srgbClr val="FFFF99"/>
                </a:solidFill>
                <a:latin typeface="Courier New" pitchFamily="49" charset="0"/>
                <a:cs typeface="Courier New" pitchFamily="49" charset="0"/>
              </a:rPr>
              <a:t>&lt;initialize&gt;</a:t>
            </a:r>
            <a:r>
              <a:rPr lang="en-US" sz="2300" b="1" dirty="0" smtClean="0">
                <a:latin typeface="Courier New" pitchFamily="49" charset="0"/>
                <a:cs typeface="Courier New" pitchFamily="49" charset="0"/>
              </a:rPr>
              <a:t>;</a:t>
            </a:r>
          </a:p>
          <a:p>
            <a:pPr>
              <a:buNone/>
            </a:pPr>
            <a:r>
              <a:rPr lang="en-US" sz="2300" b="1" dirty="0" smtClean="0">
                <a:latin typeface="Courier New" pitchFamily="49" charset="0"/>
                <a:cs typeface="Courier New" pitchFamily="49" charset="0"/>
              </a:rPr>
              <a:t>loop {</a:t>
            </a:r>
          </a:p>
          <a:p>
            <a:pPr>
              <a:buNone/>
            </a:pPr>
            <a:r>
              <a:rPr lang="en-US" sz="2300" b="1" dirty="0" smtClean="0">
                <a:latin typeface="Courier New" pitchFamily="49" charset="0"/>
                <a:cs typeface="Courier New" pitchFamily="49" charset="0"/>
              </a:rPr>
              <a:t>    if (!(</a:t>
            </a:r>
            <a:r>
              <a:rPr lang="en-US" sz="2300" b="1" dirty="0" smtClean="0">
                <a:solidFill>
                  <a:srgbClr val="FFFF99"/>
                </a:solidFill>
                <a:latin typeface="Courier New" pitchFamily="49" charset="0"/>
                <a:cs typeface="Courier New" pitchFamily="49" charset="0"/>
              </a:rPr>
              <a:t>&lt;condition&gt;</a:t>
            </a:r>
            <a:r>
              <a:rPr lang="en-US" sz="2300" b="1" dirty="0" smtClean="0">
                <a:latin typeface="Courier New" pitchFamily="49" charset="0"/>
                <a:cs typeface="Courier New" pitchFamily="49" charset="0"/>
              </a:rPr>
              <a:t>)) {</a:t>
            </a:r>
          </a:p>
          <a:p>
            <a:pPr>
              <a:buNone/>
            </a:pPr>
            <a:r>
              <a:rPr lang="en-US" sz="2300" b="1" dirty="0" smtClean="0">
                <a:latin typeface="Courier New" pitchFamily="49" charset="0"/>
                <a:cs typeface="Courier New" pitchFamily="49" charset="0"/>
              </a:rPr>
              <a:t>        break;</a:t>
            </a:r>
            <a:endParaRPr lang="en-US" sz="2300" b="1" dirty="0" smtClean="0">
              <a:solidFill>
                <a:srgbClr val="FFFF99"/>
              </a:solidFill>
              <a:latin typeface="Courier New" pitchFamily="49" charset="0"/>
              <a:cs typeface="Courier New" pitchFamily="49" charset="0"/>
            </a:endParaRPr>
          </a:p>
          <a:p>
            <a:pPr>
              <a:buNone/>
            </a:pPr>
            <a:r>
              <a:rPr lang="en-US" sz="2300" b="1" dirty="0" smtClean="0">
                <a:latin typeface="Courier New" pitchFamily="49" charset="0"/>
                <a:cs typeface="Courier New" pitchFamily="49" charset="0"/>
              </a:rPr>
              <a:t>    }</a:t>
            </a:r>
          </a:p>
          <a:p>
            <a:pPr>
              <a:buNone/>
            </a:pPr>
            <a:r>
              <a:rPr lang="en-US" sz="2300" b="1" dirty="0" smtClean="0">
                <a:latin typeface="Courier New" pitchFamily="49" charset="0"/>
                <a:cs typeface="Courier New" pitchFamily="49" charset="0"/>
              </a:rPr>
              <a:t>    </a:t>
            </a:r>
            <a:r>
              <a:rPr lang="en-US" sz="2300" b="1" dirty="0" smtClean="0">
                <a:solidFill>
                  <a:srgbClr val="FFFF99"/>
                </a:solidFill>
                <a:latin typeface="Courier New" pitchFamily="49" charset="0"/>
                <a:cs typeface="Courier New" pitchFamily="49" charset="0"/>
              </a:rPr>
              <a:t>&lt;body&gt;</a:t>
            </a:r>
          </a:p>
          <a:p>
            <a:pPr>
              <a:buNone/>
            </a:pPr>
            <a:r>
              <a:rPr lang="en-US" sz="2300" b="1" dirty="0" smtClean="0">
                <a:solidFill>
                  <a:srgbClr val="FFFF99"/>
                </a:solidFill>
                <a:latin typeface="Courier New" pitchFamily="49" charset="0"/>
                <a:cs typeface="Courier New" pitchFamily="49" charset="0"/>
              </a:rPr>
              <a:t>    &lt;increment&gt;</a:t>
            </a:r>
            <a:r>
              <a:rPr lang="en-US" sz="2300" b="1" dirty="0" smtClean="0">
                <a:latin typeface="Courier New" pitchFamily="49" charset="0"/>
                <a:cs typeface="Courier New" pitchFamily="49" charset="0"/>
              </a:rPr>
              <a:t>;</a:t>
            </a:r>
          </a:p>
          <a:p>
            <a:pPr>
              <a:buNone/>
            </a:pPr>
            <a:r>
              <a:rPr lang="en-US" sz="2300" b="1" dirty="0" smtClean="0">
                <a:latin typeface="Courier New" pitchFamily="49" charset="0"/>
                <a:cs typeface="Courier New" pitchFamily="49" charset="0"/>
              </a:rPr>
              <a:t>}</a:t>
            </a:r>
            <a:endParaRPr lang="en-US" sz="2300" b="1" dirty="0">
              <a:latin typeface="Courier New" pitchFamily="49" charset="0"/>
              <a:cs typeface="Courier New" pitchFamily="49"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smtClean="0">
                <a:latin typeface="Courier New" pitchFamily="49" charset="0"/>
                <a:cs typeface="Courier New" pitchFamily="49" charset="0"/>
              </a:rPr>
              <a:t>while (</a:t>
            </a:r>
            <a:r>
              <a:rPr lang="en-US" b="1" dirty="0" smtClean="0">
                <a:solidFill>
                  <a:srgbClr val="FFFF99"/>
                </a:solidFill>
                <a:latin typeface="Courier New" pitchFamily="49" charset="0"/>
                <a:cs typeface="Courier New" pitchFamily="49" charset="0"/>
              </a:rPr>
              <a:t>&lt;condition&gt;</a:t>
            </a:r>
            <a:r>
              <a:rPr lang="en-US" b="1" dirty="0" smtClean="0">
                <a:latin typeface="Courier New" pitchFamily="49" charset="0"/>
                <a:cs typeface="Courier New" pitchFamily="49" charset="0"/>
              </a:rPr>
              <a:t>) {</a:t>
            </a:r>
          </a:p>
          <a:p>
            <a:pPr>
              <a:buNone/>
            </a:pPr>
            <a:r>
              <a:rPr lang="en-US" b="1" dirty="0" smtClean="0">
                <a:latin typeface="Courier New" pitchFamily="49" charset="0"/>
                <a:cs typeface="Courier New" pitchFamily="49" charset="0"/>
              </a:rPr>
              <a:t>    </a:t>
            </a:r>
            <a:r>
              <a:rPr lang="en-US" b="1" dirty="0" smtClean="0">
                <a:solidFill>
                  <a:srgbClr val="FFFF99"/>
                </a:solidFill>
                <a:latin typeface="Courier New" pitchFamily="49" charset="0"/>
                <a:cs typeface="Courier New" pitchFamily="49" charset="0"/>
              </a:rPr>
              <a:t>&lt;body&gt;</a:t>
            </a:r>
          </a:p>
          <a:p>
            <a:pPr>
              <a:buNone/>
            </a:pPr>
            <a:r>
              <a:rPr lang="en-US" b="1" dirty="0" smtClean="0">
                <a:latin typeface="Courier New" pitchFamily="49" charset="0"/>
                <a:cs typeface="Courier New" pitchFamily="49" charset="0"/>
              </a:rPr>
              <a:t>}</a:t>
            </a:r>
          </a:p>
          <a:p>
            <a:pPr>
              <a:buNone/>
            </a:pPr>
            <a:endParaRPr lang="en-US" b="1" dirty="0" smtClean="0">
              <a:latin typeface="Courier New" pitchFamily="49" charset="0"/>
              <a:cs typeface="Courier New" pitchFamily="49" charset="0"/>
            </a:endParaRPr>
          </a:p>
          <a:p>
            <a:pPr>
              <a:buNone/>
            </a:pPr>
            <a:r>
              <a:rPr lang="en-US" b="1" dirty="0" smtClean="0">
                <a:latin typeface="Courier New" pitchFamily="49" charset="0"/>
                <a:cs typeface="Courier New" pitchFamily="49" charset="0"/>
              </a:rPr>
              <a:t>(function </a:t>
            </a:r>
            <a:r>
              <a:rPr lang="en-US" b="1" dirty="0" err="1" smtClean="0">
                <a:latin typeface="Courier New" pitchFamily="49" charset="0"/>
                <a:cs typeface="Courier New" pitchFamily="49" charset="0"/>
              </a:rPr>
              <a:t>whiler</a:t>
            </a:r>
            <a:r>
              <a:rPr lang="en-US" b="1" dirty="0" smtClean="0">
                <a:latin typeface="Courier New" pitchFamily="49" charset="0"/>
                <a:cs typeface="Courier New" pitchFamily="49" charset="0"/>
              </a:rPr>
              <a:t>() {</a:t>
            </a:r>
          </a:p>
          <a:p>
            <a:pPr>
              <a:buNone/>
            </a:pPr>
            <a:r>
              <a:rPr lang="en-US" b="1" dirty="0" smtClean="0">
                <a:latin typeface="Courier New" pitchFamily="49" charset="0"/>
                <a:cs typeface="Courier New" pitchFamily="49" charset="0"/>
              </a:rPr>
              <a:t>    if (</a:t>
            </a:r>
            <a:r>
              <a:rPr lang="en-US" b="1" dirty="0" smtClean="0">
                <a:solidFill>
                  <a:srgbClr val="FFFF99"/>
                </a:solidFill>
                <a:latin typeface="Courier New" pitchFamily="49" charset="0"/>
                <a:cs typeface="Courier New" pitchFamily="49" charset="0"/>
              </a:rPr>
              <a:t>&lt;condition&gt;</a:t>
            </a:r>
            <a:r>
              <a:rPr lang="en-US" b="1" dirty="0" smtClean="0">
                <a:latin typeface="Courier New" pitchFamily="49" charset="0"/>
                <a:cs typeface="Courier New" pitchFamily="49" charset="0"/>
              </a:rPr>
              <a:t>) {</a:t>
            </a:r>
          </a:p>
          <a:p>
            <a:pPr>
              <a:buNone/>
            </a:pPr>
            <a:r>
              <a:rPr lang="en-US" b="1" dirty="0" smtClean="0">
                <a:latin typeface="Courier New" pitchFamily="49" charset="0"/>
                <a:cs typeface="Courier New" pitchFamily="49" charset="0"/>
              </a:rPr>
              <a:t>        </a:t>
            </a:r>
            <a:r>
              <a:rPr lang="en-US" b="1" dirty="0" smtClean="0">
                <a:solidFill>
                  <a:srgbClr val="FFFF99"/>
                </a:solidFill>
                <a:latin typeface="Courier New" pitchFamily="49" charset="0"/>
                <a:cs typeface="Courier New" pitchFamily="49" charset="0"/>
              </a:rPr>
              <a:t>&lt;body&gt;</a:t>
            </a:r>
          </a:p>
          <a:p>
            <a:pPr>
              <a:buNone/>
            </a:pPr>
            <a:r>
              <a:rPr lang="en-US" b="1" dirty="0" smtClean="0">
                <a:solidFill>
                  <a:srgbClr val="FFFF99"/>
                </a:solidFill>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whiler</a:t>
            </a:r>
            <a:r>
              <a:rPr lang="en-US" b="1" dirty="0" smtClean="0">
                <a:latin typeface="Courier New" pitchFamily="49" charset="0"/>
                <a:cs typeface="Courier New" pitchFamily="49" charset="0"/>
              </a:rPr>
              <a:t>();</a:t>
            </a:r>
          </a:p>
          <a:p>
            <a:pPr>
              <a:buNone/>
            </a:pPr>
            <a:r>
              <a:rPr lang="en-US" b="1" dirty="0" smtClean="0">
                <a:latin typeface="Courier New" pitchFamily="49" charset="0"/>
                <a:cs typeface="Courier New" pitchFamily="49" charset="0"/>
              </a:rPr>
              <a:t>    }</a:t>
            </a:r>
          </a:p>
          <a:p>
            <a:pPr>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Browser Event Loop</a:t>
            </a:r>
            <a:endParaRPr lang="en-US" dirty="0"/>
          </a:p>
        </p:txBody>
      </p:sp>
      <p:sp>
        <p:nvSpPr>
          <p:cNvPr id="5" name="Subtitle 4"/>
          <p:cNvSpPr>
            <a:spLocks noGrp="1"/>
          </p:cNvSpPr>
          <p:nvPr>
            <p:ph idx="1"/>
          </p:nvPr>
        </p:nvSpPr>
        <p:spPr/>
        <p:txBody>
          <a:bodyPr>
            <a:normAutofit lnSpcReduction="10000"/>
          </a:bodyPr>
          <a:lstStyle/>
          <a:p>
            <a:r>
              <a:rPr lang="en-US" dirty="0" smtClean="0"/>
              <a:t>Event queue containing callback functions. (timer, </a:t>
            </a:r>
            <a:r>
              <a:rPr lang="en-US" dirty="0" err="1" smtClean="0"/>
              <a:t>ui</a:t>
            </a:r>
            <a:r>
              <a:rPr lang="en-US" dirty="0" smtClean="0"/>
              <a:t>, network)</a:t>
            </a:r>
          </a:p>
          <a:p>
            <a:r>
              <a:rPr lang="en-US" dirty="0" smtClean="0"/>
              <a:t>Turn: Remove one callback from the queue. It runs to completion.</a:t>
            </a:r>
          </a:p>
          <a:p>
            <a:r>
              <a:rPr lang="en-US" dirty="0" smtClean="0"/>
              <a:t>The Law of Turns: </a:t>
            </a:r>
          </a:p>
          <a:p>
            <a:pPr marL="0" indent="0" algn="ctr">
              <a:buNone/>
            </a:pPr>
            <a:r>
              <a:rPr lang="en-US" dirty="0" smtClean="0"/>
              <a:t>Never block. Never wait. Finish fast.</a:t>
            </a:r>
          </a:p>
          <a:p>
            <a:r>
              <a:rPr lang="en-US" dirty="0" smtClean="0"/>
              <a:t>The Event Loop is one of the best parts of the browser.</a:t>
            </a:r>
          </a:p>
          <a:p>
            <a:r>
              <a:rPr lang="en-US" dirty="0" smtClean="0"/>
              <a:t>Avoid: </a:t>
            </a:r>
            <a:r>
              <a:rPr lang="en-US" b="1" dirty="0" smtClean="0">
                <a:latin typeface="Courier New" pitchFamily="49" charset="0"/>
                <a:cs typeface="Courier New" pitchFamily="49" charset="0"/>
              </a:rPr>
              <a:t>alert</a:t>
            </a:r>
            <a:r>
              <a:rPr lang="en-US" dirty="0" smtClean="0">
                <a:cs typeface="Courier New" pitchFamily="49" charset="0"/>
              </a:rPr>
              <a:t>, </a:t>
            </a:r>
            <a:r>
              <a:rPr lang="en-US" b="1" dirty="0" smtClean="0">
                <a:latin typeface="Courier New" pitchFamily="49" charset="0"/>
                <a:cs typeface="Courier New" pitchFamily="49" charset="0"/>
              </a:rPr>
              <a:t>confirm</a:t>
            </a:r>
            <a:r>
              <a:rPr lang="en-US" dirty="0" smtClean="0">
                <a:cs typeface="Courier New" pitchFamily="49" charset="0"/>
              </a:rPr>
              <a:t> , </a:t>
            </a:r>
            <a:r>
              <a:rPr lang="en-US" b="1" dirty="0" smtClean="0">
                <a:latin typeface="Courier New" pitchFamily="49" charset="0"/>
                <a:cs typeface="Courier New" pitchFamily="49" charset="0"/>
              </a:rPr>
              <a:t>prompt</a:t>
            </a:r>
            <a:r>
              <a:rPr lang="en-US" dirty="0" smtClean="0"/>
              <a:t>, XHR synchronous.</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heltenhm BdHd BT"/>
        <a:ea typeface=""/>
        <a:cs typeface=""/>
      </a:majorFont>
      <a:minorFont>
        <a:latin typeface="Cheltenhm BdHd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27600</TotalTime>
  <Words>2070</Words>
  <Application>Microsoft Office PowerPoint</Application>
  <PresentationFormat>On-screen Show (4:3)</PresentationFormat>
  <Paragraphs>365</Paragraphs>
  <Slides>66</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3" baseType="lpstr">
      <vt:lpstr>Arial</vt:lpstr>
      <vt:lpstr>Courier New</vt:lpstr>
      <vt:lpstr>Calibri</vt:lpstr>
      <vt:lpstr>Cheltenhm BdCn BT</vt:lpstr>
      <vt:lpstr>Cheltenhm BdHd BT</vt:lpstr>
      <vt:lpstr>Default Design</vt:lpstr>
      <vt:lpstr>Image</vt:lpstr>
      <vt:lpstr>PowerPoint Presentation</vt:lpstr>
      <vt:lpstr>JavaScript Loops</vt:lpstr>
      <vt:lpstr>PowerPoint Presentation</vt:lpstr>
      <vt:lpstr>PowerPoint Presentation</vt:lpstr>
      <vt:lpstr>PowerPoint Presentation</vt:lpstr>
      <vt:lpstr>PowerPoint Presentation</vt:lpstr>
      <vt:lpstr>PowerPoint Presentation</vt:lpstr>
      <vt:lpstr>PowerPoint Presentation</vt:lpstr>
      <vt:lpstr>Browser Event Loop</vt:lpstr>
      <vt:lpstr>PowerPoint Presentation</vt:lpstr>
      <vt:lpstr>IBM Automatic Sequence Controlled Calculator</vt:lpstr>
      <vt:lpstr>PowerPoint Presentation</vt:lpstr>
      <vt:lpstr>A-0</vt:lpstr>
      <vt:lpstr>A-2</vt:lpstr>
      <vt:lpstr>Programming took too much creativity and dexterity for the human being to be replaced by the very machine we are manipulating. Waa.</vt:lpstr>
      <vt:lpstr>READ / WRITE</vt:lpstr>
      <vt:lpstr>Black Box</vt:lpstr>
      <vt:lpstr>Timesharing</vt:lpstr>
      <vt:lpstr>Virtually all programming languages have blocking I/O.</vt:lpstr>
      <vt:lpstr>Except C, which has  no I/O at all.</vt:lpstr>
      <vt:lpstr>Meanwhile</vt:lpstr>
      <vt:lpstr>PowerPoint Presentation</vt:lpstr>
      <vt:lpstr>You have to write the programs inside out! Waa!</vt:lpstr>
      <vt:lpstr>PowerPoint Presentation</vt:lpstr>
      <vt:lpstr>Non-programmers were incredibly productive with HyperCard.</vt:lpstr>
      <vt:lpstr>HyperCard was all about events</vt:lpstr>
      <vt:lpstr>HyperCard had a big impact on the evolution of the browser.</vt:lpstr>
      <vt:lpstr>JavaScript does not have READ.</vt:lpstr>
      <vt:lpstr>READ blocks, and blocking is bad for event loops.</vt:lpstr>
      <vt:lpstr>Event loop is just one approach to concurrency.</vt:lpstr>
      <vt:lpstr>Threading</vt:lpstr>
      <vt:lpstr>Two threads</vt:lpstr>
      <vt:lpstr>Two threads</vt:lpstr>
      <vt:lpstr>my_array[my_array.length] = 'a';</vt:lpstr>
      <vt:lpstr>my_array[my_array.length] = 'a'; my_array[my_array.length] = 'b';</vt:lpstr>
      <vt:lpstr>It is impossible to have application integrity when subject to race conditions.</vt:lpstr>
      <vt:lpstr>Mutual Exclusion</vt:lpstr>
      <vt:lpstr>Mutual Exclusion</vt:lpstr>
      <vt:lpstr>Deadlock</vt:lpstr>
      <vt:lpstr>Deadlock</vt:lpstr>
      <vt:lpstr>Deadlock</vt:lpstr>
      <vt:lpstr>Threading</vt:lpstr>
      <vt:lpstr>Fortunately, there is a model that completely avoids all of the reliability hazards of threads.</vt:lpstr>
      <vt:lpstr>The Event Loop!</vt:lpstr>
      <vt:lpstr>Event Loop</vt:lpstr>
      <vt:lpstr>Long running tasks </vt:lpstr>
      <vt:lpstr>Remote Procedure Call</vt:lpstr>
      <vt:lpstr>Latency Compensation</vt:lpstr>
      <vt:lpstr>XSS</vt:lpstr>
      <vt:lpstr>The browser is a loaded gun pointed at your head.   This pulls the trigger:  &lt;?= "bang" ?&gt;</vt:lpstr>
      <vt:lpstr>Page Templates</vt:lpstr>
      <vt:lpstr>Can we do better by using JavaScript on the server?  </vt:lpstr>
      <vt:lpstr>Server Side JavaScript</vt:lpstr>
      <vt:lpstr>What about Server Side JavaScript with an Event Loop?</vt:lpstr>
      <vt:lpstr>node.js</vt:lpstr>
      <vt:lpstr>Your stuff runs on both sides</vt:lpstr>
      <vt:lpstr>Dual Endpoint Libraries</vt:lpstr>
      <vt:lpstr>Server programming can be more complicated.</vt:lpstr>
      <vt:lpstr>Requestor</vt:lpstr>
      <vt:lpstr>Requestor maker</vt:lpstr>
      <vt:lpstr>Composition</vt:lpstr>
      <vt:lpstr>Composition function makers</vt:lpstr>
      <vt:lpstr>PowerPoint Presentation</vt:lpstr>
      <vt:lpstr>Also see</vt:lpstr>
      <vt:lpstr>PowerPoint Presentation</vt:lpstr>
      <vt:lpstr>Thank you and good night.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Crockford On JavaScript</dc:title>
  <dc:subject>Scene 6: Loopage</dc:subject>
  <dc:creator>Douglas Crockford</dc:creator>
  <cp:lastModifiedBy>Douglas Crockford</cp:lastModifiedBy>
  <cp:revision>354</cp:revision>
  <dcterms:created xsi:type="dcterms:W3CDTF">2009-10-26T16:53:11Z</dcterms:created>
  <dcterms:modified xsi:type="dcterms:W3CDTF">2014-01-13T19:05:33Z</dcterms:modified>
</cp:coreProperties>
</file>