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5"/>
  </p:notesMasterIdLst>
  <p:sldIdLst>
    <p:sldId id="329" r:id="rId2"/>
    <p:sldId id="682" r:id="rId3"/>
    <p:sldId id="564" r:id="rId4"/>
    <p:sldId id="683" r:id="rId5"/>
    <p:sldId id="632" r:id="rId6"/>
    <p:sldId id="633" r:id="rId7"/>
    <p:sldId id="630" r:id="rId8"/>
    <p:sldId id="623" r:id="rId9"/>
    <p:sldId id="631" r:id="rId10"/>
    <p:sldId id="636" r:id="rId11"/>
    <p:sldId id="635" r:id="rId12"/>
    <p:sldId id="660" r:id="rId13"/>
    <p:sldId id="661" r:id="rId14"/>
    <p:sldId id="662" r:id="rId15"/>
    <p:sldId id="663" r:id="rId16"/>
    <p:sldId id="676" r:id="rId17"/>
    <p:sldId id="634" r:id="rId18"/>
    <p:sldId id="638" r:id="rId19"/>
    <p:sldId id="637" r:id="rId20"/>
    <p:sldId id="639" r:id="rId21"/>
    <p:sldId id="645" r:id="rId22"/>
    <p:sldId id="643" r:id="rId23"/>
    <p:sldId id="644" r:id="rId24"/>
    <p:sldId id="647" r:id="rId25"/>
    <p:sldId id="640" r:id="rId26"/>
    <p:sldId id="641" r:id="rId27"/>
    <p:sldId id="642" r:id="rId28"/>
    <p:sldId id="646" r:id="rId29"/>
    <p:sldId id="652" r:id="rId30"/>
    <p:sldId id="654" r:id="rId31"/>
    <p:sldId id="653" r:id="rId32"/>
    <p:sldId id="678" r:id="rId33"/>
    <p:sldId id="679" r:id="rId34"/>
    <p:sldId id="677" r:id="rId35"/>
    <p:sldId id="565" r:id="rId36"/>
    <p:sldId id="571" r:id="rId37"/>
    <p:sldId id="555" r:id="rId38"/>
    <p:sldId id="578" r:id="rId39"/>
    <p:sldId id="566" r:id="rId40"/>
    <p:sldId id="556" r:id="rId41"/>
    <p:sldId id="651" r:id="rId42"/>
    <p:sldId id="685" r:id="rId43"/>
    <p:sldId id="655" r:id="rId44"/>
    <p:sldId id="625" r:id="rId45"/>
    <p:sldId id="664" r:id="rId46"/>
    <p:sldId id="624" r:id="rId47"/>
    <p:sldId id="628" r:id="rId48"/>
    <p:sldId id="681" r:id="rId49"/>
    <p:sldId id="674" r:id="rId50"/>
    <p:sldId id="659" r:id="rId51"/>
    <p:sldId id="684" r:id="rId52"/>
    <p:sldId id="673" r:id="rId53"/>
    <p:sldId id="686" r:id="rId54"/>
  </p:sldIdLst>
  <p:sldSz cx="9144000" cy="6858000" type="screen4x3"/>
  <p:notesSz cx="6858000" cy="9144000"/>
  <p:embeddedFontLst>
    <p:embeddedFont>
      <p:font typeface="Programma" pitchFamily="2" charset="0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heltenhm BdItHd BT" panose="02040703050705090403" pitchFamily="18" charset="0"/>
      <p:regular r:id="rId62"/>
    </p:embeddedFont>
    <p:embeddedFont>
      <p:font typeface="Cheltenhm BdHd BT" panose="02040703050705020403" pitchFamily="18" charset="0"/>
      <p:regular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FFABAB"/>
    <a:srgbClr val="66FF33"/>
    <a:srgbClr val="FF6767"/>
    <a:srgbClr val="CC99FF"/>
    <a:srgbClr val="CC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18" autoAdjust="0"/>
  </p:normalViewPr>
  <p:slideViewPr>
    <p:cSldViewPr>
      <p:cViewPr varScale="1">
        <p:scale>
          <a:sx n="81" d="100"/>
          <a:sy n="81" d="100"/>
        </p:scale>
        <p:origin x="150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2F3E8324-0CBB-414C-A4AB-366DFD2804D1}"/>
    <pc:docChg chg="modSld">
      <pc:chgData name="Douglas Crockford" userId="122ddc40100c3389" providerId="LiveId" clId="{2F3E8324-0CBB-414C-A4AB-366DFD2804D1}" dt="2018-04-30T17:37:37.477" v="1"/>
      <pc:docMkLst>
        <pc:docMk/>
      </pc:docMkLst>
      <pc:sldChg chg="modTransition">
        <pc:chgData name="Douglas Crockford" userId="122ddc40100c3389" providerId="LiveId" clId="{2F3E8324-0CBB-414C-A4AB-366DFD2804D1}" dt="2018-04-30T17:37:37.477" v="1"/>
        <pc:sldMkLst>
          <pc:docMk/>
          <pc:sldMk cId="0" sldId="6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21E826-51C8-4684-9041-1A6266236338}" type="datetimeFigureOut">
              <a:rPr lang="en-US"/>
              <a:pPr>
                <a:defRPr/>
              </a:pPr>
              <a:t>2018-04-30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0B1A93-625D-4642-8975-60C979994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3657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dirty="0">
                <a:solidFill>
                  <a:schemeClr val="bg1"/>
                </a:solidFill>
                <a:latin typeface="+mj-lt"/>
              </a:rPr>
              <a:t>ECMAScript 5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627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j-lt"/>
              </a:rPr>
              <a:t>Level 7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Getters and Setters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make_temperature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(temperature) {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{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get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celsius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temperature;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set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celsius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(value) {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temperature = value;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get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fahrenheit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temperature * 9 / 5 + 32;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set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fahrenheit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(value) {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temperature = (value - 32) * 5 / 9;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};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Multiline string literals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long_line_1 = "This is a \ 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long line"; // ok </a:t>
            </a:r>
          </a:p>
          <a:p>
            <a:pPr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long_line_2 = "This is a \ 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long line"; // syntax error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Infinity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algn="ctr">
              <a:buNone/>
            </a:pPr>
            <a:r>
              <a:rPr lang="en-US" sz="4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("08") === 8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Regexp</a:t>
            </a:r>
            <a:r>
              <a:rPr lang="en-US" dirty="0"/>
              <a:t> 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regexp</a:t>
            </a:r>
            <a:r>
              <a:rPr lang="en-US" dirty="0"/>
              <a:t>/ now produces new regular expression objects every time.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Replacing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dirty="0"/>
              <a:t> or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dirty="0"/>
              <a:t> does not change the behavior of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{}</a:t>
            </a:r>
            <a:r>
              <a:rPr lang="en-US" dirty="0"/>
              <a:t> or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[]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>
                <a:latin typeface="Cheltenhm BdItHd BT" pitchFamily="18" charset="0"/>
              </a:rPr>
              <a:t>As if by the original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JSON.parse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(text, reviver)</a:t>
            </a: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JSON.stringify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value, 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replacer,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space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 algn="ctr">
              <a:buNone/>
            </a:pPr>
            <a:r>
              <a:rPr lang="en-US" dirty="0"/>
              <a:t>json2.js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https://github.com/douglascrockford/JSON-js</a:t>
            </a:r>
          </a:p>
        </p:txBody>
      </p:sp>
      <p:pic>
        <p:nvPicPr>
          <p:cNvPr id="4" name="Picture 3" descr="json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Brand New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Methods can be added without breaking syntax.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Function.prototype.bind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Function.prototype.hasOwnProperty</a:t>
            </a: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("bind")) {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Function.prototype.bind</a:t>
            </a: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(object) {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slice = </a:t>
            </a:r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.prototype.slice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this;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args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slice.call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(arguments, 1);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</a:t>
            </a:r>
            <a:r>
              <a:rPr lang="en-US" sz="23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.apply</a:t>
            </a: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args</a:t>
            </a:r>
            <a:r>
              <a:rPr lang="en-US" sz="23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.concat</a:t>
            </a: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</a:t>
            </a:r>
            <a:r>
              <a:rPr lang="en-US" sz="23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slice</a:t>
            </a:r>
            <a:r>
              <a:rPr lang="en-US" sz="23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.call</a:t>
            </a: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(arguments, 0)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String.prototype.trim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String.prototype</a:t>
            </a:r>
            <a:endParaRPr lang="en-US" sz="2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.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hasOwnProperty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("trim")) {</a:t>
            </a:r>
          </a:p>
          <a:p>
            <a:pPr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String.prototype.trim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(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(re) {</a:t>
            </a:r>
          </a:p>
          <a:p>
            <a:pPr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 </a:t>
            </a:r>
          </a:p>
          <a:p>
            <a:pPr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</a:t>
            </a:r>
            <a:r>
              <a:rPr lang="en-US" sz="2800" b="1" dirty="0" err="1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this.replace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</a:t>
            </a: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"$1"); </a:t>
            </a:r>
          </a:p>
          <a:p>
            <a:pPr>
              <a:buNone/>
            </a:pPr>
            <a:r>
              <a:rPr lang="en-US" sz="28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(/^\s*(\S*(\s+\S+)*)\s*$/));</a:t>
            </a:r>
          </a:p>
          <a:p>
            <a:pPr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Complete implementations of ECMAScript, Fifth Edition, are now in all of the best web browsers.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And also IE10.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Array.prototype.every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("every"))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Array.prototype.every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&amp;&amp;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		     !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this)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false;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true;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Array.prototype.filter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("filter"))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Array.prototype.filter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 = [];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value;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value =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if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value,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this))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result.push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(value);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result;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Array.prototype.forEach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forEach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Array.prototype.forEach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Array.prototype.indexOf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Array.prototype.indexOf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searchElement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fromIndex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fromIndex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|| 0;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while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&amp;&amp;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===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searchElement</a:t>
            </a: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-1;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Array.prototype.lastIndexOf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1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1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lastIndexOf</a:t>
            </a: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")) {</a:t>
            </a:r>
          </a:p>
          <a:p>
            <a:pPr>
              <a:buNone/>
            </a:pP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1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Array.prototype.lastIndexOf</a:t>
            </a: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None/>
            </a:pP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searchElement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fromIndex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fromIndex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if (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typeof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!== "number") {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- 1;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while (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0) {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&amp;&amp; this[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===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searchElement</a:t>
            </a:r>
            <a:endParaRPr lang="en-US" sz="1400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 {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1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-= 1;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-1;</a:t>
            </a:r>
          </a:p>
          <a:p>
            <a:pPr>
              <a:buNone/>
            </a:pPr>
            <a:r>
              <a:rPr lang="en-US" sz="1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1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Array.prototype.map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("map"))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Array.prototype.map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 = [];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result[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result;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Array.prototype.reduce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("reduce")) {</a:t>
            </a:r>
          </a:p>
          <a:p>
            <a:pPr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Array.prototype.reduce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length;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)) {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this[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],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this);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0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Array.prototype.reduceRight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reduceRight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Array.prototype.reduceRight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- 1;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while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&gt;= 0)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(undefined,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], I, this);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-= 1;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initialValue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Array.prototype.some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("some"))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Array.prototype.some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(fun,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length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this.length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&lt; length;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this.hasOwnProperty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		    &amp;&amp;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fun.call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thisp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this[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],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, this)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return true;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false;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Date.now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2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Date.hasOwnProperty</a:t>
            </a: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("now")) {</a:t>
            </a:r>
          </a:p>
          <a:p>
            <a:pPr>
              <a:buNone/>
            </a:pP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Date.now</a:t>
            </a: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None/>
            </a:pP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(new Date()).</a:t>
            </a:r>
            <a:r>
              <a:rPr lang="en-US" sz="26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getTime</a:t>
            </a: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>
              <a:buNone/>
            </a:pPr>
            <a:r>
              <a:rPr lang="en-US" sz="26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26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None/>
            </a:pPr>
            <a:endParaRPr lang="en-US" sz="26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ECMAScript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1999 Third Edition	ES3</a:t>
            </a:r>
          </a:p>
          <a:p>
            <a:r>
              <a:rPr lang="en-US" dirty="0"/>
              <a:t>2009 Fifth Edition		ES5</a:t>
            </a:r>
          </a:p>
          <a:p>
            <a:pPr lvl="1"/>
            <a:r>
              <a:rPr lang="en-US" dirty="0"/>
              <a:t>Default</a:t>
            </a:r>
          </a:p>
          <a:p>
            <a:pPr lvl="1"/>
            <a:r>
              <a:rPr lang="en-US" dirty="0"/>
              <a:t>Strict</a:t>
            </a:r>
          </a:p>
          <a:p>
            <a:endParaRPr lang="en-US" dirty="0"/>
          </a:p>
          <a:p>
            <a:r>
              <a:rPr lang="en-US" dirty="0"/>
              <a:t>Work with ES5/Strict.</a:t>
            </a:r>
          </a:p>
          <a:p>
            <a:r>
              <a:rPr lang="en-US" dirty="0"/>
              <a:t>Avoid ES5/Default.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Date.prototype.toISOString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Date.prototype.hasOwnProperty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toISOString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Date.prototype.toISOString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f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(n) {</a:t>
            </a:r>
          </a:p>
          <a:p>
            <a:pPr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return n &lt; 10 ? "0" + n : n;</a:t>
            </a:r>
          </a:p>
          <a:p>
            <a:pPr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			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this.getUTCFullYear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      + "-"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+ f(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this.getUTCMonth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+ 1) + "-"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+ f(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this.getUTCDate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())      + "T"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+ f(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this.getUTCHours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())     + ":"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+ f(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this.getUTCMinutes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())   + ":"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+ f(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this.getUTCSeconds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())   + "Z"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new Date(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dirty="0"/>
              <a:t> and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Date.parse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will try ISO format first.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Array.isArray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Array.hasOwnProperty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("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isArray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")) {</a:t>
            </a:r>
          </a:p>
          <a:p>
            <a:pPr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Array.isArray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(value) {</a:t>
            </a:r>
          </a:p>
          <a:p>
            <a:pPr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sz="2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.prototype.toString</a:t>
            </a:r>
            <a:endParaRPr lang="en-US" sz="2400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.apply(value) === </a:t>
            </a:r>
          </a:p>
          <a:p>
            <a:pPr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"[object Array]";</a:t>
            </a:r>
          </a:p>
          <a:p>
            <a:pPr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Object.keys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("keys"))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Object.keys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(object)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name;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 = [];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for (name in object)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if 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.prototype</a:t>
            </a: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.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hasOwnProperty</a:t>
            </a:r>
            <a:endParaRPr lang="en-US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.call(object, name))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result.push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(name);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result;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Object.hasOwnProperty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("create"))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object,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properties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F.prototype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object;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result = new F();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if (properties !== undefined) {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.defineOwnProperties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object, 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properties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result;</a:t>
            </a:r>
          </a:p>
          <a:p>
            <a:pPr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 Object API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Control over the attributes of the properties of the objects.</a:t>
            </a:r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Two kinds of properties: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eaLnBrk="1" hangingPunct="1"/>
            <a:r>
              <a:rPr lang="en-US" sz="4000">
                <a:solidFill>
                  <a:srgbClr val="66FF33"/>
                </a:solidFill>
              </a:rPr>
              <a:t>Data properties</a:t>
            </a:r>
            <a:endParaRPr lang="en-US" sz="4000"/>
          </a:p>
          <a:p>
            <a:pPr lvl="1" eaLnBrk="1" hangingPunct="1"/>
            <a:r>
              <a:rPr lang="en-US" sz="4000">
                <a:solidFill>
                  <a:srgbClr val="FFABAB"/>
                </a:solidFill>
              </a:rPr>
              <a:t>Accessor properties</a:t>
            </a:r>
            <a:endParaRPr lang="en-US" sz="4000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Attributes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A property is a named collection of attributes.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66FF33"/>
                </a:solidFill>
              </a:rPr>
              <a:t>value:		any JavaScript value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66FF33"/>
                </a:solidFill>
              </a:rPr>
              <a:t>writeable:	</a:t>
            </a:r>
            <a:r>
              <a:rPr lang="en-US" dirty="0" err="1">
                <a:solidFill>
                  <a:srgbClr val="66FF33"/>
                </a:solidFill>
              </a:rPr>
              <a:t>boolean</a:t>
            </a:r>
            <a:endParaRPr lang="en-US" dirty="0">
              <a:solidFill>
                <a:srgbClr val="66FF33"/>
              </a:solidFill>
            </a:endParaRPr>
          </a:p>
          <a:p>
            <a:pPr eaLnBrk="1" hangingPunct="1">
              <a:defRPr/>
            </a:pPr>
            <a:r>
              <a:rPr lang="en-US" dirty="0"/>
              <a:t>enumerable:	</a:t>
            </a:r>
            <a:r>
              <a:rPr lang="en-US" dirty="0" err="1"/>
              <a:t>boolean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configurable:	</a:t>
            </a:r>
            <a:r>
              <a:rPr lang="en-US" dirty="0" err="1"/>
              <a:t>boolean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ABAB"/>
                </a:solidFill>
              </a:rPr>
              <a:t>get:		function () {… return value;}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ABAB"/>
                </a:solidFill>
              </a:rPr>
              <a:t>set:		function (value) { … }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{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bar};</a:t>
            </a:r>
          </a:p>
          <a:p>
            <a:pPr>
              <a:buFontTx/>
              <a:buNone/>
              <a:defRPr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Object.prototype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>
              <a:buFontTx/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Object.defineProperty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   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"foo",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{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value: bar,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writeable: true,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enumerable: true,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configurable: true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Accessor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US" sz="25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Object.defineProperty</a:t>
            </a: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5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my_object</a:t>
            </a: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, "inch", { </a:t>
            </a:r>
          </a:p>
          <a:p>
            <a:pPr>
              <a:buFontTx/>
              <a:buNone/>
              <a:defRPr/>
            </a:pP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    get: </a:t>
            </a:r>
            <a:r>
              <a:rPr lang="en-US" sz="25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 </a:t>
            </a:r>
          </a:p>
          <a:p>
            <a:pPr>
              <a:buFontTx/>
              <a:buNone/>
              <a:defRPr/>
            </a:pPr>
            <a:r>
              <a:rPr lang="en-US" sz="25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this.mm / 25.4; </a:t>
            </a:r>
          </a:p>
          <a:p>
            <a:pPr>
              <a:buFontTx/>
              <a:buNone/>
              <a:defRPr/>
            </a:pPr>
            <a:r>
              <a:rPr lang="en-US" sz="25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    set: </a:t>
            </a:r>
            <a:r>
              <a:rPr lang="en-US" sz="25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(value) { </a:t>
            </a:r>
          </a:p>
          <a:p>
            <a:pPr>
              <a:buFontTx/>
              <a:buNone/>
              <a:defRPr/>
            </a:pPr>
            <a:r>
              <a:rPr lang="en-US" sz="25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this.mm = value * 25.4; </a:t>
            </a:r>
          </a:p>
          <a:p>
            <a:pPr>
              <a:buFontTx/>
              <a:buNone/>
              <a:defRPr/>
            </a:pPr>
            <a:r>
              <a:rPr lang="en-US" sz="25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>
              <a:buFontTx/>
              <a:buNone/>
              <a:defRPr/>
            </a:pP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    configurable: false</a:t>
            </a:r>
          </a:p>
          <a:p>
            <a:pPr>
              <a:buFontTx/>
              <a:buNone/>
              <a:defRPr/>
            </a:pPr>
            <a:r>
              <a:rPr lang="en-US" sz="2500" b="1" dirty="0">
                <a:latin typeface="Programma" panose="02000009000000000000" pitchFamily="49" charset="0"/>
                <a:cs typeface="Programma" panose="02000009000000000000" pitchFamily="49" charset="0"/>
              </a:rPr>
              <a:t>});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better JavaScript.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Meta Object API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Object.defineProperty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>
                <a:latin typeface="Cheltenhm BdItHd BT" pitchFamily="18" charset="0"/>
              </a:rPr>
              <a:t>object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>
                <a:latin typeface="Cheltenhm BdItHd BT" pitchFamily="18" charset="0"/>
              </a:rPr>
              <a:t>key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>
                <a:latin typeface="Cheltenhm BdItHd BT" pitchFamily="18" charset="0"/>
              </a:rPr>
              <a:t>descriptor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Object.defineProperties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 eaLnBrk="1" hangingPunct="1"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>
                <a:latin typeface="Cheltenhm BdItHd BT" pitchFamily="18" charset="0"/>
              </a:rPr>
              <a:t>object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eaLnBrk="1" hangingPunct="1"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 err="1">
                <a:latin typeface="Cheltenhm BdItHd BT" pitchFamily="18" charset="0"/>
              </a:rPr>
              <a:t>object_of_descriptors</a:t>
            </a:r>
            <a:endParaRPr lang="en-US" dirty="0">
              <a:latin typeface="Cheltenhm BdItHd BT" pitchFamily="18" charset="0"/>
            </a:endParaRPr>
          </a:p>
          <a:p>
            <a:pPr eaLnBrk="1" hangingPunct="1"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Object.getOwnPropertyDescriptor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>
                <a:latin typeface="Cheltenhm BdItHd BT" pitchFamily="18" charset="0"/>
              </a:rPr>
              <a:t>object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Programma" pitchFamily="2" charset="0"/>
              </a:rPr>
              <a:t>    </a:t>
            </a:r>
            <a:r>
              <a:rPr lang="en-US" dirty="0">
                <a:latin typeface="Cheltenhm BdItHd BT" pitchFamily="18" charset="0"/>
              </a:rPr>
              <a:t>key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Object.getOwnPropertyNames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itchFamily="18" charset="0"/>
                <a:cs typeface="Courier New" pitchFamily="49" charset="0"/>
              </a:rPr>
              <a:t>object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 </a:t>
            </a: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Object.getPrototypeOf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ItHd BT" pitchFamily="18" charset="0"/>
              </a:rPr>
              <a:t>object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Best not to use these.</a:t>
            </a:r>
          </a:p>
          <a:p>
            <a:r>
              <a:rPr lang="en-US" dirty="0"/>
              <a:t>Secure frameworks may ban their use. 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8392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replace_prototype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(object, prototype) {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result =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sz="2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.create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(prototype);</a:t>
            </a:r>
          </a:p>
          <a:p>
            <a:pPr>
              <a:buNone/>
            </a:pP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    Object</a:t>
            </a:r>
            <a:endParaRPr lang="en-US" sz="2200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.</a:t>
            </a:r>
            <a:r>
              <a:rPr lang="en-US" sz="2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getOwnPropertyNames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(object)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.</a:t>
            </a:r>
            <a:r>
              <a:rPr lang="en-US" sz="2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forEach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(function (key) {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sz="2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.defineProperty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result, 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key,</a:t>
            </a:r>
            <a:endParaRPr lang="en-US" sz="2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22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    </a:t>
            </a:r>
            <a:r>
              <a:rPr lang="en-US" sz="22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sz="2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.getOwnPropertyDescriptor</a:t>
            </a: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object, 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    key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    )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);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});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result;</a:t>
            </a:r>
          </a:p>
          <a:p>
            <a:pPr>
              <a:buNone/>
            </a:pPr>
            <a:r>
              <a:rPr lang="en-US" sz="2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sz="2200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ourier New" pitchFamily="49" charset="0"/>
              </a:rPr>
              <a:t>Object Extensibility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Object.preventExtensions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Object.seal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Object.freeze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Object.isExtensible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Object.isSealed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Object.isFrozen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  <a:cs typeface="Programma" panose="02000009000000000000" pitchFamily="49" charset="0"/>
              </a:rPr>
              <a:t>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Strict Mode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Courier New" pitchFamily="49" charset="0"/>
              </a:rPr>
              <a:t>The most important new feature in ECMAScript, Fifth Edition.</a:t>
            </a:r>
          </a:p>
        </p:txBody>
      </p:sp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Backward compatible pragma.</a:t>
            </a:r>
          </a:p>
          <a:p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"use strict";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dirty="0"/>
              <a:t>File form. First statement in a file. </a:t>
            </a:r>
          </a:p>
          <a:p>
            <a:r>
              <a:rPr lang="en-US" dirty="0"/>
              <a:t>Function form. First statement in a function.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Reserved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implements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interface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let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package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private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protected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public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static 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yield</a:t>
            </a: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r>
              <a:rPr lang="en-US" sz="2300" dirty="0"/>
              <a:t>No more implied global variables within functions.</a:t>
            </a:r>
          </a:p>
          <a:p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this</a:t>
            </a:r>
            <a:r>
              <a:rPr lang="en-US" sz="2300" dirty="0"/>
              <a:t> is not bound to the global object by function form.</a:t>
            </a:r>
          </a:p>
          <a:p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apply</a:t>
            </a:r>
            <a:r>
              <a:rPr lang="en-US" sz="2300" dirty="0"/>
              <a:t> and </a:t>
            </a: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call</a:t>
            </a:r>
            <a:r>
              <a:rPr lang="en-US" sz="2300" dirty="0"/>
              <a:t> do not default to the global object.</a:t>
            </a:r>
          </a:p>
          <a:p>
            <a:r>
              <a:rPr lang="en-US" sz="2300" dirty="0"/>
              <a:t>No </a:t>
            </a: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with</a:t>
            </a:r>
            <a:r>
              <a:rPr lang="en-US" sz="2300" dirty="0"/>
              <a:t> statement.</a:t>
            </a:r>
          </a:p>
          <a:p>
            <a:r>
              <a:rPr lang="en-US" sz="2300" dirty="0"/>
              <a:t>Setting a writeable: false property will throw.</a:t>
            </a:r>
          </a:p>
          <a:p>
            <a:r>
              <a:rPr lang="en-US" sz="2300" dirty="0"/>
              <a:t>Deleting a configurable: false property will throw.</a:t>
            </a:r>
          </a:p>
          <a:p>
            <a:r>
              <a:rPr lang="en-US" sz="2300" dirty="0"/>
              <a:t>Restrictions on </a:t>
            </a:r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eval</a:t>
            </a:r>
            <a:r>
              <a:rPr lang="en-US" sz="2300" dirty="0"/>
              <a:t>.</a:t>
            </a:r>
          </a:p>
          <a:p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eval</a:t>
            </a:r>
            <a:r>
              <a:rPr lang="en-US" sz="2300" dirty="0"/>
              <a:t> and </a:t>
            </a:r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arguments</a:t>
            </a:r>
            <a:r>
              <a:rPr lang="en-US" sz="2300" dirty="0"/>
              <a:t> are reserved.</a:t>
            </a:r>
          </a:p>
          <a:p>
            <a:r>
              <a:rPr lang="en-US" sz="2300" b="1" dirty="0">
                <a:latin typeface="Programma" panose="02000009000000000000" pitchFamily="49" charset="0"/>
                <a:cs typeface="Programma" panose="02000009000000000000" pitchFamily="49" charset="0"/>
              </a:rPr>
              <a:t>arguments</a:t>
            </a:r>
            <a:r>
              <a:rPr lang="en-US" sz="2300" dirty="0"/>
              <a:t> not linked to parameters.</a:t>
            </a:r>
          </a:p>
          <a:p>
            <a:r>
              <a:rPr lang="en-US" sz="2300" dirty="0"/>
              <a:t>No more </a:t>
            </a:r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arguments.caller</a:t>
            </a:r>
            <a:r>
              <a:rPr lang="en-US" sz="2300" dirty="0"/>
              <a:t> or </a:t>
            </a:r>
            <a:r>
              <a:rPr lang="en-US" sz="23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arguments.callee</a:t>
            </a:r>
            <a:r>
              <a:rPr lang="en-US" sz="2300" dirty="0"/>
              <a:t>.</a:t>
            </a:r>
          </a:p>
          <a:p>
            <a:r>
              <a:rPr lang="en-US" sz="2300" dirty="0"/>
              <a:t>No more octal literals.</a:t>
            </a:r>
          </a:p>
          <a:p>
            <a:r>
              <a:rPr lang="en-US" sz="2300" dirty="0"/>
              <a:t>Duplicate names in an object literal or function parameters are a syntax error.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Forgetting to use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/>
              <a:t> prefix in strict mode will now throw an exception, not silently clobber the global object.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sz="4400" dirty="0"/>
              <a:t>Death Before Confusion!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addEventListener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(…);  //error</a:t>
            </a:r>
          </a:p>
          <a:p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window.addEventListener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(…);  //ok</a:t>
            </a: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Little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standard conform better to reality.</a:t>
            </a:r>
          </a:p>
          <a:p>
            <a:r>
              <a:rPr lang="en-US" dirty="0"/>
              <a:t>Make the browsers conform better to each other.</a:t>
            </a:r>
          </a:p>
          <a:p>
            <a:r>
              <a:rPr lang="en-US" dirty="0"/>
              <a:t>Where the browsers disagreed, we took license to correct the standard.</a:t>
            </a:r>
          </a:p>
          <a:p>
            <a:r>
              <a:rPr lang="en-US" dirty="0"/>
              <a:t>Interoperability is </a:t>
            </a:r>
            <a:r>
              <a:rPr lang="en-US"/>
              <a:t>improved.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are no methods for determining if strict mode is on, but it is easy to make your own.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in_strict_mode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return (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 lvl="1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!this;</a:t>
            </a:r>
          </a:p>
          <a:p>
            <a:pPr lvl="1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());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strict_mode_implemented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 { 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return (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 lvl="1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"use strict"; </a:t>
            </a:r>
          </a:p>
          <a:p>
            <a:pPr lvl="1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!this;</a:t>
            </a:r>
          </a:p>
          <a:p>
            <a:pPr lvl="1">
              <a:buNone/>
            </a:pP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());</a:t>
            </a:r>
          </a:p>
          <a:p>
            <a:pPr lvl="1"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49762"/>
          </a:xfrm>
        </p:spPr>
        <p:txBody>
          <a:bodyPr/>
          <a:lstStyle/>
          <a:p>
            <a:r>
              <a:rPr lang="en-US" sz="20000" dirty="0">
                <a:solidFill>
                  <a:schemeClr val="bg1">
                    <a:lumMod val="85000"/>
                  </a:schemeClr>
                </a:solidFill>
              </a:rPr>
              <a:t>MASH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724400"/>
          </a:xfrm>
        </p:spPr>
        <p:txBody>
          <a:bodyPr/>
          <a:lstStyle/>
          <a:p>
            <a:pPr algn="ctr">
              <a:buNone/>
            </a:pPr>
            <a:r>
              <a:rPr lang="en-US" sz="30000" dirty="0"/>
              <a:t>UPS</a:t>
            </a:r>
          </a:p>
        </p:txBody>
      </p:sp>
    </p:spTree>
  </p:cSld>
  <p:clrMapOvr>
    <a:masterClrMapping/>
  </p:clrMapOvr>
  <p:transition>
    <p:diamond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JavaScript Subsets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The design of Strict Mode was informed by safe subsets like </a:t>
            </a:r>
            <a:r>
              <a:rPr lang="en-US" sz="2800" dirty="0" err="1"/>
              <a:t>Caja</a:t>
            </a:r>
            <a:r>
              <a:rPr lang="en-US" sz="2800" dirty="0"/>
              <a:t> &amp; </a:t>
            </a:r>
            <a:r>
              <a:rPr lang="en-US" sz="2800" dirty="0" err="1"/>
              <a:t>ADsafe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err="1"/>
              <a:t>Caja</a:t>
            </a:r>
            <a:r>
              <a:rPr lang="en-US" sz="2800" dirty="0"/>
              <a:t>.  	http://code.google.com/p/google-caja/</a:t>
            </a:r>
          </a:p>
          <a:p>
            <a:pPr>
              <a:buNone/>
            </a:pPr>
            <a:r>
              <a:rPr lang="en-US" sz="2800" dirty="0" err="1"/>
              <a:t>ADsafe</a:t>
            </a:r>
            <a:r>
              <a:rPr lang="en-US" sz="2800" dirty="0"/>
              <a:t>.  	http://www.ADsafe.org/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62466" name="Picture 2" descr="http://code.google.com/p/google-caja/logo?logo_id=1268032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0"/>
            <a:ext cx="1657004" cy="1981200"/>
          </a:xfrm>
          <a:prstGeom prst="rect">
            <a:avLst/>
          </a:prstGeom>
          <a:noFill/>
        </p:spPr>
      </p:pic>
      <p:pic>
        <p:nvPicPr>
          <p:cNvPr id="62468" name="Picture 4" descr="http://www.adsafe.org/adsaf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0"/>
            <a:ext cx="2857500" cy="14001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Fun with Functions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ES5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dirty="0"/>
              <a:t>Don't break the web.</a:t>
            </a:r>
          </a:p>
          <a:p>
            <a:r>
              <a:rPr lang="en-US" dirty="0"/>
              <a:t>Improve the language for the users of the language.</a:t>
            </a:r>
          </a:p>
          <a:p>
            <a:r>
              <a:rPr lang="en-US" dirty="0"/>
              <a:t>Third party security (</a:t>
            </a:r>
            <a:r>
              <a:rPr lang="en-US" dirty="0" err="1"/>
              <a:t>mashups</a:t>
            </a:r>
            <a:r>
              <a:rPr lang="en-US" dirty="0"/>
              <a:t>).</a:t>
            </a:r>
          </a:p>
          <a:p>
            <a:r>
              <a:rPr lang="en-US" dirty="0"/>
              <a:t>Protect stupid people from themselves.</a:t>
            </a:r>
          </a:p>
          <a:p>
            <a:r>
              <a:rPr lang="en-US" dirty="0"/>
              <a:t>No new syntax.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4114800"/>
            <a:ext cx="71628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Syntax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Causes syntax errors on IE &lt; 9.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Trailing Commas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"trailing": "comma",</a:t>
            </a:r>
          </a:p>
          <a:p>
            <a:pPr>
              <a:buNone/>
            </a:pPr>
            <a:r>
              <a:rPr lang="en-US" b="1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"trailing",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"comma",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]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Reserved Word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reserved word restrictions on property names.</a:t>
            </a:r>
          </a:p>
          <a:p>
            <a:pPr lvl="1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a = {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true,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liberty,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class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classitis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",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float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"left"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lvl="1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a.</a:t>
            </a:r>
            <a:r>
              <a:rPr lang="en-US" b="1" dirty="0" err="1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false;</a:t>
            </a:r>
          </a:p>
          <a:p>
            <a:pPr lvl="1"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a.</a:t>
            </a:r>
            <a:r>
              <a:rPr lang="en-US" b="1" dirty="0" err="1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 lvl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alert(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a.</a:t>
            </a:r>
            <a:r>
              <a:rPr lang="en-US" b="1" dirty="0" err="1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class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15946</TotalTime>
  <Words>2312</Words>
  <Application>Microsoft Office PowerPoint</Application>
  <PresentationFormat>On-screen Show (4:3)</PresentationFormat>
  <Paragraphs>471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Programma</vt:lpstr>
      <vt:lpstr>Calibri</vt:lpstr>
      <vt:lpstr>Arial</vt:lpstr>
      <vt:lpstr>Courier New</vt:lpstr>
      <vt:lpstr>Cheltenhm BdItHd BT</vt:lpstr>
      <vt:lpstr>Cheltenhm BdHd BT</vt:lpstr>
      <vt:lpstr>Default Design</vt:lpstr>
      <vt:lpstr>PowerPoint Presentation</vt:lpstr>
      <vt:lpstr>Complete implementations of ECMAScript, Fifth Edition, are now in all of the best web browsers. </vt:lpstr>
      <vt:lpstr>ECMAScript</vt:lpstr>
      <vt:lpstr>A better JavaScript.</vt:lpstr>
      <vt:lpstr>Lots of Little Things</vt:lpstr>
      <vt:lpstr>Goals of ES5</vt:lpstr>
      <vt:lpstr>New Syntax</vt:lpstr>
      <vt:lpstr>Trailing Commas</vt:lpstr>
      <vt:lpstr>Reserved Word Relaxation</vt:lpstr>
      <vt:lpstr>Getters and Setters</vt:lpstr>
      <vt:lpstr>Multiline string literals</vt:lpstr>
      <vt:lpstr>Constants</vt:lpstr>
      <vt:lpstr>parseInt</vt:lpstr>
      <vt:lpstr>Regexp Literals</vt:lpstr>
      <vt:lpstr>Replacing Object or Array does not change the behavior of {} or []. </vt:lpstr>
      <vt:lpstr>JSON</vt:lpstr>
      <vt:lpstr>Brand New Methods</vt:lpstr>
      <vt:lpstr>Function.prototype.bind</vt:lpstr>
      <vt:lpstr>String.prototype.trim</vt:lpstr>
      <vt:lpstr>Array.prototype.every</vt:lpstr>
      <vt:lpstr>Array.prototype.filter</vt:lpstr>
      <vt:lpstr>Array.prototype.forEach</vt:lpstr>
      <vt:lpstr>Array.prototype.indexOf</vt:lpstr>
      <vt:lpstr>Array.prototype.lastIndexOf</vt:lpstr>
      <vt:lpstr>Array.prototype.map</vt:lpstr>
      <vt:lpstr>Array.prototype.reduce</vt:lpstr>
      <vt:lpstr>Array.prototype.reduceRight</vt:lpstr>
      <vt:lpstr>Array.prototype.some</vt:lpstr>
      <vt:lpstr>Date.now()</vt:lpstr>
      <vt:lpstr>Date.prototype.toISOString</vt:lpstr>
      <vt:lpstr>Date</vt:lpstr>
      <vt:lpstr>Array.isArray</vt:lpstr>
      <vt:lpstr>Object.keys</vt:lpstr>
      <vt:lpstr>Object.create</vt:lpstr>
      <vt:lpstr>Meta Object API</vt:lpstr>
      <vt:lpstr>Two kinds of properties:</vt:lpstr>
      <vt:lpstr>Attributes</vt:lpstr>
      <vt:lpstr>Data Property</vt:lpstr>
      <vt:lpstr>Accessor property</vt:lpstr>
      <vt:lpstr>Meta Object API</vt:lpstr>
      <vt:lpstr>Object.getOwnPropertyNames(object) Object.getPrototypeOf(object)</vt:lpstr>
      <vt:lpstr>PowerPoint Presentation</vt:lpstr>
      <vt:lpstr>Object Extensibility</vt:lpstr>
      <vt:lpstr>Strict Mode</vt:lpstr>
      <vt:lpstr>Strict Mode</vt:lpstr>
      <vt:lpstr>New Reserved Words</vt:lpstr>
      <vt:lpstr>Strict Mode</vt:lpstr>
      <vt:lpstr>Forgetting to use the new prefix in strict mode will now throw an exception, not silently clobber the global object.</vt:lpstr>
      <vt:lpstr>Strict Mode</vt:lpstr>
      <vt:lpstr>Strict Mode</vt:lpstr>
      <vt:lpstr>MASH</vt:lpstr>
      <vt:lpstr>Safe JavaScript Subsets</vt:lpstr>
      <vt:lpstr>Next  Fun with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Crockford On JavaScript</dc:title>
  <dc:subject>Level 7: ECMAScript 5: The New Parts</dc:subject>
  <dc:creator>Douglas Crockford</dc:creator>
  <cp:lastModifiedBy>Douglas Crockford</cp:lastModifiedBy>
  <cp:revision>311</cp:revision>
  <dcterms:created xsi:type="dcterms:W3CDTF">2009-10-26T16:53:11Z</dcterms:created>
  <dcterms:modified xsi:type="dcterms:W3CDTF">2018-04-30T17:38:42Z</dcterms:modified>
</cp:coreProperties>
</file>