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80"/>
  </p:notesMasterIdLst>
  <p:sldIdLst>
    <p:sldId id="943" r:id="rId2"/>
    <p:sldId id="944" r:id="rId3"/>
    <p:sldId id="918" r:id="rId4"/>
    <p:sldId id="893" r:id="rId5"/>
    <p:sldId id="832" r:id="rId6"/>
    <p:sldId id="917" r:id="rId7"/>
    <p:sldId id="914" r:id="rId8"/>
    <p:sldId id="935" r:id="rId9"/>
    <p:sldId id="936" r:id="rId10"/>
    <p:sldId id="833" r:id="rId11"/>
    <p:sldId id="890" r:id="rId12"/>
    <p:sldId id="834" r:id="rId13"/>
    <p:sldId id="835" r:id="rId14"/>
    <p:sldId id="839" r:id="rId15"/>
    <p:sldId id="836" r:id="rId16"/>
    <p:sldId id="837" r:id="rId17"/>
    <p:sldId id="838" r:id="rId18"/>
    <p:sldId id="840" r:id="rId19"/>
    <p:sldId id="846" r:id="rId20"/>
    <p:sldId id="847" r:id="rId21"/>
    <p:sldId id="859" r:id="rId22"/>
    <p:sldId id="902" r:id="rId23"/>
    <p:sldId id="860" r:id="rId24"/>
    <p:sldId id="924" r:id="rId25"/>
    <p:sldId id="925" r:id="rId26"/>
    <p:sldId id="926" r:id="rId27"/>
    <p:sldId id="927" r:id="rId28"/>
    <p:sldId id="928" r:id="rId29"/>
    <p:sldId id="929" r:id="rId30"/>
    <p:sldId id="930" r:id="rId31"/>
    <p:sldId id="931" r:id="rId32"/>
    <p:sldId id="932" r:id="rId33"/>
    <p:sldId id="863" r:id="rId34"/>
    <p:sldId id="873" r:id="rId35"/>
    <p:sldId id="881" r:id="rId36"/>
    <p:sldId id="874" r:id="rId37"/>
    <p:sldId id="851" r:id="rId38"/>
    <p:sldId id="942" r:id="rId39"/>
    <p:sldId id="852" r:id="rId40"/>
    <p:sldId id="853" r:id="rId41"/>
    <p:sldId id="856" r:id="rId42"/>
    <p:sldId id="857" r:id="rId43"/>
    <p:sldId id="854" r:id="rId44"/>
    <p:sldId id="855" r:id="rId45"/>
    <p:sldId id="896" r:id="rId46"/>
    <p:sldId id="912" r:id="rId47"/>
    <p:sldId id="899" r:id="rId48"/>
    <p:sldId id="898" r:id="rId49"/>
    <p:sldId id="861" r:id="rId50"/>
    <p:sldId id="864" r:id="rId51"/>
    <p:sldId id="866" r:id="rId52"/>
    <p:sldId id="705" r:id="rId53"/>
    <p:sldId id="850" r:id="rId54"/>
    <p:sldId id="735" r:id="rId55"/>
    <p:sldId id="865" r:id="rId56"/>
    <p:sldId id="885" r:id="rId57"/>
    <p:sldId id="882" r:id="rId58"/>
    <p:sldId id="910" r:id="rId59"/>
    <p:sldId id="911" r:id="rId60"/>
    <p:sldId id="937" r:id="rId61"/>
    <p:sldId id="938" r:id="rId62"/>
    <p:sldId id="939" r:id="rId63"/>
    <p:sldId id="812" r:id="rId64"/>
    <p:sldId id="813" r:id="rId65"/>
    <p:sldId id="814" r:id="rId66"/>
    <p:sldId id="815" r:id="rId67"/>
    <p:sldId id="891" r:id="rId68"/>
    <p:sldId id="878" r:id="rId69"/>
    <p:sldId id="922" r:id="rId70"/>
    <p:sldId id="921" r:id="rId71"/>
    <p:sldId id="923" r:id="rId72"/>
    <p:sldId id="831" r:id="rId73"/>
    <p:sldId id="904" r:id="rId74"/>
    <p:sldId id="906" r:id="rId75"/>
    <p:sldId id="880" r:id="rId76"/>
    <p:sldId id="821" r:id="rId77"/>
    <p:sldId id="820" r:id="rId78"/>
    <p:sldId id="876" r:id="rId79"/>
  </p:sldIdLst>
  <p:sldSz cx="9144000" cy="6858000" type="screen4x3"/>
  <p:notesSz cx="6858000" cy="9144000"/>
  <p:embeddedFontLst>
    <p:embeddedFont>
      <p:font typeface="Cheltenhm BdHd BT" panose="02040703050705020403" pitchFamily="18" charset="0"/>
      <p:regular r:id="rId81"/>
    </p:embeddedFont>
    <p:embeddedFont>
      <p:font typeface="Cheltenhm BdItHd BT" panose="02040703050705090403" pitchFamily="18" charset="0"/>
      <p:regular r:id="rId82"/>
    </p:embeddedFont>
    <p:embeddedFont>
      <p:font typeface="Programma" panose="02000009000000000000" pitchFamily="49" charset="0"/>
      <p:regular r:id="rId83"/>
      <p:bold r:id="rId84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FAFFF"/>
    <a:srgbClr val="787878"/>
    <a:srgbClr val="CCFFCC"/>
    <a:srgbClr val="FF99CC"/>
    <a:srgbClr val="FFFFFF"/>
    <a:srgbClr val="FFFF99"/>
    <a:srgbClr val="99FF66"/>
    <a:srgbClr val="FF5050"/>
    <a:srgbClr val="FF0101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615" autoAdjust="0"/>
    <p:restoredTop sz="86379" autoAdjust="0"/>
  </p:normalViewPr>
  <p:slideViewPr>
    <p:cSldViewPr snapToGrid="0">
      <p:cViewPr varScale="1">
        <p:scale>
          <a:sx n="71" d="100"/>
          <a:sy n="71" d="100"/>
        </p:scale>
        <p:origin x="55" y="31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4.fntdata"/><Relationship Id="rId89" Type="http://schemas.microsoft.com/office/2016/11/relationships/changesInfo" Target="changesInfos/changesInfo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notesMaster" Target="notesMasters/notesMaster1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3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font" Target="fonts/font1.fntdata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font" Target="fonts/font2.fntdata"/><Relationship Id="rId19" Type="http://schemas.openxmlformats.org/officeDocument/2006/relationships/slide" Target="slides/slide1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Crockford" userId="122ddc40100c3389" providerId="LiveId" clId="{D5FEC893-E883-462A-948D-B8B1F58C1945}"/>
  </pc:docChgLst>
  <pc:docChgLst>
    <pc:chgData name="Douglas Crockford" userId="122ddc40100c3389" providerId="LiveId" clId="{45964438-A7D5-403A-8840-3A66F14E99AC}"/>
    <pc:docChg chg="custSel addSld modSld">
      <pc:chgData name="Douglas Crockford" userId="122ddc40100c3389" providerId="LiveId" clId="{45964438-A7D5-403A-8840-3A66F14E99AC}" dt="2018-04-30T17:17:33.142" v="27" actId="20577"/>
      <pc:docMkLst>
        <pc:docMk/>
      </pc:docMkLst>
      <pc:sldChg chg="addSp delSp modSp">
        <pc:chgData name="Douglas Crockford" userId="122ddc40100c3389" providerId="LiveId" clId="{45964438-A7D5-403A-8840-3A66F14E99AC}" dt="2018-04-30T17:14:50.936" v="1" actId="478"/>
        <pc:sldMkLst>
          <pc:docMk/>
          <pc:sldMk cId="0" sldId="851"/>
        </pc:sldMkLst>
        <pc:picChg chg="add del mod">
          <ac:chgData name="Douglas Crockford" userId="122ddc40100c3389" providerId="LiveId" clId="{45964438-A7D5-403A-8840-3A66F14E99AC}" dt="2018-04-30T17:14:50.936" v="1" actId="478"/>
          <ac:picMkLst>
            <pc:docMk/>
            <pc:sldMk cId="0" sldId="851"/>
            <ac:picMk id="3" creationId="{98B8AC7F-5B1A-4CEB-B725-EDD4AD01F447}"/>
          </ac:picMkLst>
        </pc:picChg>
      </pc:sldChg>
      <pc:sldChg chg="addSp delSp modSp add modTransition">
        <pc:chgData name="Douglas Crockford" userId="122ddc40100c3389" providerId="LiveId" clId="{45964438-A7D5-403A-8840-3A66F14E99AC}" dt="2018-04-30T17:16:20.912" v="6" actId="20577"/>
        <pc:sldMkLst>
          <pc:docMk/>
          <pc:sldMk cId="1934631952" sldId="942"/>
        </pc:sldMkLst>
        <pc:spChg chg="del">
          <ac:chgData name="Douglas Crockford" userId="122ddc40100c3389" providerId="LiveId" clId="{45964438-A7D5-403A-8840-3A66F14E99AC}" dt="2018-04-30T17:15:06.781" v="3" actId="20577"/>
          <ac:spMkLst>
            <pc:docMk/>
            <pc:sldMk cId="1934631952" sldId="942"/>
            <ac:spMk id="2" creationId="{6DA64BB9-F944-42BD-AC26-D3EB70D9CCE1}"/>
          </ac:spMkLst>
        </pc:spChg>
        <pc:spChg chg="del">
          <ac:chgData name="Douglas Crockford" userId="122ddc40100c3389" providerId="LiveId" clId="{45964438-A7D5-403A-8840-3A66F14E99AC}" dt="2018-04-30T17:15:06.781" v="3" actId="20577"/>
          <ac:spMkLst>
            <pc:docMk/>
            <pc:sldMk cId="1934631952" sldId="942"/>
            <ac:spMk id="3" creationId="{B937FFF1-58D6-46CA-AD22-C54CCC413CB8}"/>
          </ac:spMkLst>
        </pc:spChg>
        <pc:picChg chg="add mod">
          <ac:chgData name="Douglas Crockford" userId="122ddc40100c3389" providerId="LiveId" clId="{45964438-A7D5-403A-8840-3A66F14E99AC}" dt="2018-04-30T17:15:23.343" v="4" actId="931"/>
          <ac:picMkLst>
            <pc:docMk/>
            <pc:sldMk cId="1934631952" sldId="942"/>
            <ac:picMk id="5" creationId="{9472FA5A-315D-452D-AAFC-0083F9B4702A}"/>
          </ac:picMkLst>
        </pc:picChg>
      </pc:sldChg>
    </pc:docChg>
  </pc:docChgLst>
  <pc:docChgLst>
    <pc:chgData name="Douglas Crockford" userId="122ddc40100c3389" providerId="LiveId" clId="{1E4C4A70-4D16-4D3B-8687-0436309881E6}"/>
    <pc:docChg chg="delSld">
      <pc:chgData name="Douglas Crockford" userId="122ddc40100c3389" providerId="LiveId" clId="{1E4C4A70-4D16-4D3B-8687-0436309881E6}" dt="2018-06-21T15:54:16.501" v="2" actId="2696"/>
      <pc:docMkLst>
        <pc:docMk/>
      </pc:docMkLst>
      <pc:sldChg chg="del">
        <pc:chgData name="Douglas Crockford" userId="122ddc40100c3389" providerId="LiveId" clId="{1E4C4A70-4D16-4D3B-8687-0436309881E6}" dt="2018-06-21T15:54:16.501" v="2" actId="2696"/>
        <pc:sldMkLst>
          <pc:docMk/>
          <pc:sldMk cId="0" sldId="907"/>
        </pc:sldMkLst>
      </pc:sldChg>
      <pc:sldChg chg="del">
        <pc:chgData name="Douglas Crockford" userId="122ddc40100c3389" providerId="LiveId" clId="{1E4C4A70-4D16-4D3B-8687-0436309881E6}" dt="2018-06-21T15:54:16.486" v="1" actId="2696"/>
        <pc:sldMkLst>
          <pc:docMk/>
          <pc:sldMk cId="0" sldId="908"/>
        </pc:sldMkLst>
      </pc:sldChg>
      <pc:sldChg chg="del">
        <pc:chgData name="Douglas Crockford" userId="122ddc40100c3389" providerId="LiveId" clId="{1E4C4A70-4D16-4D3B-8687-0436309881E6}" dt="2018-06-21T15:53:58.162" v="0" actId="2696"/>
        <pc:sldMkLst>
          <pc:docMk/>
          <pc:sldMk cId="0" sldId="9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5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5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5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05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30C4A4F-4FDB-4476-8E43-8AFADDAA76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512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A0B9A4-26A0-484A-B22B-6A9ADCCC8B44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A0B9A4-26A0-484A-B22B-6A9ADCCC8B44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85455ED-7CA6-4D15-8064-E7192D448F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97EE68D-7FB9-43B5-A2C1-A8904FF4B4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7"/>
            <a:ext cx="2057400" cy="64309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7"/>
            <a:ext cx="6019800" cy="64309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B3A57D-C169-4004-89F3-F816B1E40C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64E31F-C093-4FDF-8B35-CB4205B094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61A5A72-037A-45AD-B641-C786996876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4B9DA86-9468-47B7-9FEA-2D01774029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C10FC52-3B80-4438-A1AD-1E53E037F4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F965277-4CF5-43AC-9F49-043F646C5D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41916A9-5D63-41C8-A2FE-81B8D443A4C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FE4C61E-F407-4D54-A67B-3A350C103B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A6B93FD-725B-4AF8-AA40-9F30A1CFDB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9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49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3DD7551-992F-46A6-9F54-0F3B581DB19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heltenhm BdHd BT" pitchFamily="18" charset="0"/>
        </a:defRPr>
      </a:lvl9pPr>
    </p:titleStyle>
    <p:bodyStyle>
      <a:lvl1pPr marL="342900" indent="-342900" algn="l" rtl="0" fontAlgn="base">
        <a:spcBef>
          <a:spcPct val="30000"/>
        </a:spcBef>
        <a:spcAft>
          <a:spcPct val="2000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30000"/>
        </a:spcBef>
        <a:spcAft>
          <a:spcPct val="20000"/>
        </a:spcAft>
        <a:buChar char=" "/>
        <a:defRPr sz="28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Effective JavaScript:</a:t>
            </a:r>
            <a:br>
              <a:rPr lang="en-US" dirty="0"/>
            </a:br>
            <a:r>
              <a:rPr lang="en-US" dirty="0"/>
              <a:t>Three Days of the Good Parts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Douglas Crockford</a:t>
            </a:r>
          </a:p>
        </p:txBody>
      </p:sp>
    </p:spTree>
    <p:extLst>
      <p:ext uri="{BB962C8B-B14F-4D97-AF65-F5344CB8AC3E}">
        <p14:creationId xmlns:p14="http://schemas.microsoft.com/office/powerpoint/2010/main" val="852992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Advertising.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FFFF99"/>
                </a:solidFill>
              </a:rPr>
              <a:t>Tobacco.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Computer Programs.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most complicated things people make.</a:t>
            </a: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Artificial Intelligence.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Programming Language.</a:t>
            </a: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Perfection.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Hunters and Gatherers.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wipe dir="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Programming uses </a:t>
            </a:r>
            <a:br>
              <a:rPr lang="en-US" dirty="0"/>
            </a:br>
            <a:r>
              <a:rPr lang="en-US" dirty="0"/>
              <a:t>Head and Gut.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/>
              <a:t>Tradeoffs.</a:t>
            </a:r>
          </a:p>
        </p:txBody>
      </p:sp>
    </p:spTree>
  </p:cSld>
  <p:clrMapOvr>
    <a:masterClrMapping/>
  </p:clrMapOvr>
  <p:transition>
    <p:wipe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JavaScript.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Good Parts.</a:t>
            </a:r>
          </a:p>
          <a:p>
            <a:r>
              <a:rPr lang="en-US" dirty="0"/>
              <a:t>Bad Parts.</a:t>
            </a:r>
          </a:p>
        </p:txBody>
      </p:sp>
    </p:spTree>
  </p:cSld>
  <p:clrMapOvr>
    <a:masterClrMapping/>
  </p:clrMapOvr>
  <p:transition>
    <p:wipe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JSLint</a:t>
            </a:r>
            <a:r>
              <a:rPr lang="en-US" dirty="0"/>
              <a:t>.</a:t>
            </a:r>
          </a:p>
        </p:txBody>
      </p:sp>
      <p:sp>
        <p:nvSpPr>
          <p:cNvPr id="68505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JSLint</a:t>
            </a:r>
            <a:r>
              <a:rPr lang="en-US" dirty="0"/>
              <a:t> defines a professional subset of JavaScript.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http://www.JSLint.com/</a:t>
            </a: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"/>
            <a:ext cx="8229600" cy="6537960"/>
          </a:xfrm>
        </p:spPr>
        <p:txBody>
          <a:bodyPr anchor="ctr"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u="sng" dirty="0"/>
              <a:t>The First Day</a:t>
            </a:r>
          </a:p>
          <a:p>
            <a:r>
              <a:rPr lang="en-US" dirty="0"/>
              <a:t>Programming Style and Your Brain</a:t>
            </a:r>
          </a:p>
          <a:p>
            <a:r>
              <a:rPr lang="en-US" dirty="0"/>
              <a:t>And Then There Was JavaScript</a:t>
            </a:r>
          </a:p>
          <a:p>
            <a:r>
              <a:rPr lang="en-US" dirty="0"/>
              <a:t>Function the Ultimate</a:t>
            </a:r>
          </a:p>
          <a:p>
            <a:r>
              <a:rPr lang="en-US" dirty="0"/>
              <a:t>The Metamorphosis of Ajax</a:t>
            </a:r>
          </a:p>
          <a:p>
            <a:pPr marL="0" indent="0" algn="ctr">
              <a:buNone/>
            </a:pPr>
            <a:r>
              <a:rPr lang="en-US" u="sng" dirty="0"/>
              <a:t>The Second Day</a:t>
            </a:r>
          </a:p>
          <a:p>
            <a:r>
              <a:rPr lang="en-US" dirty="0"/>
              <a:t>Fun with Functions</a:t>
            </a:r>
          </a:p>
          <a:p>
            <a:pPr marL="0" indent="0" algn="ctr">
              <a:buNone/>
            </a:pPr>
            <a:r>
              <a:rPr lang="en-US" u="sng" dirty="0"/>
              <a:t>The Third Day</a:t>
            </a:r>
          </a:p>
          <a:p>
            <a:r>
              <a:rPr lang="en-US" dirty="0"/>
              <a:t>Fun with Functions</a:t>
            </a:r>
          </a:p>
          <a:p>
            <a:r>
              <a:rPr lang="en-US" dirty="0"/>
              <a:t>Principles of Security</a:t>
            </a:r>
          </a:p>
          <a:p>
            <a:r>
              <a:rPr lang="en-US" dirty="0"/>
              <a:t>Managing Eventuality</a:t>
            </a:r>
          </a:p>
          <a:p>
            <a:r>
              <a:rPr lang="en-US" dirty="0"/>
              <a:t>The Better Parts</a:t>
            </a:r>
          </a:p>
        </p:txBody>
      </p:sp>
    </p:spTree>
    <p:extLst>
      <p:ext uri="{BB962C8B-B14F-4D97-AF65-F5344CB8AC3E}">
        <p14:creationId xmlns:p14="http://schemas.microsoft.com/office/powerpoint/2010/main" val="2689372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/>
              <a:t>WARNING!</a:t>
            </a:r>
          </a:p>
        </p:txBody>
      </p:sp>
      <p:sp>
        <p:nvSpPr>
          <p:cNvPr id="68608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800"/>
              <a:t>JSLint will hurt your feelings.</a:t>
            </a:r>
          </a:p>
        </p:txBody>
      </p:sp>
    </p:spTree>
  </p:cSld>
  <p:clrMapOvr>
    <a:masterClrMapping/>
  </p:clrMapOvr>
  <p:transition spd="slow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or Right?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4000" dirty="0"/>
              <a:t>block</a:t>
            </a:r>
          </a:p>
          <a:p>
            <a:pPr>
              <a:buFontTx/>
              <a:buNone/>
            </a:pP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    ....</a:t>
            </a:r>
          </a:p>
          <a:p>
            <a:pPr>
              <a:buFontTx/>
              <a:buNone/>
            </a:pP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  <p:sp>
        <p:nvSpPr>
          <p:cNvPr id="6185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4000" dirty="0"/>
              <a:t>block 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    ....</a:t>
            </a:r>
          </a:p>
          <a:p>
            <a:pPr>
              <a:buFontTx/>
              <a:buNone/>
            </a:pP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>
              <a:buFontTx/>
              <a:buNone/>
            </a:pPr>
            <a:endParaRPr lang="en-US" b="1" dirty="0">
              <a:latin typeface="Courier New" pitchFamily="49" charset="0"/>
            </a:endParaRPr>
          </a:p>
          <a:p>
            <a:endParaRPr lang="en-US" b="1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or Right?</a:t>
            </a:r>
          </a:p>
        </p:txBody>
      </p:sp>
      <p:sp>
        <p:nvSpPr>
          <p:cNvPr id="6184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4000" dirty="0"/>
              <a:t>block</a:t>
            </a:r>
          </a:p>
          <a:p>
            <a:pPr>
              <a:buFontTx/>
              <a:buNone/>
            </a:pP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    ....</a:t>
            </a:r>
          </a:p>
          <a:p>
            <a:pPr>
              <a:buFontTx/>
              <a:buNone/>
            </a:pP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 marL="0" indent="0">
              <a:buNone/>
            </a:pPr>
            <a:endParaRPr lang="en-US" b="1" dirty="0">
              <a:latin typeface="Courier New" pitchFamily="49" charset="0"/>
            </a:endParaRPr>
          </a:p>
          <a:p>
            <a:r>
              <a:rPr lang="en-US" dirty="0"/>
              <a:t>Be consistent.</a:t>
            </a:r>
          </a:p>
        </p:txBody>
      </p:sp>
      <p:sp>
        <p:nvSpPr>
          <p:cNvPr id="6185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4000" dirty="0"/>
              <a:t>block </a:t>
            </a: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    ....</a:t>
            </a:r>
          </a:p>
          <a:p>
            <a:pPr>
              <a:buFontTx/>
              <a:buNone/>
            </a:pPr>
            <a:r>
              <a:rPr lang="en-US" sz="4000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  <a:p>
            <a:pPr>
              <a:buFontTx/>
              <a:buNone/>
            </a:pPr>
            <a:endParaRPr lang="en-US" sz="4000" b="1" dirty="0">
              <a:latin typeface="Courier New" pitchFamily="49" charset="0"/>
            </a:endParaRPr>
          </a:p>
          <a:p>
            <a:endParaRPr lang="en-US" b="1" dirty="0">
              <a:latin typeface="Courier New" pitchFamily="49" charset="0"/>
            </a:endParaRPr>
          </a:p>
          <a:p>
            <a:r>
              <a:rPr lang="en-US" dirty="0"/>
              <a:t>Everyone should do it like I do.</a:t>
            </a:r>
          </a:p>
        </p:txBody>
      </p:sp>
    </p:spTree>
  </p:cSld>
  <p:clrMapOvr>
    <a:masterClrMapping/>
  </p:clrMapOvr>
  <p:transition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Left or Right?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return</a:t>
            </a:r>
          </a:p>
          <a:p>
            <a:pPr>
              <a:buFontTx/>
              <a:buNone/>
            </a:pP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    ok: false</a:t>
            </a:r>
          </a:p>
          <a:p>
            <a:pPr>
              <a:buFontTx/>
              <a:buNone/>
            </a:pP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};</a:t>
            </a:r>
          </a:p>
          <a:p>
            <a:r>
              <a:rPr lang="en-US" dirty="0"/>
              <a:t>SILENT ERROR!</a:t>
            </a:r>
          </a:p>
        </p:txBody>
      </p:sp>
      <p:sp>
        <p:nvSpPr>
          <p:cNvPr id="63181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return {</a:t>
            </a:r>
          </a:p>
          <a:p>
            <a:pPr>
              <a:buFontTx/>
              <a:buNone/>
            </a:pP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    ok: true</a:t>
            </a:r>
          </a:p>
          <a:p>
            <a:pPr>
              <a:buFontTx/>
              <a:buNone/>
            </a:pPr>
            <a:r>
              <a:rPr lang="en-US" sz="3200" b="1" dirty="0">
                <a:latin typeface="Programma" panose="02000009000000000000" pitchFamily="49" charset="0"/>
                <a:cs typeface="Programma" panose="02000009000000000000" pitchFamily="49" charset="0"/>
              </a:rPr>
              <a:t>};</a:t>
            </a:r>
            <a:endParaRPr lang="en-US" sz="36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endParaRPr lang="en-US" dirty="0"/>
          </a:p>
          <a:p>
            <a:r>
              <a:rPr lang="en-US" dirty="0"/>
              <a:t>Works well in JavaScript.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8538" y="1600200"/>
            <a:ext cx="7688262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return</a:t>
            </a:r>
            <a:endParaRPr lang="en-US" b="1" dirty="0">
              <a:solidFill>
                <a:srgbClr val="FF99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ok: false</a:t>
            </a: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14963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8538" y="1600200"/>
            <a:ext cx="7688262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return</a:t>
            </a:r>
            <a:r>
              <a:rPr lang="en-US" b="1" dirty="0">
                <a:solidFill>
                  <a:srgbClr val="FF99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 // semicolon insertion</a:t>
            </a: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ok: false</a:t>
            </a: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521048158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34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8538" y="1600200"/>
            <a:ext cx="7688262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return;</a:t>
            </a:r>
            <a:endParaRPr lang="en-US" b="1" dirty="0">
              <a:solidFill>
                <a:srgbClr val="FF99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99FF66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{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b="1" dirty="0">
                <a:solidFill>
                  <a:srgbClr val="FF99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// block</a:t>
            </a: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ok: false</a:t>
            </a:r>
          </a:p>
          <a:p>
            <a:pPr>
              <a:buFontTx/>
              <a:buNone/>
            </a:pPr>
            <a:r>
              <a:rPr lang="en-US" b="1" dirty="0">
                <a:solidFill>
                  <a:srgbClr val="99FF66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973634581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35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8538" y="1600200"/>
            <a:ext cx="7688262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return;</a:t>
            </a:r>
            <a:endParaRPr lang="en-US" b="1" dirty="0">
              <a:solidFill>
                <a:srgbClr val="FF99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{ </a:t>
            </a:r>
            <a:endParaRPr lang="en-US" b="1" dirty="0">
              <a:solidFill>
                <a:srgbClr val="FF99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>
                <a:solidFill>
                  <a:srgbClr val="99FF66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ok: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false  </a:t>
            </a:r>
            <a:r>
              <a:rPr lang="en-US" b="1" dirty="0">
                <a:solidFill>
                  <a:srgbClr val="FF99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// label</a:t>
            </a: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2360761705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37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8538" y="1600200"/>
            <a:ext cx="7688262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return;</a:t>
            </a:r>
            <a:endParaRPr lang="en-US" b="1" dirty="0">
              <a:solidFill>
                <a:srgbClr val="FF99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{              </a:t>
            </a:r>
            <a:r>
              <a:rPr lang="en-US" b="1" dirty="0">
                <a:solidFill>
                  <a:srgbClr val="FF99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// useless</a:t>
            </a: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ok: </a:t>
            </a:r>
            <a:r>
              <a:rPr lang="en-US" b="1" dirty="0">
                <a:solidFill>
                  <a:srgbClr val="99FF66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false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</a:t>
            </a:r>
            <a:r>
              <a:rPr lang="en-US" b="1" dirty="0">
                <a:solidFill>
                  <a:srgbClr val="FF99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// expression</a:t>
            </a: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};             </a:t>
            </a:r>
            <a:r>
              <a:rPr lang="en-US" b="1" dirty="0">
                <a:solidFill>
                  <a:srgbClr val="FF99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// statement</a:t>
            </a:r>
          </a:p>
        </p:txBody>
      </p:sp>
    </p:spTree>
    <p:extLst>
      <p:ext uri="{BB962C8B-B14F-4D97-AF65-F5344CB8AC3E}">
        <p14:creationId xmlns:p14="http://schemas.microsoft.com/office/powerpoint/2010/main" val="354142218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8538" y="1600200"/>
            <a:ext cx="7688262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return;</a:t>
            </a:r>
            <a:endParaRPr lang="en-US" b="1" dirty="0">
              <a:solidFill>
                <a:srgbClr val="FF99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{ </a:t>
            </a:r>
            <a:endParaRPr lang="en-US" b="1" dirty="0">
              <a:solidFill>
                <a:srgbClr val="FF99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ok: false</a:t>
            </a:r>
            <a:r>
              <a:rPr lang="en-US" b="1" dirty="0">
                <a:solidFill>
                  <a:srgbClr val="FF99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 // semicolon</a:t>
            </a: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};             </a:t>
            </a:r>
            <a:r>
              <a:rPr lang="en-US" b="1" dirty="0">
                <a:solidFill>
                  <a:srgbClr val="FF99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// insertion</a:t>
            </a:r>
          </a:p>
        </p:txBody>
      </p:sp>
    </p:spTree>
    <p:extLst>
      <p:ext uri="{BB962C8B-B14F-4D97-AF65-F5344CB8AC3E}">
        <p14:creationId xmlns:p14="http://schemas.microsoft.com/office/powerpoint/2010/main" val="2645253018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06222"/>
            <a:ext cx="7772400" cy="1470025"/>
          </a:xfrm>
        </p:spPr>
        <p:txBody>
          <a:bodyPr anchor="b"/>
          <a:lstStyle/>
          <a:p>
            <a:r>
              <a:rPr lang="en-US" sz="6600" dirty="0"/>
              <a:t>Programming Style</a:t>
            </a:r>
            <a:br>
              <a:rPr lang="en-US" dirty="0"/>
            </a:br>
            <a:r>
              <a:rPr lang="en-US" sz="4000" dirty="0"/>
              <a:t>&amp;</a:t>
            </a:r>
            <a:br>
              <a:rPr lang="en-US" dirty="0"/>
            </a:br>
            <a:r>
              <a:rPr lang="en-US" sz="11500" dirty="0"/>
              <a:t>Your Brain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8597"/>
            <a:ext cx="6400800" cy="1752600"/>
          </a:xfrm>
        </p:spPr>
        <p:txBody>
          <a:bodyPr anchor="b"/>
          <a:lstStyle/>
          <a:p>
            <a:r>
              <a:rPr lang="en-US" dirty="0"/>
              <a:t>Douglas </a:t>
            </a:r>
            <a:r>
              <a:rPr lang="en-US" dirty="0" err="1"/>
              <a:t>Crockford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332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8538" y="1600200"/>
            <a:ext cx="7688262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return;</a:t>
            </a:r>
            <a:endParaRPr lang="en-US" b="1" dirty="0">
              <a:solidFill>
                <a:srgbClr val="FF99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{ </a:t>
            </a:r>
            <a:endParaRPr lang="en-US" b="1" dirty="0">
              <a:solidFill>
                <a:srgbClr val="FF99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ok: false;</a:t>
            </a:r>
            <a:endParaRPr lang="en-US" b="1" dirty="0">
              <a:solidFill>
                <a:srgbClr val="FF99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r>
              <a:rPr lang="en-US" b="1" dirty="0">
                <a:solidFill>
                  <a:srgbClr val="99FF66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</a:t>
            </a:r>
            <a:r>
              <a:rPr lang="en-US" b="1" dirty="0">
                <a:solidFill>
                  <a:srgbClr val="FF99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// empty statement</a:t>
            </a:r>
          </a:p>
        </p:txBody>
      </p:sp>
    </p:spTree>
    <p:extLst>
      <p:ext uri="{BB962C8B-B14F-4D97-AF65-F5344CB8AC3E}">
        <p14:creationId xmlns:p14="http://schemas.microsoft.com/office/powerpoint/2010/main" val="167571700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4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8538" y="1600200"/>
            <a:ext cx="7688262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return;</a:t>
            </a:r>
            <a:endParaRPr lang="en-US" b="1" dirty="0">
              <a:solidFill>
                <a:srgbClr val="FF99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99FF66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{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</a:t>
            </a:r>
            <a:r>
              <a:rPr lang="en-US" b="1" dirty="0">
                <a:solidFill>
                  <a:srgbClr val="FF99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// unreachable statement</a:t>
            </a: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ok: false;</a:t>
            </a:r>
            <a:endParaRPr lang="en-US" b="1" dirty="0">
              <a:solidFill>
                <a:srgbClr val="FF99CC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FontTx/>
              <a:buNone/>
            </a:pPr>
            <a:r>
              <a:rPr lang="en-US" b="1" dirty="0">
                <a:solidFill>
                  <a:srgbClr val="99FF66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84284112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410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return</a:t>
            </a: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{</a:t>
            </a: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ok: false</a:t>
            </a: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4102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return;</a:t>
            </a:r>
          </a:p>
          <a:p>
            <a:pPr>
              <a:buFontTx/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false;</a:t>
            </a:r>
          </a:p>
          <a:p>
            <a:pPr>
              <a:buFontTx/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marL="0" indent="0">
              <a:buNone/>
            </a:pPr>
            <a:endParaRPr lang="en-US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10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Prefer forms that are error resistant.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switch</a:t>
            </a:r>
            <a:r>
              <a:rPr lang="en-US" dirty="0"/>
              <a:t> statement.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fallthrough</a:t>
            </a:r>
            <a:r>
              <a:rPr lang="en-US" dirty="0"/>
              <a:t> hazard.</a:t>
            </a:r>
          </a:p>
        </p:txBody>
      </p:sp>
    </p:spTree>
  </p:cSld>
  <p:clrMapOvr>
    <a:masterClrMapping/>
  </p:clrMapOvr>
  <p:transition>
    <p:wipe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“That hardly ever happens”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is another way of saying</a:t>
            </a:r>
            <a:br>
              <a:rPr lang="en-US" dirty="0"/>
            </a:br>
            <a:r>
              <a:rPr lang="en-US" dirty="0"/>
              <a:t>“It happens”.</a:t>
            </a:r>
          </a:p>
        </p:txBody>
      </p:sp>
    </p:spTree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good style can help produce better programs.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Style should not be about personal preference and self-expression.</a:t>
            </a:r>
          </a:p>
        </p:txBody>
      </p:sp>
    </p:spTree>
  </p:cSld>
  <p:clrMapOvr>
    <a:masterClrMapping/>
  </p:clrMapOvr>
  <p:transition>
    <p:wipe dir="d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THEROMANSWROTELATIN</a:t>
            </a:r>
            <a:br>
              <a:rPr lang="en-US" dirty="0"/>
            </a:br>
            <a:r>
              <a:rPr lang="en-US" dirty="0"/>
              <a:t>ALLINUPPERCASEWITH</a:t>
            </a:r>
            <a:br>
              <a:rPr lang="en-US" dirty="0"/>
            </a:br>
            <a:r>
              <a:rPr lang="en-US" dirty="0"/>
              <a:t>NOWORDBREAKS</a:t>
            </a:r>
            <a:br>
              <a:rPr lang="en-US" dirty="0"/>
            </a:br>
            <a:r>
              <a:rPr lang="en-US" dirty="0"/>
              <a:t>ORPUNCTUATION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72FA5A-315D-452D-AAFC-0083F9B47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295"/>
            <a:ext cx="9144000" cy="671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31952"/>
      </p:ext>
    </p:extLst>
  </p:cSld>
  <p:clrMapOvr>
    <a:masterClrMapping/>
  </p:clrMapOvr>
  <p:transition spd="slow">
    <p:strips dir="rd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Medieval copyists introduced lowercase, word breaks, and punctuation.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These innovations helped reduce the error rate.</a:t>
            </a: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covers.allbookstores.net/c/1308110463/book/full/97803742756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600" y="1"/>
            <a:ext cx="48768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Good use of style can help reduce the occurrence of errors.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Cheltenhm BdItHd BT" pitchFamily="18" charset="0"/>
              </a:rPr>
              <a:t>The Elements of Style</a:t>
            </a:r>
            <a:br>
              <a:rPr lang="en-US" dirty="0"/>
            </a:br>
            <a:r>
              <a:rPr lang="en-US" dirty="0"/>
              <a:t>William </a:t>
            </a:r>
            <a:r>
              <a:rPr lang="en-US" dirty="0" err="1"/>
              <a:t>Strunk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 anchor="b"/>
          <a:lstStyle/>
          <a:p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http://www.crockford.com/wrrrld/style.html</a:t>
            </a:r>
          </a:p>
        </p:txBody>
      </p:sp>
    </p:spTree>
  </p:cSld>
  <p:clrMapOvr>
    <a:masterClrMapping/>
  </p:clrMapOvr>
  <p:transition>
    <p:wipe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Programs must communicate clearly to people.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wipe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Use elements of good composition where applicable.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For example, use a space after a comma, not before.</a:t>
            </a:r>
          </a:p>
        </p:txBody>
      </p:sp>
    </p:spTree>
  </p:cSld>
  <p:clrMapOvr>
    <a:masterClrMapping/>
  </p:clrMapOvr>
  <p:transition>
    <p:wipe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 spaces to disambiguate </a:t>
            </a:r>
            <a:r>
              <a:rPr lang="en-US" dirty="0" err="1"/>
              <a:t>parens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No space between a function name and 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2800" dirty="0"/>
              <a:t>.</a:t>
            </a:r>
          </a:p>
          <a:p>
            <a:r>
              <a:rPr lang="en-US" sz="2800" dirty="0"/>
              <a:t>One space between all other names and 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sz="2800" dirty="0"/>
              <a:t>.</a:t>
            </a:r>
          </a:p>
          <a:p>
            <a:r>
              <a:rPr lang="en-US" sz="2800" dirty="0"/>
              <a:t>Wrong:</a:t>
            </a:r>
          </a:p>
          <a:p>
            <a:pPr lvl="1"/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foo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(bar);</a:t>
            </a:r>
          </a:p>
          <a:p>
            <a:pPr lvl="1"/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return(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a+b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);</a:t>
            </a:r>
          </a:p>
          <a:p>
            <a:pPr lvl="1"/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if(a===0) {…}</a:t>
            </a:r>
          </a:p>
          <a:p>
            <a:pPr lvl="1"/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function </a:t>
            </a:r>
            <a:r>
              <a:rPr lang="en-US" sz="2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foo</a:t>
            </a:r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 (b) {…}</a:t>
            </a:r>
          </a:p>
          <a:p>
            <a:pPr lvl="1"/>
            <a:r>
              <a:rPr lang="en-US" sz="2400" b="1" dirty="0">
                <a:latin typeface="Programma" panose="02000009000000000000" pitchFamily="49" charset="0"/>
                <a:cs typeface="Programma" panose="02000009000000000000" pitchFamily="49" charset="0"/>
              </a:rPr>
              <a:t>function(x) {…}</a:t>
            </a:r>
          </a:p>
        </p:txBody>
      </p:sp>
    </p:spTree>
  </p:cSld>
  <p:clrMapOvr>
    <a:masterClrMapping/>
  </p:clrMapOvr>
  <p:transition>
    <p:wipe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Immediately </a:t>
            </a:r>
            <a:r>
              <a:rPr lang="en-US" dirty="0" err="1"/>
              <a:t>Invocable</a:t>
            </a:r>
            <a:r>
              <a:rPr lang="en-US" dirty="0"/>
              <a:t> Function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function () {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...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}();    // Syntax error!</a:t>
            </a:r>
          </a:p>
        </p:txBody>
      </p:sp>
    </p:spTree>
  </p:cSld>
  <p:clrMapOvr>
    <a:masterClrMapping/>
  </p:clrMapOvr>
  <p:transition>
    <p:wipe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Immediately </a:t>
            </a:r>
            <a:r>
              <a:rPr lang="en-US" dirty="0" err="1"/>
              <a:t>Invocable</a:t>
            </a:r>
            <a:r>
              <a:rPr lang="en-US" dirty="0"/>
              <a:t> Function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None/>
            </a:pPr>
            <a:r>
              <a:rPr lang="en-US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function () {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...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r>
              <a:rPr lang="en-US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r>
              <a:rPr lang="en-US" b="1" dirty="0">
                <a:solidFill>
                  <a:srgbClr val="FF99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()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  <a:endParaRPr lang="en-US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Immediately </a:t>
            </a:r>
            <a:r>
              <a:rPr lang="en-US" dirty="0" err="1"/>
              <a:t>Invocable</a:t>
            </a:r>
            <a:r>
              <a:rPr lang="en-US" dirty="0"/>
              <a:t> Function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None/>
            </a:pPr>
            <a:endParaRPr lang="en-US" b="1" dirty="0">
              <a:solidFill>
                <a:srgbClr val="FFFF00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None/>
            </a:pPr>
            <a:r>
              <a:rPr lang="en-US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function () {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...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}()</a:t>
            </a:r>
            <a:r>
              <a:rPr lang="en-US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;    // Neatness counts.</a:t>
            </a:r>
          </a:p>
        </p:txBody>
      </p:sp>
    </p:spTree>
  </p:cSld>
  <p:clrMapOvr>
    <a:masterClrMapping/>
  </p:clrMapOvr>
  <p:transition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Heartbreak of Automatic Semicolon Insertion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05400"/>
          </a:xfrm>
        </p:spPr>
        <p:txBody>
          <a:bodyPr/>
          <a:lstStyle/>
          <a:p>
            <a:pPr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x = y    // &lt;-- Missing semicolon</a:t>
            </a:r>
          </a:p>
          <a:p>
            <a:pPr>
              <a:buNone/>
            </a:pPr>
            <a:r>
              <a:rPr lang="en-US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(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function () {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...</a:t>
            </a:r>
          </a:p>
          <a:p>
            <a:pPr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}()</a:t>
            </a:r>
            <a:r>
              <a:rPr lang="en-US" b="1" dirty="0">
                <a:solidFill>
                  <a:srgbClr val="FFFF00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)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;  </a:t>
            </a:r>
          </a:p>
          <a:p>
            <a:pPr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</a:t>
            </a:r>
          </a:p>
          <a:p>
            <a:r>
              <a:rPr lang="en-US" dirty="0">
                <a:latin typeface="+mj-lt"/>
                <a:cs typeface="Courier New" pitchFamily="49" charset="0"/>
              </a:rPr>
              <a:t>Never rely on automatic semicolon insertion!</a:t>
            </a:r>
          </a:p>
        </p:txBody>
      </p:sp>
    </p:spTree>
  </p:cSld>
  <p:clrMapOvr>
    <a:masterClrMapping/>
  </p:clrMapOvr>
  <p:transition>
    <p:wipe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with</a:t>
            </a:r>
            <a:r>
              <a:rPr lang="en-US" dirty="0"/>
              <a:t> statement.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with (o) {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foo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koda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endParaRPr lang="en-US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12920" cy="51054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b="1" dirty="0">
                <a:latin typeface="Programma" pitchFamily="2" charset="0"/>
              </a:rPr>
              <a:t> </a:t>
            </a:r>
            <a:r>
              <a:rPr lang="en-US" b="1" dirty="0">
                <a:latin typeface="Programma" pitchFamily="2" charset="0"/>
                <a:cs typeface="Programma" panose="02000009000000000000" pitchFamily="49" charset="0"/>
              </a:rPr>
              <a:t>o.foo = </a:t>
            </a:r>
            <a:r>
              <a:rPr lang="en-US" b="1" dirty="0" err="1">
                <a:latin typeface="Programma" pitchFamily="2" charset="0"/>
                <a:cs typeface="Programma" panose="02000009000000000000" pitchFamily="49" charset="0"/>
              </a:rPr>
              <a:t>koda</a:t>
            </a:r>
            <a:r>
              <a:rPr lang="en-US" b="1" dirty="0">
                <a:latin typeface="Programma" pitchFamily="2" charset="0"/>
                <a:cs typeface="Programma" panose="02000009000000000000" pitchFamily="49" charset="0"/>
              </a:rPr>
              <a:t>;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o.foo =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o.koda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foo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koda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foo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o.koda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endParaRPr lang="en-US" dirty="0"/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System Two: Head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System One: Gut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CAE9D14-B1D8-4672-97C5-C3722CF5B3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split dir="in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latin typeface="Programma" pitchFamily="2" charset="0"/>
                <a:cs typeface="Courier New" pitchFamily="49" charset="0"/>
              </a:rPr>
              <a:t>with</a:t>
            </a:r>
            <a:r>
              <a:rPr lang="en-US" dirty="0"/>
              <a:t> statement.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with (o) {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foo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koda</a:t>
            </a: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}</a:t>
            </a:r>
            <a:endParaRPr lang="en-US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32238" cy="51054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o.foo =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koda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o.foo =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o.koda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foo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koda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foo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=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o.koda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;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572" y="5263438"/>
            <a:ext cx="7779434" cy="138499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I am not saying that it isn’t useful.</a:t>
            </a:r>
          </a:p>
          <a:p>
            <a:r>
              <a:rPr lang="en-US" sz="2800" dirty="0">
                <a:solidFill>
                  <a:schemeClr val="bg1"/>
                </a:solidFill>
                <a:latin typeface="+mn-lt"/>
              </a:rPr>
              <a:t>I am saying that there is never a case where it isn’t confusing.</a:t>
            </a:r>
          </a:p>
        </p:txBody>
      </p:sp>
    </p:spTree>
  </p:cSld>
  <p:clrMapOvr>
    <a:masterClrMapping/>
  </p:clrMapOvr>
  <p:transition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Confusion must be avoided.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Transitivity? What's That?</a:t>
            </a:r>
          </a:p>
        </p:txBody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06500" y="1600200"/>
            <a:ext cx="7480300" cy="51054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0 == ""            // true</a:t>
            </a:r>
          </a:p>
          <a:p>
            <a:pPr>
              <a:lnSpc>
                <a:spcPct val="80000"/>
              </a:lnSpc>
              <a:buNone/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0 == "0"           // true</a:t>
            </a:r>
            <a:endParaRPr lang="nb-NO" sz="28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"" == "0"          // false</a:t>
            </a:r>
          </a:p>
          <a:p>
            <a:pPr>
              <a:lnSpc>
                <a:spcPct val="80000"/>
              </a:lnSpc>
              <a:buNone/>
            </a:pPr>
            <a:r>
              <a:rPr lang="nb-NO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false == "false"   // false</a:t>
            </a:r>
          </a:p>
          <a:p>
            <a:pPr>
              <a:lnSpc>
                <a:spcPct val="80000"/>
              </a:lnSpc>
              <a:buNone/>
            </a:pPr>
            <a:r>
              <a:rPr lang="nb-NO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false == "0"       // true</a:t>
            </a:r>
          </a:p>
          <a:p>
            <a:pPr>
              <a:lnSpc>
                <a:spcPct val="80000"/>
              </a:lnSpc>
              <a:buNone/>
            </a:pP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" \t\r\n " == 0    // true</a:t>
            </a:r>
          </a:p>
          <a:p>
            <a:pPr>
              <a:lnSpc>
                <a:spcPct val="80000"/>
              </a:lnSpc>
              <a:buNone/>
            </a:pPr>
            <a:endParaRPr lang="en-US" sz="2800" b="1" dirty="0">
              <a:latin typeface="Courier New" pitchFamily="49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dirty="0"/>
              <a:t>Always use</a:t>
            </a: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===</a:t>
            </a:r>
            <a:r>
              <a:rPr lang="en-US" sz="2800" dirty="0"/>
              <a:t>, never</a:t>
            </a:r>
            <a:r>
              <a:rPr lang="en-US" sz="2800" b="1" dirty="0">
                <a:latin typeface="Courier New" pitchFamily="49" charset="0"/>
              </a:rPr>
              <a:t> </a:t>
            </a:r>
            <a:r>
              <a:rPr lang="en-US" sz="2800" b="1" dirty="0">
                <a:latin typeface="Programma" panose="02000009000000000000" pitchFamily="49" charset="0"/>
                <a:cs typeface="Programma" panose="02000009000000000000" pitchFamily="49" charset="0"/>
              </a:rPr>
              <a:t>==</a:t>
            </a:r>
            <a:r>
              <a:rPr lang="en-US" sz="2800" dirty="0"/>
              <a:t>.</a:t>
            </a:r>
            <a:r>
              <a:rPr lang="en-US" sz="2800" b="1" dirty="0">
                <a:latin typeface="Courier New" pitchFamily="49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75751" y="2639537"/>
            <a:ext cx="7772400" cy="1470025"/>
          </a:xfrm>
        </p:spPr>
        <p:txBody>
          <a:bodyPr/>
          <a:lstStyle/>
          <a:p>
            <a:r>
              <a:rPr lang="en-US" dirty="0"/>
              <a:t>If there is a feature of a language that is sometimes problematic, and if it can be replaced with another feature that is more reliable, then always use the more reliable feature.</a:t>
            </a:r>
          </a:p>
        </p:txBody>
      </p:sp>
    </p:spTree>
  </p:cSld>
  <p:clrMapOvr>
    <a:masterClrMapping/>
  </p:clrMapOvr>
  <p:transition>
    <p:wipe dir="d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Multiline string literals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054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long_line_1 = "This is a \</a:t>
            </a: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long line"; // ok </a:t>
            </a:r>
          </a:p>
          <a:p>
            <a:pPr>
              <a:buFontTx/>
              <a:buNone/>
            </a:pP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   </a:t>
            </a:r>
            <a:r>
              <a:rPr lang="en-US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 long_line_2 = "This is a \  </a:t>
            </a:r>
          </a:p>
          <a:p>
            <a:pPr>
              <a:buFontTx/>
              <a:buNone/>
            </a:pP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long line"; // syntax error</a:t>
            </a:r>
            <a:b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endParaRPr lang="en-US" b="1" dirty="0">
              <a:latin typeface="Programma" panose="02000009000000000000" pitchFamily="49" charset="0"/>
              <a:cs typeface="Programma" panose="02000009000000000000" pitchFamily="49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Avoid forms that are difficult to distinguish from common errors.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400" b="1" dirty="0">
                <a:latin typeface="Programma" panose="02000009000000000000" pitchFamily="49" charset="0"/>
                <a:cs typeface="Programma" panose="02000009000000000000" pitchFamily="49" charset="0"/>
              </a:rPr>
              <a:t> if (a = b) {…}</a:t>
            </a:r>
          </a:p>
          <a:p>
            <a:pPr>
              <a:buNone/>
            </a:pPr>
            <a:endParaRPr lang="en-US" sz="44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None/>
            </a:pPr>
            <a:r>
              <a:rPr lang="en-US" sz="4400" b="1" dirty="0">
                <a:solidFill>
                  <a:srgbClr val="FF818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sz="4400" b="1" dirty="0">
                <a:solidFill>
                  <a:srgbClr val="99FF66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a = b;</a:t>
            </a:r>
            <a:br>
              <a:rPr lang="en-US" sz="4400" b="1" dirty="0">
                <a:solidFill>
                  <a:srgbClr val="99FF66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sz="4400" b="1" dirty="0">
                <a:solidFill>
                  <a:srgbClr val="99FF66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if (a) {…}</a:t>
            </a:r>
          </a:p>
          <a:p>
            <a:pPr>
              <a:buNone/>
            </a:pPr>
            <a:endParaRPr lang="en-US" sz="4400" b="1" dirty="0">
              <a:solidFill>
                <a:srgbClr val="99FF66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>
              <a:buNone/>
            </a:pPr>
            <a:r>
              <a:rPr lang="en-US" sz="4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</a:t>
            </a:r>
            <a:r>
              <a:rPr lang="en-US" sz="4400" b="1" dirty="0">
                <a:solidFill>
                  <a:srgbClr val="FF99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if (a === b) {…}</a:t>
            </a:r>
          </a:p>
        </p:txBody>
      </p:sp>
    </p:spTree>
  </p:cSld>
  <p:clrMapOvr>
    <a:masterClrMapping/>
  </p:clrMapOvr>
  <p:transition>
    <p:wipe dir="d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Make your programs look like what they do.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60008"/>
            <a:ext cx="8229600" cy="51054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sz="4400" b="1" dirty="0">
                <a:latin typeface="Programma" panose="02000009000000000000" pitchFamily="49" charset="0"/>
                <a:cs typeface="Programma" panose="02000009000000000000" pitchFamily="49" charset="0"/>
              </a:rPr>
              <a:t> a = b = 0;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FF818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sz="4400" b="1" dirty="0">
                <a:solidFill>
                  <a:srgbClr val="FF818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a = 0;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FF818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sz="4400" b="1" dirty="0">
                <a:solidFill>
                  <a:srgbClr val="FF818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b = 0;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endParaRPr lang="en-US" sz="4400" b="1" dirty="0">
              <a:solidFill>
                <a:srgbClr val="FF8181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b = 0;  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 err="1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var</a:t>
            </a:r>
            <a:r>
              <a:rPr lang="en-US" sz="4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 a = b;</a:t>
            </a:r>
          </a:p>
        </p:txBody>
      </p:sp>
    </p:spTree>
  </p:cSld>
  <p:clrMapOvr>
    <a:masterClrMapping/>
  </p:clrMapOvr>
  <p:transition>
    <p:wipe dir="d"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Write in a way that clearly communicates your intent.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Visual Processing.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analogy.</a:t>
            </a:r>
          </a:p>
        </p:txBody>
      </p:sp>
    </p:spTree>
    <p:extLst>
      <p:ext uri="{BB962C8B-B14F-4D97-AF65-F5344CB8AC3E}">
        <p14:creationId xmlns:p14="http://schemas.microsoft.com/office/powerpoint/2010/main" val="2343971660"/>
      </p:ext>
    </p:extLst>
  </p:cSld>
  <p:clrMapOvr>
    <a:masterClrMapping/>
  </p:clrMapOvr>
  <p:transition spd="slow">
    <p:wipe dir="r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b="1" dirty="0">
                <a:latin typeface="Programma" panose="02000009000000000000" pitchFamily="49" charset="0"/>
                <a:cs typeface="Programma" panose="02000009000000000000" pitchFamily="49" charset="0"/>
              </a:rPr>
              <a:t>if (a) b(); c();</a:t>
            </a:r>
          </a:p>
        </p:txBody>
      </p:sp>
    </p:spTree>
    <p:extLst>
      <p:ext uri="{BB962C8B-B14F-4D97-AF65-F5344CB8AC3E}">
        <p14:creationId xmlns:p14="http://schemas.microsoft.com/office/powerpoint/2010/main" val="1270183228"/>
      </p:ext>
    </p:extLst>
  </p:cSld>
  <p:clrMapOvr>
    <a:masterClrMapping/>
  </p:clrMapOvr>
  <p:transition>
    <p:wipe dir="d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sz="4400" b="1" dirty="0">
                <a:latin typeface="Programma" panose="02000009000000000000" pitchFamily="49" charset="0"/>
                <a:cs typeface="Programma" panose="02000009000000000000" pitchFamily="49" charset="0"/>
              </a:rPr>
              <a:t>if (a) b(); c();</a:t>
            </a:r>
          </a:p>
          <a:p>
            <a:pPr algn="ctr">
              <a:buNone/>
            </a:pPr>
            <a:endParaRPr lang="en-US" sz="4400" b="1" dirty="0"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algn="ctr">
              <a:buNone/>
            </a:pPr>
            <a:r>
              <a:rPr lang="en-US" sz="4400" b="1" dirty="0">
                <a:solidFill>
                  <a:srgbClr val="FF8181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if (a) {b(); c();}</a:t>
            </a:r>
          </a:p>
          <a:p>
            <a:pPr algn="ctr">
              <a:buNone/>
            </a:pPr>
            <a:endParaRPr lang="en-US" sz="4400" b="1" dirty="0">
              <a:solidFill>
                <a:srgbClr val="FF8181"/>
              </a:solidFill>
              <a:latin typeface="Programma" panose="02000009000000000000" pitchFamily="49" charset="0"/>
              <a:cs typeface="Programma" panose="02000009000000000000" pitchFamily="49" charset="0"/>
            </a:endParaRPr>
          </a:p>
          <a:p>
            <a:pPr algn="ctr">
              <a:buNone/>
            </a:pPr>
            <a:r>
              <a:rPr lang="en-US" sz="4400" b="1" dirty="0">
                <a:solidFill>
                  <a:srgbClr val="CCFFCC"/>
                </a:solidFill>
                <a:latin typeface="Programma" panose="02000009000000000000" pitchFamily="49" charset="0"/>
                <a:cs typeface="Programma" panose="02000009000000000000" pitchFamily="49" charset="0"/>
              </a:rPr>
              <a:t>if (a) {b();} c();</a:t>
            </a:r>
          </a:p>
        </p:txBody>
      </p:sp>
    </p:spTree>
    <p:extLst>
      <p:ext uri="{BB962C8B-B14F-4D97-AF65-F5344CB8AC3E}">
        <p14:creationId xmlns:p14="http://schemas.microsoft.com/office/powerpoint/2010/main" val="3486966099"/>
      </p:ext>
    </p:extLst>
  </p:cSld>
  <p:clrMapOvr>
    <a:masterClrMapping/>
  </p:clrMapOvr>
  <p:transition>
    <p:wipe dir="d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 our processes become more agile, our coding must be more resilient.</a:t>
            </a:r>
          </a:p>
        </p:txBody>
      </p:sp>
    </p:spTree>
    <p:extLst>
      <p:ext uri="{BB962C8B-B14F-4D97-AF65-F5344CB8AC3E}">
        <p14:creationId xmlns:p14="http://schemas.microsoft.com/office/powerpoint/2010/main" val="736465049"/>
      </p:ext>
    </p:extLst>
  </p:cSld>
  <p:clrMapOvr>
    <a:masterClrMapping/>
  </p:clrMapOvr>
  <p:transition>
    <p:wipe dir="d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++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++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x += 1</a:t>
            </a:r>
          </a:p>
        </p:txBody>
      </p:sp>
    </p:spTree>
  </p:cSld>
  <p:clrMapOvr>
    <a:masterClrMapping/>
  </p:clrMapOvr>
  <p:transition>
    <p:wipe dir="r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++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x += 1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x++</a:t>
            </a:r>
          </a:p>
        </p:txBody>
      </p:sp>
    </p:spTree>
  </p:cSld>
  <p:clrMapOvr>
    <a:masterClrMapping/>
  </p:clrMapOvr>
  <p:transition>
    <p:wipe dir="r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++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x += 1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x++</a:t>
            </a:r>
          </a:p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++x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886200" y="4763139"/>
            <a:ext cx="1295400" cy="228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++x;</a:t>
            </a:r>
            <a:b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</a:br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++x;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ln>
            <a:noFill/>
          </a:ln>
        </p:spPr>
        <p:txBody>
          <a:bodyPr anchor="ctr"/>
          <a:lstStyle/>
          <a:p>
            <a:r>
              <a:rPr lang="en-US" b="1" dirty="0">
                <a:latin typeface="Programma" panose="02000009000000000000" pitchFamily="49" charset="0"/>
                <a:cs typeface="Programma" panose="02000009000000000000" pitchFamily="49" charset="0"/>
              </a:rPr>
              <a:t>x += 2;</a:t>
            </a:r>
          </a:p>
        </p:txBody>
      </p:sp>
    </p:spTree>
  </p:cSld>
  <p:clrMapOvr>
    <a:masterClrMapping/>
  </p:clrMapOvr>
  <p:transition>
    <p:wipe dir="d"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For no cost, by adopting a more rigorous style, many classes of errors can be automatically avoided.</a:t>
            </a:r>
          </a:p>
        </p:txBody>
      </p:sp>
    </p:spTree>
  </p:cSld>
  <p:clrMapOvr>
    <a:masterClrMapping/>
  </p:clrMapOvr>
  <p:transition>
    <p:wipe dir="d"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stylists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 educated.</a:t>
            </a:r>
          </a:p>
          <a:p>
            <a:r>
              <a:rPr lang="en-US" dirty="0"/>
              <a:t>Old school.</a:t>
            </a:r>
          </a:p>
          <a:p>
            <a:r>
              <a:rPr lang="en-US" dirty="0"/>
              <a:t>Thrill seeker.</a:t>
            </a:r>
          </a:p>
          <a:p>
            <a:r>
              <a:rPr lang="en-US" dirty="0"/>
              <a:t>Exhibitionist.</a:t>
            </a:r>
          </a:p>
        </p:txBody>
      </p:sp>
    </p:spTree>
    <p:extLst>
      <p:ext uri="{BB962C8B-B14F-4D97-AF65-F5344CB8AC3E}">
        <p14:creationId xmlns:p14="http://schemas.microsoft.com/office/powerpoint/2010/main" val="1449647222"/>
      </p:ext>
    </p:extLst>
  </p:cSld>
  <p:clrMapOvr>
    <a:masterClrMapping/>
  </p:clrMapOvr>
  <p:transition spd="slow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persci.mit.edu/_media/gallery/checkershadow_illusion4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4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101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d"/>
      </p:transition>
    </mc:Choice>
    <mc:Fallback xmlns="">
      <p:transition>
        <p:wipe dir="d"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“That was intentional.”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“I know what I’m doing.”</a:t>
            </a:r>
          </a:p>
        </p:txBody>
      </p:sp>
    </p:spTree>
    <p:extLst>
      <p:ext uri="{BB962C8B-B14F-4D97-AF65-F5344CB8AC3E}">
        <p14:creationId xmlns:p14="http://schemas.microsoft.com/office/powerpoint/2010/main" val="3175811194"/>
      </p:ext>
    </p:extLst>
  </p:cSld>
  <p:clrMapOvr>
    <a:masterClrMapping/>
  </p:clrMapOvr>
  <p:transition>
    <p:wipe dir="r"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Performance specific code is usually </a:t>
            </a:r>
            <a:r>
              <a:rPr lang="en-US" dirty="0" err="1"/>
              <a:t>crufty</a:t>
            </a:r>
            <a:r>
              <a:rPr lang="en-US" dirty="0"/>
              <a:t>.</a:t>
            </a:r>
          </a:p>
          <a:p>
            <a:r>
              <a:rPr lang="en-US" dirty="0"/>
              <a:t>Clean code is easier to reason about.</a:t>
            </a:r>
          </a:p>
          <a:p>
            <a:r>
              <a:rPr lang="en-US" dirty="0">
                <a:latin typeface="Cheltenhm BdItHd BT" pitchFamily="18" charset="0"/>
              </a:rPr>
              <a:t>Premature optimization is the root of all evil.</a:t>
            </a:r>
            <a:r>
              <a:rPr lang="en-US" dirty="0"/>
              <a:t>  </a:t>
            </a:r>
            <a:r>
              <a:rPr lang="en-US" sz="2800" cap="small" dirty="0"/>
              <a:t>Donald Knuth</a:t>
            </a:r>
          </a:p>
          <a:p>
            <a:r>
              <a:rPr lang="en-US" dirty="0"/>
              <a:t>Most of the code has a negligible impact on performance. Only optimize the code that is taking the time.</a:t>
            </a:r>
          </a:p>
          <a:p>
            <a:r>
              <a:rPr lang="en-US" dirty="0"/>
              <a:t>Algorithm replacement is vastly more effective than code fiddling.</a:t>
            </a:r>
          </a:p>
        </p:txBody>
      </p:sp>
    </p:spTree>
    <p:extLst>
      <p:ext uri="{BB962C8B-B14F-4D97-AF65-F5344CB8AC3E}">
        <p14:creationId xmlns:p14="http://schemas.microsoft.com/office/powerpoint/2010/main" val="1781888072"/>
      </p:ext>
    </p:extLst>
  </p:cSld>
  <p:clrMapOvr>
    <a:masterClrMapping/>
  </p:clrMapOvr>
  <p:transition>
    <p:wipe dir="d"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 anchor="b"/>
          <a:lstStyle/>
          <a:p>
            <a:r>
              <a:rPr lang="en-US" sz="3600" dirty="0"/>
              <a:t>Programming is the most complicated thing that humans do.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dirty="0"/>
              <a:t>Computer programs must be perfect.</a:t>
            </a:r>
          </a:p>
          <a:p>
            <a:r>
              <a:rPr lang="en-US" dirty="0"/>
              <a:t>Humans are not good at perfect.</a:t>
            </a:r>
          </a:p>
        </p:txBody>
      </p:sp>
    </p:spTree>
  </p:cSld>
  <p:clrMapOvr>
    <a:masterClrMapping/>
  </p:clrMapOvr>
  <p:transition>
    <p:wipe dir="d"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54341"/>
            <a:ext cx="7772400" cy="1470025"/>
          </a:xfrm>
        </p:spPr>
        <p:txBody>
          <a:bodyPr/>
          <a:lstStyle/>
          <a:p>
            <a:r>
              <a:rPr lang="en-US" dirty="0"/>
              <a:t>Designing a programming style demands discipline.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It is not selecting features because they are liked, or pretty, or familiar.</a:t>
            </a:r>
          </a:p>
        </p:txBody>
      </p:sp>
    </p:spTree>
  </p:cSld>
  <p:clrMapOvr>
    <a:masterClrMapping/>
  </p:clrMapOvr>
  <p:transition>
    <p:wipe dir="d"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4488357"/>
            <a:ext cx="7772400" cy="1470025"/>
          </a:xfrm>
        </p:spPr>
        <p:txBody>
          <a:bodyPr/>
          <a:lstStyle/>
          <a:p>
            <a:r>
              <a:rPr lang="en-US" sz="11500" spc="240" dirty="0">
                <a:solidFill>
                  <a:srgbClr val="AFAFFF"/>
                </a:solidFill>
              </a:rPr>
              <a:t>The Abyss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JSLint</a:t>
            </a:r>
            <a:r>
              <a:rPr lang="en-US" dirty="0"/>
              <a:t> style was driven by the need to automatically detect defects.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en-US" dirty="0"/>
              <a:t>Forms that can hide defects are considered defective.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Language </a:t>
            </a:r>
            <a:r>
              <a:rPr lang="en-US" dirty="0" err="1"/>
              <a:t>Subsetting</a:t>
            </a:r>
            <a:r>
              <a:rPr lang="en-US" dirty="0"/>
              <a:t>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en-US" dirty="0"/>
              <a:t>Only a madman would use all of C++.</a:t>
            </a:r>
          </a:p>
        </p:txBody>
      </p:sp>
    </p:spTree>
  </p:cSld>
  <p:clrMapOvr>
    <a:masterClrMapping/>
  </p:clrMapOvr>
  <p:transition>
    <p:wipe dir="d"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There will be bugs.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Do what you can to move the odds to your favor.</a:t>
            </a:r>
          </a:p>
        </p:txBody>
      </p:sp>
    </p:spTree>
  </p:cSld>
  <p:clrMapOvr>
    <a:masterClrMapping/>
  </p:clrMapOvr>
  <p:transition>
    <p:wipe dir="d"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Next</a:t>
            </a:r>
            <a:br>
              <a:rPr lang="en-US"/>
            </a:br>
            <a:br>
              <a:rPr lang="en-US" dirty="0"/>
            </a:br>
            <a:r>
              <a:rPr lang="en-US" dirty="0"/>
              <a:t>Chapter 2</a:t>
            </a:r>
            <a:r>
              <a:rPr lang="en-US"/>
              <a:t>: </a:t>
            </a:r>
            <a:br>
              <a:rPr lang="en-US"/>
            </a:br>
            <a:r>
              <a:rPr lang="en-US"/>
              <a:t>Then </a:t>
            </a:r>
            <a:r>
              <a:rPr lang="en-US" dirty="0"/>
              <a:t>There </a:t>
            </a:r>
            <a:r>
              <a:rPr lang="en-US"/>
              <a:t>Was JavaScript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4204612" y="2661557"/>
            <a:ext cx="849081" cy="842121"/>
          </a:xfrm>
          <a:prstGeom prst="rect">
            <a:avLst/>
          </a:prstGeom>
          <a:solidFill>
            <a:srgbClr val="7878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757770"/>
      </p:ext>
    </p:extLst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persci.mit.edu/_media/gallery/checkershadow_illusion4f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3999" cy="684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204612" y="2661557"/>
            <a:ext cx="849081" cy="842121"/>
          </a:xfrm>
          <a:prstGeom prst="rect">
            <a:avLst/>
          </a:prstGeom>
          <a:solidFill>
            <a:srgbClr val="78787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761925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heltenhm BdHd BT"/>
        <a:ea typeface=""/>
        <a:cs typeface=""/>
      </a:majorFont>
      <a:minorFont>
        <a:latin typeface="Cheltenhm BdHd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20569</TotalTime>
  <Words>1120</Words>
  <Application>Microsoft Office PowerPoint</Application>
  <PresentationFormat>On-screen Show (4:3)</PresentationFormat>
  <Paragraphs>258</Paragraphs>
  <Slides>78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78</vt:i4>
      </vt:variant>
    </vt:vector>
  </HeadingPairs>
  <TitlesOfParts>
    <vt:vector size="84" baseType="lpstr">
      <vt:lpstr>Courier New</vt:lpstr>
      <vt:lpstr>Cheltenhm BdItHd BT</vt:lpstr>
      <vt:lpstr>Arial</vt:lpstr>
      <vt:lpstr>Programma</vt:lpstr>
      <vt:lpstr>Cheltenhm BdHd BT</vt:lpstr>
      <vt:lpstr>Default Design</vt:lpstr>
      <vt:lpstr>Effective JavaScript: Three Days of the Good Parts</vt:lpstr>
      <vt:lpstr>PowerPoint Presentation</vt:lpstr>
      <vt:lpstr>Programming Style &amp; Your Brain</vt:lpstr>
      <vt:lpstr>PowerPoint Presentation</vt:lpstr>
      <vt:lpstr>System Two: Head  System One: Gut</vt:lpstr>
      <vt:lpstr>Visual Processing.</vt:lpstr>
      <vt:lpstr>PowerPoint Presentation</vt:lpstr>
      <vt:lpstr>PowerPoint Presentation</vt:lpstr>
      <vt:lpstr>PowerPoint Presentation</vt:lpstr>
      <vt:lpstr>Advertising.</vt:lpstr>
      <vt:lpstr>Tobacco.</vt:lpstr>
      <vt:lpstr>Computer Programs.</vt:lpstr>
      <vt:lpstr>Artificial Intelligence.</vt:lpstr>
      <vt:lpstr>Programming Language.</vt:lpstr>
      <vt:lpstr>Perfection.</vt:lpstr>
      <vt:lpstr>Hunters and Gatherers.</vt:lpstr>
      <vt:lpstr>Programming uses  Head and Gut.</vt:lpstr>
      <vt:lpstr>JavaScript.</vt:lpstr>
      <vt:lpstr>JSLint.</vt:lpstr>
      <vt:lpstr>WARNING!</vt:lpstr>
      <vt:lpstr>Left or Right?</vt:lpstr>
      <vt:lpstr>Left or Right?</vt:lpstr>
      <vt:lpstr>Left or Right?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Prefer forms that are error resistant.</vt:lpstr>
      <vt:lpstr>switch statement.</vt:lpstr>
      <vt:lpstr>“That hardly ever happens”</vt:lpstr>
      <vt:lpstr>A good style can help produce better programs.</vt:lpstr>
      <vt:lpstr>THEROMANSWROTELATIN ALLINUPPERCASEWITH NOWORDBREAKS ORPUNCTUATION</vt:lpstr>
      <vt:lpstr>PowerPoint Presentation</vt:lpstr>
      <vt:lpstr>Medieval copyists introduced lowercase, word breaks, and punctuation.</vt:lpstr>
      <vt:lpstr>Good use of style can help reduce the occurrence of errors.</vt:lpstr>
      <vt:lpstr>The Elements of Style William Strunk</vt:lpstr>
      <vt:lpstr>Programs must communicate clearly to people.</vt:lpstr>
      <vt:lpstr>Use elements of good composition where applicable.</vt:lpstr>
      <vt:lpstr>Use spaces to disambiguate parens.</vt:lpstr>
      <vt:lpstr>Immediately Invocable Function Expressions</vt:lpstr>
      <vt:lpstr>Immediately Invocable Function Expressions</vt:lpstr>
      <vt:lpstr>Immediately Invocable Function Expressions</vt:lpstr>
      <vt:lpstr>The Heartbreak of Automatic Semicolon Insertion</vt:lpstr>
      <vt:lpstr>with statement.</vt:lpstr>
      <vt:lpstr>with statement.</vt:lpstr>
      <vt:lpstr>Confusion must be avoided.</vt:lpstr>
      <vt:lpstr>Transitivity? What's That?</vt:lpstr>
      <vt:lpstr>If there is a feature of a language that is sometimes problematic, and if it can be replaced with another feature that is more reliable, then always use the more reliable feature.</vt:lpstr>
      <vt:lpstr>Multiline string literals</vt:lpstr>
      <vt:lpstr>Avoid forms that are difficult to distinguish from common errors.</vt:lpstr>
      <vt:lpstr>PowerPoint Presentation</vt:lpstr>
      <vt:lpstr>Make your programs look like what they do.</vt:lpstr>
      <vt:lpstr>PowerPoint Presentation</vt:lpstr>
      <vt:lpstr>Write in a way that clearly communicates your intent.</vt:lpstr>
      <vt:lpstr>PowerPoint Presentation</vt:lpstr>
      <vt:lpstr>PowerPoint Presentation</vt:lpstr>
      <vt:lpstr>As our processes become more agile, our coding must be more resilient.</vt:lpstr>
      <vt:lpstr>++</vt:lpstr>
      <vt:lpstr>++</vt:lpstr>
      <vt:lpstr>++</vt:lpstr>
      <vt:lpstr>++</vt:lpstr>
      <vt:lpstr>++x; ++x;</vt:lpstr>
      <vt:lpstr>For no cost, by adopting a more rigorous style, many classes of errors can be automatically avoided.</vt:lpstr>
      <vt:lpstr>Bad stylists</vt:lpstr>
      <vt:lpstr>“That was intentional.”</vt:lpstr>
      <vt:lpstr>Performance.</vt:lpstr>
      <vt:lpstr>Programming is the most complicated thing that humans do.</vt:lpstr>
      <vt:lpstr>Designing a programming style demands discipline.</vt:lpstr>
      <vt:lpstr>The Abyss</vt:lpstr>
      <vt:lpstr>The JSLint style was driven by the need to automatically detect defects.</vt:lpstr>
      <vt:lpstr>Language Subsetting.</vt:lpstr>
      <vt:lpstr>There will be bugs.</vt:lpstr>
      <vt:lpstr>Next  Chapter 2:  Then There Was JavaScript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Programming Style and Your Brain</dc:title>
  <dc:subject>Section 8</dc:subject>
  <dc:creator>Douglas Crockford</dc:creator>
  <cp:lastModifiedBy>Douglas Crockford</cp:lastModifiedBy>
  <cp:revision>693</cp:revision>
  <dcterms:created xsi:type="dcterms:W3CDTF">2005-10-05T17:31:40Z</dcterms:created>
  <dcterms:modified xsi:type="dcterms:W3CDTF">2018-11-20T23:54:22Z</dcterms:modified>
</cp:coreProperties>
</file>