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1"/>
  </p:notesMasterIdLst>
  <p:sldIdLst>
    <p:sldId id="918" r:id="rId2"/>
    <p:sldId id="1135" r:id="rId3"/>
    <p:sldId id="1373" r:id="rId4"/>
    <p:sldId id="1355" r:id="rId5"/>
    <p:sldId id="1417" r:id="rId6"/>
    <p:sldId id="1431" r:id="rId7"/>
    <p:sldId id="1418" r:id="rId8"/>
    <p:sldId id="1353" r:id="rId9"/>
    <p:sldId id="1419" r:id="rId10"/>
    <p:sldId id="1352" r:id="rId11"/>
    <p:sldId id="1376" r:id="rId12"/>
    <p:sldId id="1374" r:id="rId13"/>
    <p:sldId id="1375" r:id="rId14"/>
    <p:sldId id="1377" r:id="rId15"/>
    <p:sldId id="1416" r:id="rId16"/>
    <p:sldId id="1388" r:id="rId17"/>
    <p:sldId id="1381" r:id="rId18"/>
    <p:sldId id="1382" r:id="rId19"/>
    <p:sldId id="1220" r:id="rId20"/>
    <p:sldId id="1420" r:id="rId21"/>
    <p:sldId id="1351" r:id="rId22"/>
    <p:sldId id="394" r:id="rId23"/>
    <p:sldId id="1383" r:id="rId24"/>
    <p:sldId id="1424" r:id="rId25"/>
    <p:sldId id="353" r:id="rId26"/>
    <p:sldId id="1425" r:id="rId27"/>
    <p:sldId id="1387" r:id="rId28"/>
    <p:sldId id="1391" r:id="rId29"/>
    <p:sldId id="1390" r:id="rId30"/>
    <p:sldId id="1421" r:id="rId31"/>
    <p:sldId id="1392" r:id="rId32"/>
    <p:sldId id="503" r:id="rId33"/>
    <p:sldId id="1393" r:id="rId34"/>
    <p:sldId id="1394" r:id="rId35"/>
    <p:sldId id="1357" r:id="rId36"/>
    <p:sldId id="1358" r:id="rId37"/>
    <p:sldId id="1359" r:id="rId38"/>
    <p:sldId id="1360" r:id="rId39"/>
    <p:sldId id="1361" r:id="rId40"/>
    <p:sldId id="1362" r:id="rId41"/>
    <p:sldId id="1363" r:id="rId42"/>
    <p:sldId id="1395" r:id="rId43"/>
    <p:sldId id="1356" r:id="rId44"/>
    <p:sldId id="1245" r:id="rId45"/>
    <p:sldId id="1253" r:id="rId46"/>
    <p:sldId id="1396" r:id="rId47"/>
    <p:sldId id="1430" r:id="rId48"/>
    <p:sldId id="1429" r:id="rId49"/>
    <p:sldId id="1428" r:id="rId50"/>
    <p:sldId id="1402" r:id="rId51"/>
    <p:sldId id="1398" r:id="rId52"/>
    <p:sldId id="1427" r:id="rId53"/>
    <p:sldId id="1426" r:id="rId54"/>
    <p:sldId id="1406" r:id="rId55"/>
    <p:sldId id="1413" r:id="rId56"/>
    <p:sldId id="1414" r:id="rId57"/>
    <p:sldId id="1415" r:id="rId58"/>
    <p:sldId id="1389" r:id="rId59"/>
    <p:sldId id="1248" r:id="rId60"/>
    <p:sldId id="1249" r:id="rId61"/>
    <p:sldId id="1250" r:id="rId62"/>
    <p:sldId id="1423" r:id="rId63"/>
    <p:sldId id="1380" r:id="rId64"/>
    <p:sldId id="1422" r:id="rId65"/>
    <p:sldId id="1350" r:id="rId66"/>
    <p:sldId id="1243" r:id="rId67"/>
    <p:sldId id="1400" r:id="rId68"/>
    <p:sldId id="1195" r:id="rId69"/>
    <p:sldId id="785" r:id="rId70"/>
  </p:sldIdLst>
  <p:sldSz cx="12192000" cy="6858000"/>
  <p:notesSz cx="6858000" cy="9144000"/>
  <p:embeddedFontLst>
    <p:embeddedFont>
      <p:font typeface="Cheltenhm BdHd BT" panose="02040703050705020403" pitchFamily="18" charset="0"/>
      <p:regular r:id="rId72"/>
    </p:embeddedFont>
    <p:embeddedFont>
      <p:font typeface="Cheltenhm BdItHd BT" panose="02040703050705090403" pitchFamily="18" charset="0"/>
      <p:regular r:id="rId73"/>
    </p:embeddedFont>
    <p:embeddedFont>
      <p:font typeface="Palatino Linotype" panose="02040502050505030304" pitchFamily="18" charset="0"/>
      <p:regular r:id="rId74"/>
      <p:bold r:id="rId75"/>
      <p:italic r:id="rId76"/>
      <p:boldItalic r:id="rId77"/>
    </p:embeddedFont>
    <p:embeddedFont>
      <p:font typeface="Programma" panose="02000009000000000000" pitchFamily="49" charset="0"/>
      <p:bold r:id="rId78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99CCFF"/>
    <a:srgbClr val="FFFF99"/>
    <a:srgbClr val="CCFFCC"/>
    <a:srgbClr val="FF99CC"/>
    <a:srgbClr val="FFFFCC"/>
    <a:srgbClr val="008000"/>
    <a:srgbClr val="99FF66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0" autoAdjust="0"/>
    <p:restoredTop sz="86384" autoAdjust="0"/>
  </p:normalViewPr>
  <p:slideViewPr>
    <p:cSldViewPr snapToGrid="0">
      <p:cViewPr varScale="1">
        <p:scale>
          <a:sx n="121" d="100"/>
          <a:sy n="121" d="100"/>
        </p:scale>
        <p:origin x="96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02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3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5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5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5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C4A4F-4FDB-4476-8E43-8AFADDAA76E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12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2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5455ED-7CA6-4D15-8064-E7192D448F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7EE68D-7FB9-43B5-A2C1-A8904FF4B4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430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430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B3A57D-C169-4004-89F3-F816B1E40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3782"/>
          </a:xfrm>
        </p:spPr>
        <p:txBody>
          <a:bodyPr/>
          <a:lstStyle>
            <a:lvl1pPr>
              <a:defRPr sz="4800">
                <a:latin typeface="Cheltenhm BdHd BT" panose="020407030507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6940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64E31F-C093-4FDF-8B35-CB4205B094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1A5A72-037A-45AD-B641-C786996876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1054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0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105400"/>
          </a:xfrm>
        </p:spPr>
        <p:txBody>
          <a:bodyPr/>
          <a:lstStyle>
            <a:lvl1pPr>
              <a:defRPr sz="2800" b="1">
                <a:latin typeface="+mn-lt"/>
              </a:defRPr>
            </a:lvl1pPr>
            <a:lvl2pPr>
              <a:defRPr sz="2400" b="1">
                <a:latin typeface="+mn-lt"/>
              </a:defRPr>
            </a:lvl2pPr>
            <a:lvl3pPr>
              <a:defRPr sz="2000" b="1">
                <a:latin typeface="+mn-lt"/>
              </a:defRPr>
            </a:lvl3pPr>
            <a:lvl4pPr>
              <a:defRPr sz="1800" b="1">
                <a:latin typeface="+mn-lt"/>
              </a:defRPr>
            </a:lvl4pPr>
            <a:lvl5pPr>
              <a:defRPr sz="1800" b="1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B9DA86-9468-47B7-9FEA-2D01774029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0C10FC52-3B80-4438-A1AD-1E53E037F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965277-4CF5-43AC-9F49-043F646C5D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1916A9-5D63-41C8-A2FE-81B8D443A4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E4C61E-F407-4D54-A67B-3A350C103B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6B93FD-725B-4AF8-AA40-9F30A1CFDB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3DD7551-992F-46A6-9F54-0F3B581DB19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2000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95121"/>
            <a:ext cx="9144000" cy="4106691"/>
          </a:xfrm>
        </p:spPr>
        <p:txBody>
          <a:bodyPr anchor="ctr"/>
          <a:lstStyle/>
          <a:p>
            <a:r>
              <a:rPr lang="en-US" sz="9600" dirty="0"/>
              <a:t>The Best  Part</a:t>
            </a:r>
            <a:br>
              <a:rPr lang="en-US" sz="6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9233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A4A74-CB7A-0AA1-17EC-6232D2133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B954B-E500-7273-E78E-85D36B49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are first class.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0F16-58AB-C4D7-2E8C-5D65A1A1B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outer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...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... b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endParaRPr lang="en-US" sz="3600" dirty="0">
              <a:latin typeface="Programma" panose="020000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503CB-08C7-1339-D7EF-008459FF6690}"/>
              </a:ext>
            </a:extLst>
          </p:cNvPr>
          <p:cNvSpPr txBox="1"/>
          <p:nvPr/>
        </p:nvSpPr>
        <p:spPr>
          <a:xfrm>
            <a:off x="9198123" y="4578587"/>
            <a:ext cx="60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Consolas" panose="020B0609020204030204" pitchFamily="49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75611165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5A0F0-ED5D-14DA-D6F3-5543B699C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A3AA-3381-ACC0-9345-3A8E7EC7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Functions may be nested.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C9CFA-6DA3-CAAF-3CEF-3EB414068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outer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...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... b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A9EB6-8FFA-F4C1-5601-B1EAE72BB2CD}"/>
              </a:ext>
            </a:extLst>
          </p:cNvPr>
          <p:cNvSpPr txBox="1"/>
          <p:nvPr/>
        </p:nvSpPr>
        <p:spPr>
          <a:xfrm>
            <a:off x="9198123" y="4578587"/>
            <a:ext cx="60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6E37F8E-FB4B-28BC-9A30-128DD1E503CD}"/>
              </a:ext>
            </a:extLst>
          </p:cNvPr>
          <p:cNvSpPr/>
          <p:nvPr/>
        </p:nvSpPr>
        <p:spPr bwMode="auto">
          <a:xfrm rot="10645133">
            <a:off x="8026220" y="1686910"/>
            <a:ext cx="796159" cy="4896452"/>
          </a:xfrm>
          <a:prstGeom prst="rightArrow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96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81FD1-1D0C-9D09-9CFD-B0A43E7A2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6CE9-BC35-2058-61AE-92B500E7A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may be stored in variables.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C5479-1610-AE19-74D4-18C608017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outer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...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... b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CB4F0-EF77-A196-B1AE-6F0ADB298E54}"/>
              </a:ext>
            </a:extLst>
          </p:cNvPr>
          <p:cNvSpPr txBox="1"/>
          <p:nvPr/>
        </p:nvSpPr>
        <p:spPr>
          <a:xfrm>
            <a:off x="9198123" y="4578587"/>
            <a:ext cx="60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4A182C9-A6D7-996F-61F7-26C677C68E1F}"/>
              </a:ext>
            </a:extLst>
          </p:cNvPr>
          <p:cNvSpPr/>
          <p:nvPr/>
        </p:nvSpPr>
        <p:spPr bwMode="auto">
          <a:xfrm rot="19012735">
            <a:off x="698753" y="2241331"/>
            <a:ext cx="796159" cy="575442"/>
          </a:xfrm>
          <a:prstGeom prst="rightArrow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049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95B06-34A7-53B7-F4CA-C26E08015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4F92-2226-3A34-FC9E-DE987199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Functions may be returned as results.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13323-7483-F749-81CB-3B3949832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outer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...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... b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B9222-C9F1-CEFF-7CC1-EDCEEA4BEF45}"/>
              </a:ext>
            </a:extLst>
          </p:cNvPr>
          <p:cNvSpPr txBox="1"/>
          <p:nvPr/>
        </p:nvSpPr>
        <p:spPr>
          <a:xfrm>
            <a:off x="9198123" y="4578587"/>
            <a:ext cx="60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C1DC3A8-E5A0-5901-56C9-39E74929B7FB}"/>
              </a:ext>
            </a:extLst>
          </p:cNvPr>
          <p:cNvSpPr/>
          <p:nvPr/>
        </p:nvSpPr>
        <p:spPr bwMode="auto">
          <a:xfrm>
            <a:off x="655840" y="2790497"/>
            <a:ext cx="796159" cy="575442"/>
          </a:xfrm>
          <a:prstGeom prst="rightArrow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52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44AC-1F8A-3045-3733-D8785AD6C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D2CE-FE09-DF8D-005D-945E68EE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A new function retains access to the </a:t>
            </a:r>
            <a:br>
              <a:rPr lang="en-US" sz="4000" dirty="0"/>
            </a:br>
            <a:r>
              <a:rPr lang="en-US" sz="4000" dirty="0"/>
              <a:t>scope of the function that created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816CE-FAD8-FFCF-5137-DCA8F3B92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outer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...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... b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033AA-0633-DD88-C755-A5DDC7288705}"/>
              </a:ext>
            </a:extLst>
          </p:cNvPr>
          <p:cNvSpPr txBox="1"/>
          <p:nvPr/>
        </p:nvSpPr>
        <p:spPr>
          <a:xfrm>
            <a:off x="9198123" y="4578587"/>
            <a:ext cx="60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55210C3-6CDB-C2B6-1AA8-E1ED86678697}"/>
              </a:ext>
            </a:extLst>
          </p:cNvPr>
          <p:cNvSpPr/>
          <p:nvPr/>
        </p:nvSpPr>
        <p:spPr bwMode="auto">
          <a:xfrm>
            <a:off x="2468875" y="3925615"/>
            <a:ext cx="796159" cy="575442"/>
          </a:xfrm>
          <a:prstGeom prst="rightArrow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05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EBF10-3CE4-BF76-607E-49849D9EB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756D9-1028-7D73-0585-AFCAC61D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A new function retains access to the </a:t>
            </a:r>
            <a:br>
              <a:rPr lang="en-US" dirty="0"/>
            </a:br>
            <a:r>
              <a:rPr lang="en-US" dirty="0"/>
              <a:t>scope of the function that created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0F56E-2A52-1389-7AF0-907836A41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outer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...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... b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CF332-9811-216C-5EA6-87A32150E1D0}"/>
              </a:ext>
            </a:extLst>
          </p:cNvPr>
          <p:cNvSpPr txBox="1"/>
          <p:nvPr/>
        </p:nvSpPr>
        <p:spPr>
          <a:xfrm>
            <a:off x="9198123" y="4578587"/>
            <a:ext cx="60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80A8A5B-9F5C-28D8-8620-CEC234DFF190}"/>
              </a:ext>
            </a:extLst>
          </p:cNvPr>
          <p:cNvSpPr/>
          <p:nvPr/>
        </p:nvSpPr>
        <p:spPr bwMode="auto">
          <a:xfrm rot="16200000">
            <a:off x="2287572" y="2979684"/>
            <a:ext cx="796159" cy="575442"/>
          </a:xfrm>
          <a:prstGeom prst="rightArrow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25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58AAB-9595-9FE5-AEC2-A5192889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6202D-1FCB-C1FC-D637-A2AC179C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>
                <a:solidFill>
                  <a:srgbClr val="CCFFCC"/>
                </a:solidFill>
              </a:rPr>
              <a:t>Context </a:t>
            </a:r>
            <a:r>
              <a:rPr lang="en-US" sz="4000" dirty="0">
                <a:solidFill>
                  <a:srgbClr val="FFFF99"/>
                </a:solidFill>
              </a:rPr>
              <a:t>Coloring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79291-79E7-E133-A799-53E022B41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outer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...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... b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DB3C1-E136-9561-EE32-17709EE7F5E3}"/>
              </a:ext>
            </a:extLst>
          </p:cNvPr>
          <p:cNvSpPr txBox="1"/>
          <p:nvPr/>
        </p:nvSpPr>
        <p:spPr>
          <a:xfrm>
            <a:off x="9198123" y="4578587"/>
            <a:ext cx="60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4E1C170-D861-A10F-FDE8-92C4C44AA71C}"/>
              </a:ext>
            </a:extLst>
          </p:cNvPr>
          <p:cNvSpPr/>
          <p:nvPr/>
        </p:nvSpPr>
        <p:spPr bwMode="auto">
          <a:xfrm>
            <a:off x="3170440" y="558417"/>
            <a:ext cx="796159" cy="575442"/>
          </a:xfrm>
          <a:prstGeom prst="rightArrow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637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19A5-8558-63C8-8406-54D4E8E2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Class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256EE-F1CA-1B9D-9347-47916614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428" y="1600200"/>
            <a:ext cx="8988972" cy="5105400"/>
          </a:xfrm>
        </p:spPr>
        <p:txBody>
          <a:bodyPr/>
          <a:lstStyle/>
          <a:p>
            <a:r>
              <a:rPr lang="en-US" dirty="0"/>
              <a:t>Generators</a:t>
            </a:r>
          </a:p>
          <a:p>
            <a:r>
              <a:rPr lang="en-US" dirty="0"/>
              <a:t>Higher order functions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Concurrency/Parallelism</a:t>
            </a:r>
          </a:p>
          <a:p>
            <a:r>
              <a:rPr lang="en-US" dirty="0"/>
              <a:t>Object Oriented Programming</a:t>
            </a:r>
          </a:p>
          <a:p>
            <a:r>
              <a:rPr lang="en-US" dirty="0"/>
              <a:t>And many more...</a:t>
            </a:r>
          </a:p>
        </p:txBody>
      </p:sp>
    </p:spTree>
    <p:extLst>
      <p:ext uri="{BB962C8B-B14F-4D97-AF65-F5344CB8AC3E}">
        <p14:creationId xmlns:p14="http://schemas.microsoft.com/office/powerpoint/2010/main" val="3297346980"/>
      </p:ext>
    </p:extLst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1C1962-6AEA-2EB3-D095-4E30C596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endParaRPr lang="en-US" b="0" cap="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730D0-2CF3-A4C5-BECC-0AF60C337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6000" dirty="0"/>
              <a:t>Generators</a:t>
            </a:r>
          </a:p>
        </p:txBody>
      </p:sp>
    </p:spTree>
    <p:extLst>
      <p:ext uri="{BB962C8B-B14F-4D97-AF65-F5344CB8AC3E}">
        <p14:creationId xmlns:p14="http://schemas.microsoft.com/office/powerpoint/2010/main" val="471641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function*</a:t>
            </a:r>
            <a:r>
              <a:rPr lang="en-US" sz="2400" dirty="0">
                <a:latin typeface="Programma" pitchFamily="2" charset="0"/>
              </a:rPr>
              <a:t> counter</a:t>
            </a: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    let count = 0;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    while (true)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        count += 1;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        yield count;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Programm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function counter()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    let index = 0;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    return 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        index += 1;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        return index;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    };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Programma" pitchFamily="2" charset="0"/>
              </a:rPr>
              <a:t>const</a:t>
            </a: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 gen = counter();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gen()    // 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gen()    // 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gen()    // 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latin typeface="Progr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62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8914" name="Object 2"/>
          <p:cNvGraphicFramePr>
            <a:graphicFrameLocks noChangeAspect="1"/>
          </p:cNvGraphicFramePr>
          <p:nvPr/>
        </p:nvGraphicFramePr>
        <p:xfrm>
          <a:off x="3687764" y="265114"/>
          <a:ext cx="4816475" cy="632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816096" imgH="6328274" progId="Photoshop.Image.4">
                  <p:embed/>
                </p:oleObj>
              </mc:Choice>
              <mc:Fallback>
                <p:oleObj name="Image" r:id="rId2" imgW="4816096" imgH="6328274" progId="Photoshop.Image.4">
                  <p:embed/>
                  <p:pic>
                    <p:nvPicPr>
                      <p:cNvPr id="678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4" y="265114"/>
                        <a:ext cx="4816475" cy="632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395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969B8-0E23-5917-5690-EF4978943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3EB84B-65E5-9E8F-F041-3806A23C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D95712-054C-9511-4293-C5C977C64D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function*</a:t>
            </a:r>
            <a:r>
              <a:rPr lang="en-US" sz="2400" dirty="0">
                <a:latin typeface="Programma" pitchFamily="2" charset="0"/>
              </a:rPr>
              <a:t> counter</a:t>
            </a: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    let count = 0;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    while (true)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        count += 1;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        yield count;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Programma" pitchFamily="2" charset="0"/>
              </a:rPr>
              <a:t>const</a:t>
            </a:r>
            <a:r>
              <a:rPr lang="en-US" sz="2400" dirty="0">
                <a:latin typeface="Programma" pitchFamily="2" charset="0"/>
              </a:rPr>
              <a:t> gen = counter();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Programma" pitchFamily="2" charset="0"/>
              </a:rPr>
              <a:t>gen.next</a:t>
            </a:r>
            <a:r>
              <a:rPr lang="en-US" sz="2400" dirty="0">
                <a:latin typeface="Programma" pitchFamily="2" charset="0"/>
              </a:rPr>
              <a:t>().value    // 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Programma" pitchFamily="2" charset="0"/>
              </a:rPr>
              <a:t>gen.next</a:t>
            </a:r>
            <a:r>
              <a:rPr lang="en-US" sz="2400" dirty="0">
                <a:latin typeface="Programma" pitchFamily="2" charset="0"/>
              </a:rPr>
              <a:t>().value    // 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Programma" pitchFamily="2" charset="0"/>
              </a:rPr>
              <a:t>gen.next</a:t>
            </a:r>
            <a:r>
              <a:rPr lang="en-US" sz="2400" dirty="0">
                <a:latin typeface="Programma" pitchFamily="2" charset="0"/>
              </a:rPr>
              <a:t>().value    // 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Programma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C98D8-0119-227E-3971-EE564D20FF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function counter()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    let index = 0;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    return 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        index += 1;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        return index;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    };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Programma" pitchFamily="2" charset="0"/>
              </a:rPr>
              <a:t>const</a:t>
            </a: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 gen = counter();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gen()    // 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gen()    // 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Programma" pitchFamily="2" charset="0"/>
              </a:rPr>
              <a:t>gen()    // 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latin typeface="Programma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835AF97-9411-12B5-0854-44592A54EFD6}"/>
              </a:ext>
            </a:extLst>
          </p:cNvPr>
          <p:cNvSpPr/>
          <p:nvPr/>
        </p:nvSpPr>
        <p:spPr bwMode="auto">
          <a:xfrm rot="5400000">
            <a:off x="1586006" y="914400"/>
            <a:ext cx="796159" cy="575442"/>
          </a:xfrm>
          <a:prstGeom prst="rightArrow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05757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function</a:t>
            </a:r>
            <a:r>
              <a:rPr lang="en-US" sz="2400" dirty="0">
                <a:solidFill>
                  <a:srgbClr val="CCFFCC"/>
                </a:solidFill>
                <a:latin typeface="Programma" pitchFamily="2" charset="0"/>
              </a:rPr>
              <a:t>*</a:t>
            </a:r>
            <a:r>
              <a:rPr lang="en-US" sz="2400" dirty="0">
                <a:latin typeface="Programma" pitchFamily="2" charset="0"/>
              </a:rPr>
              <a:t> counter</a:t>
            </a: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    let count = 0;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    while (true)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        count += 1;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        yield count;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8FFC8"/>
                </a:solidFill>
                <a:latin typeface="Programma" pitchFamily="2" charset="0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Programma" pitchFamily="2" charset="0"/>
              </a:rPr>
              <a:t>const</a:t>
            </a:r>
            <a:r>
              <a:rPr lang="en-US" sz="2400" dirty="0">
                <a:latin typeface="Programma" pitchFamily="2" charset="0"/>
              </a:rPr>
              <a:t> gen = counter();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Programma" pitchFamily="2" charset="0"/>
              </a:rPr>
              <a:t>gen.next</a:t>
            </a:r>
            <a:r>
              <a:rPr lang="en-US" sz="2400" dirty="0">
                <a:latin typeface="Programma" pitchFamily="2" charset="0"/>
              </a:rPr>
              <a:t>().value    // 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Programma" pitchFamily="2" charset="0"/>
              </a:rPr>
              <a:t>gen.next</a:t>
            </a:r>
            <a:r>
              <a:rPr lang="en-US" sz="2400" dirty="0">
                <a:latin typeface="Programma" pitchFamily="2" charset="0"/>
              </a:rPr>
              <a:t>().value    // 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Programma" pitchFamily="2" charset="0"/>
              </a:rPr>
              <a:t>gen.next</a:t>
            </a:r>
            <a:r>
              <a:rPr lang="en-US" sz="2400" dirty="0">
                <a:latin typeface="Programma" pitchFamily="2" charset="0"/>
              </a:rPr>
              <a:t>().value    // 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Programm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CFFCC"/>
                </a:solidFill>
                <a:latin typeface="Programma" pitchFamily="2" charset="0"/>
              </a:rPr>
              <a:t>function</a:t>
            </a:r>
            <a:r>
              <a:rPr lang="en-US" sz="2400" dirty="0">
                <a:latin typeface="Programma" pitchFamily="2" charset="0"/>
              </a:rPr>
              <a:t> counter()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Programma" pitchFamily="2" charset="0"/>
              </a:rPr>
              <a:t>    </a:t>
            </a:r>
            <a:r>
              <a:rPr lang="en-US" sz="2400" dirty="0">
                <a:solidFill>
                  <a:srgbClr val="CCFFCC"/>
                </a:solidFill>
                <a:latin typeface="Programma" pitchFamily="2" charset="0"/>
              </a:rPr>
              <a:t>let count = 0;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CFFCC"/>
                </a:solidFill>
                <a:latin typeface="Programma" pitchFamily="2" charset="0"/>
              </a:rPr>
              <a:t>    return </a:t>
            </a:r>
            <a:r>
              <a:rPr lang="en-US" sz="2400" dirty="0">
                <a:solidFill>
                  <a:srgbClr val="FFFF99"/>
                </a:solidFill>
                <a:latin typeface="Programma" pitchFamily="2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99"/>
                </a:solidFill>
                <a:latin typeface="Programma" pitchFamily="2" charset="0"/>
              </a:rPr>
              <a:t>        </a:t>
            </a:r>
            <a:r>
              <a:rPr lang="en-US" sz="2400" dirty="0">
                <a:solidFill>
                  <a:srgbClr val="CCFFCC"/>
                </a:solidFill>
                <a:latin typeface="Programma" pitchFamily="2" charset="0"/>
              </a:rPr>
              <a:t>count </a:t>
            </a:r>
            <a:r>
              <a:rPr lang="en-US" sz="2400" dirty="0">
                <a:solidFill>
                  <a:srgbClr val="FFFF99"/>
                </a:solidFill>
                <a:latin typeface="Programma" pitchFamily="2" charset="0"/>
              </a:rPr>
              <a:t>+= 1;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99"/>
                </a:solidFill>
                <a:latin typeface="Programma" pitchFamily="2" charset="0"/>
              </a:rPr>
              <a:t>        return </a:t>
            </a:r>
            <a:r>
              <a:rPr lang="en-US" sz="2400" dirty="0">
                <a:solidFill>
                  <a:srgbClr val="CCFFCC"/>
                </a:solidFill>
                <a:latin typeface="Programma" pitchFamily="2" charset="0"/>
              </a:rPr>
              <a:t>count</a:t>
            </a:r>
            <a:r>
              <a:rPr lang="en-US" sz="2400" dirty="0">
                <a:solidFill>
                  <a:srgbClr val="FFFF99"/>
                </a:solidFill>
                <a:latin typeface="Programma" pitchFamily="2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99"/>
                </a:solidFill>
                <a:latin typeface="Programma" pitchFamily="2" charset="0"/>
              </a:rPr>
              <a:t>    }</a:t>
            </a:r>
            <a:r>
              <a:rPr lang="en-US" sz="2400" dirty="0">
                <a:solidFill>
                  <a:srgbClr val="CCFFCC"/>
                </a:solidFill>
                <a:latin typeface="Programma" pitchFamily="2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CFFCC"/>
                </a:solidFill>
                <a:latin typeface="Programma" pitchFamily="2" charset="0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Programma" pitchFamily="2" charset="0"/>
              </a:rPr>
              <a:t>const</a:t>
            </a:r>
            <a:r>
              <a:rPr lang="en-US" sz="2400" dirty="0">
                <a:latin typeface="Programma" pitchFamily="2" charset="0"/>
              </a:rPr>
              <a:t> gen = counter();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Programma" pitchFamily="2" charset="0"/>
              </a:rPr>
              <a:t>gen()    // 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Programma" pitchFamily="2" charset="0"/>
              </a:rPr>
              <a:t>gen()    // 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Programma" pitchFamily="2" charset="0"/>
              </a:rPr>
              <a:t>gen()    // 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Progr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45436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element</a:t>
            </a: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(array) {</a:t>
            </a:r>
            <a:b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const next = 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counter</a:t>
            </a: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();</a:t>
            </a:r>
            <a:b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if (</a:t>
            </a: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</a:t>
            </a:r>
            <a:r>
              <a:rPr lang="en-US" sz="32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.isArray</a:t>
            </a: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(array)) {</a:t>
            </a:r>
            <a:b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32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3200" b="1" dirty="0" err="1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element_generator</a:t>
            </a:r>
            <a:r>
              <a:rPr lang="en-US" sz="32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  <a:br>
              <a:rPr lang="en-US" sz="32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2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return </a:t>
            </a: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array</a:t>
            </a:r>
            <a:r>
              <a:rPr lang="en-US" sz="32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next</a:t>
            </a:r>
            <a:r>
              <a:rPr lang="en-US" sz="3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  <a:r>
              <a:rPr lang="en-US" sz="32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];</a:t>
            </a:r>
            <a:br>
              <a:rPr lang="en-US" sz="32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2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  <a:b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 else {</a:t>
            </a:r>
            <a:b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array;</a:t>
            </a:r>
            <a:b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b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6115259"/>
      </p:ext>
    </p:extLst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2BAEC-206C-3AA7-16BB-F8129E615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F1A9EF-650A-8BAE-174E-19BAE5D8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0" cap="none" dirty="0"/>
              <a:t>Functions that manipulate functions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22E6A-B135-FD1D-EF96-7258A01C7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6000" dirty="0"/>
              <a:t>Higher Order Functions</a:t>
            </a:r>
          </a:p>
        </p:txBody>
      </p:sp>
    </p:spTree>
    <p:extLst>
      <p:ext uri="{BB962C8B-B14F-4D97-AF65-F5344CB8AC3E}">
        <p14:creationId xmlns:p14="http://schemas.microsoft.com/office/powerpoint/2010/main" val="1312166508"/>
      </p:ext>
    </p:extLst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73B79-EEE7-4942-1231-E8A8A1A5C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AE4A5A-9135-1E5A-B752-62FA8373E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Higher Order Functions</a:t>
            </a:r>
            <a:endParaRPr lang="en-US" b="0" cap="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78C91-217D-823D-E8D2-E7CD8CDF5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CCFFCC"/>
                </a:solidFill>
              </a:rPr>
              <a:t>The Crockford Principle: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CCFFCC"/>
                </a:solidFill>
              </a:rPr>
              <a:t>If there are two ways of doing something, some people will do it one way, other people will do it the other way, and they will argue about it.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Callback Parameters</a:t>
            </a:r>
          </a:p>
        </p:txBody>
      </p:sp>
    </p:spTree>
    <p:extLst>
      <p:ext uri="{BB962C8B-B14F-4D97-AF65-F5344CB8AC3E}">
        <p14:creationId xmlns:p14="http://schemas.microsoft.com/office/powerpoint/2010/main" val="2855481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979" y="126460"/>
            <a:ext cx="11451021" cy="6579140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function </a:t>
            </a:r>
            <a:r>
              <a:rPr lang="en-US" sz="3600" b="1" dirty="0" err="1">
                <a:latin typeface="Programma" pitchFamily="2" charset="0"/>
                <a:cs typeface="Courier New" pitchFamily="49" charset="0"/>
              </a:rPr>
              <a:t>callback_first</a:t>
            </a:r>
            <a:r>
              <a:rPr lang="en-US" sz="36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</a:t>
            </a:r>
            <a:r>
              <a:rPr lang="en-US" sz="36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wrong_way_function</a:t>
            </a:r>
            <a:r>
              <a:rPr lang="en-US" sz="36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return </a:t>
            </a:r>
            <a:r>
              <a:rPr lang="en-US" sz="36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function </a:t>
            </a:r>
            <a:r>
              <a:rPr lang="en-US" sz="3600" b="1" dirty="0" err="1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right_way_function</a:t>
            </a:r>
            <a:r>
              <a:rPr lang="en-US" sz="36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(...</a:t>
            </a:r>
            <a:r>
              <a:rPr lang="en-US" sz="3600" b="1" dirty="0" err="1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args</a:t>
            </a:r>
            <a:r>
              <a:rPr lang="en-US" sz="36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return </a:t>
            </a:r>
            <a:r>
              <a:rPr lang="en-US" sz="36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wrong_way_function</a:t>
            </a:r>
            <a:r>
              <a:rPr lang="en-US" sz="36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(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     ...</a:t>
            </a:r>
            <a:r>
              <a:rPr lang="en-US" sz="3600" b="1" dirty="0" err="1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args.slice</a:t>
            </a:r>
            <a:r>
              <a:rPr lang="en-US" sz="36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(1),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     </a:t>
            </a:r>
            <a:r>
              <a:rPr lang="en-US" sz="3600" b="1" dirty="0" err="1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args</a:t>
            </a:r>
            <a:r>
              <a:rPr lang="en-US" sz="36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[0]  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}</a:t>
            </a:r>
            <a:r>
              <a:rPr lang="en-US" sz="36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35123630"/>
      </p:ext>
    </p:extLst>
  </p:cSld>
  <p:clrMapOvr>
    <a:masterClrMapping/>
  </p:clrMapOvr>
  <p:transition spd="slow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DCC03-0109-4E1B-A98E-93813738C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B79E5-13DB-80E5-8BA9-24E8D3491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67" y="186432"/>
            <a:ext cx="11737426" cy="6519169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function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reduce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(array, </a:t>
            </a:r>
            <a:r>
              <a:rPr lang="en-US" sz="3000" b="1" u="sng" dirty="0" err="1">
                <a:solidFill>
                  <a:srgbClr val="CCFFCC"/>
                </a:solidFill>
                <a:uFill>
                  <a:solidFill>
                    <a:srgbClr val="FF0000"/>
                  </a:solidFill>
                </a:uFill>
                <a:latin typeface="Programma" pitchFamily="2" charset="0"/>
                <a:cs typeface="Courier New" pitchFamily="49" charset="0"/>
              </a:rPr>
              <a:t>binary_function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,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)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const next 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element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(array);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return (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function repeat(left)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let right = 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next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if (right ===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undefined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    return left;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return repeat(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binary_function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(left, right));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}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!==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undefined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?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endParaRPr lang="en-US" sz="3000" b="1" dirty="0">
              <a:solidFill>
                <a:srgbClr val="CCFFCC"/>
              </a:solidFill>
              <a:latin typeface="Programma" pitchFamily="2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: next()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));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76027435"/>
      </p:ext>
    </p:extLst>
  </p:cSld>
  <p:clrMapOvr>
    <a:masterClrMapping/>
  </p:clrMapOvr>
  <p:transition spd="slow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8263B-F065-BFE1-86F4-F219964C4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88428-7144-6729-B02E-009C677C7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67" y="186432"/>
            <a:ext cx="11737426" cy="6519169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function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reduce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(array,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binary_function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,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)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const next 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element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(array);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return (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function repeat(left)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let right = 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next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if (right ===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undefined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    return left;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return repeat(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binary_function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(left, right));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}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!==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undefined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?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endParaRPr lang="en-US" sz="3000" b="1" dirty="0">
              <a:solidFill>
                <a:srgbClr val="CCFFCC"/>
              </a:solidFill>
              <a:latin typeface="Programma" pitchFamily="2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: next()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));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}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D93F99F-7BDF-0B1A-85DD-AC446701F85A}"/>
              </a:ext>
            </a:extLst>
          </p:cNvPr>
          <p:cNvSpPr/>
          <p:nvPr/>
        </p:nvSpPr>
        <p:spPr bwMode="auto">
          <a:xfrm>
            <a:off x="151343" y="693683"/>
            <a:ext cx="796159" cy="575442"/>
          </a:xfrm>
          <a:prstGeom prst="rightArrow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139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84AFD-ABA8-CAFA-0CBC-95B633144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70772-4BFB-2600-5481-7ECBAF294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67" y="186432"/>
            <a:ext cx="11737426" cy="6519169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function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reduce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(array,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binary_function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,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)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const next 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element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(array);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return (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function repeat(left)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let right = 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next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if (right ===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undefined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    return left;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return repeat(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binary_function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(left, right));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}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!==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undefined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?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endParaRPr lang="en-US" sz="3000" b="1" dirty="0">
              <a:solidFill>
                <a:srgbClr val="CCFFCC"/>
              </a:solidFill>
              <a:latin typeface="Programma" pitchFamily="2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: next()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));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}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D7CFD48-875C-64C9-7C7E-0F11CEC207B2}"/>
              </a:ext>
            </a:extLst>
          </p:cNvPr>
          <p:cNvSpPr/>
          <p:nvPr/>
        </p:nvSpPr>
        <p:spPr bwMode="auto">
          <a:xfrm>
            <a:off x="151343" y="1150888"/>
            <a:ext cx="796159" cy="575442"/>
          </a:xfrm>
          <a:prstGeom prst="rightArrow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64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E5B0B-F763-ECC5-7E9D-0A9C866D3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D9144-039E-A7F1-7221-8D7E4751F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67" y="186432"/>
            <a:ext cx="11737426" cy="6519169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function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reduce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(array,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binary_function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,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)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const next 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element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(array);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return (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function repeat(left)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let right = 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next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if (right ===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undefined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    return left;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return repeat(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binary_function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(left, right));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}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!==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undefined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?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endParaRPr lang="en-US" sz="3000" b="1" dirty="0">
              <a:solidFill>
                <a:srgbClr val="CCFFCC"/>
              </a:solidFill>
              <a:latin typeface="Programma" pitchFamily="2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: next()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));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}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CA30510-139D-7F6E-F8BC-458056E21FCD}"/>
              </a:ext>
            </a:extLst>
          </p:cNvPr>
          <p:cNvSpPr/>
          <p:nvPr/>
        </p:nvSpPr>
        <p:spPr bwMode="auto">
          <a:xfrm>
            <a:off x="151343" y="4359187"/>
            <a:ext cx="796159" cy="575442"/>
          </a:xfrm>
          <a:prstGeom prst="rightArrow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98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89412-0E97-DFCA-2DF0-5005D9BA5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E8BD-7AD8-991B-548F-AE2903EA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are first class!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23F3D-AEA7-3F28-3616-ACD7E4C7A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1324898" cy="5105400"/>
          </a:xfrm>
        </p:spPr>
        <p:txBody>
          <a:bodyPr/>
          <a:lstStyle/>
          <a:p>
            <a:r>
              <a:rPr lang="en-US" dirty="0"/>
              <a:t>Functions may be nested.</a:t>
            </a:r>
          </a:p>
          <a:p>
            <a:r>
              <a:rPr lang="en-US" dirty="0"/>
              <a:t>Functions may be stored in variables. </a:t>
            </a:r>
            <a:r>
              <a:rPr lang="en-US" dirty="0">
                <a:solidFill>
                  <a:srgbClr val="CCFFCC"/>
                </a:solidFill>
              </a:rPr>
              <a:t>[function statement]</a:t>
            </a:r>
          </a:p>
          <a:p>
            <a:r>
              <a:rPr lang="en-US" dirty="0"/>
              <a:t>Functions may be stored in objects. </a:t>
            </a:r>
            <a:r>
              <a:rPr lang="en-US" dirty="0">
                <a:solidFill>
                  <a:srgbClr val="CCFFCC"/>
                </a:solidFill>
              </a:rPr>
              <a:t>[methods]</a:t>
            </a:r>
          </a:p>
          <a:p>
            <a:r>
              <a:rPr lang="en-US" dirty="0"/>
              <a:t>Functions may be passed as arguments. </a:t>
            </a:r>
            <a:r>
              <a:rPr lang="en-US" dirty="0">
                <a:solidFill>
                  <a:srgbClr val="CCFFCC"/>
                </a:solidFill>
              </a:rPr>
              <a:t>[event handlers, array methods, callbacks]</a:t>
            </a:r>
          </a:p>
          <a:p>
            <a:r>
              <a:rPr lang="en-US" dirty="0"/>
              <a:t>Functions may be returned as results from functions.</a:t>
            </a:r>
          </a:p>
          <a:p>
            <a:r>
              <a:rPr lang="en-US" dirty="0"/>
              <a:t>A new function retains access to the scope of the function that created it. </a:t>
            </a:r>
            <a:r>
              <a:rPr lang="en-US" dirty="0">
                <a:solidFill>
                  <a:srgbClr val="CCFFCC"/>
                </a:solidFill>
              </a:rPr>
              <a:t>[closure]</a:t>
            </a:r>
          </a:p>
        </p:txBody>
      </p:sp>
    </p:spTree>
    <p:extLst>
      <p:ext uri="{BB962C8B-B14F-4D97-AF65-F5344CB8AC3E}">
        <p14:creationId xmlns:p14="http://schemas.microsoft.com/office/powerpoint/2010/main" val="83443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B126C-29E0-5259-13DE-07A893191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ECCD1-EA32-BD60-C6C6-E25DABBB4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67" y="186432"/>
            <a:ext cx="11737426" cy="6519169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function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reduce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(array,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binary_function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,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)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const next 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element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(array);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return (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function repeat(left)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let right = 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next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if (right ===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undefined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    return left;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return repeat(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binary_function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(left, right));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}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!==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undefined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?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endParaRPr lang="en-US" sz="3000" b="1" dirty="0">
              <a:solidFill>
                <a:srgbClr val="CCFFCC"/>
              </a:solidFill>
              <a:latin typeface="Programma" pitchFamily="2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: next()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));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}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62B3D4B-EEF6-84BF-892F-C17652C8C462}"/>
              </a:ext>
            </a:extLst>
          </p:cNvPr>
          <p:cNvSpPr/>
          <p:nvPr/>
        </p:nvSpPr>
        <p:spPr bwMode="auto">
          <a:xfrm>
            <a:off x="151343" y="1150888"/>
            <a:ext cx="796159" cy="575442"/>
          </a:xfrm>
          <a:prstGeom prst="rightArrow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4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0B09B-440D-AE96-FBD9-01E93F85E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8642B-4158-0929-0998-9086366FC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67" y="186432"/>
            <a:ext cx="11737426" cy="6519169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function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reduce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(array,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binary_function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,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)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const next 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element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(array);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return (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function repeat(left)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let right = 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next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if (right ===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undefined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    return left;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return repeat(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binary_function</a:t>
            </a: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(left, right));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}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!== </a:t>
            </a:r>
            <a:r>
              <a:rPr lang="en-US" sz="3000" b="1" dirty="0">
                <a:latin typeface="Programma" pitchFamily="2" charset="0"/>
                <a:cs typeface="Courier New" pitchFamily="49" charset="0"/>
              </a:rPr>
              <a:t>undefined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? </a:t>
            </a:r>
            <a:r>
              <a:rPr lang="en-US" sz="3000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optional_initial</a:t>
            </a:r>
            <a:endParaRPr lang="en-US" sz="3000" b="1" dirty="0">
              <a:solidFill>
                <a:srgbClr val="CCFFCC"/>
              </a:solidFill>
              <a:latin typeface="Programma" pitchFamily="2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: next()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));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}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3BA2955-C685-ACE0-915A-F0FECA56329A}"/>
              </a:ext>
            </a:extLst>
          </p:cNvPr>
          <p:cNvSpPr/>
          <p:nvPr/>
        </p:nvSpPr>
        <p:spPr bwMode="auto">
          <a:xfrm>
            <a:off x="151343" y="3436898"/>
            <a:ext cx="796159" cy="575442"/>
          </a:xfrm>
          <a:prstGeom prst="rightArrow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336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527" y="126460"/>
            <a:ext cx="10059285" cy="6579140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function </a:t>
            </a:r>
            <a:r>
              <a:rPr lang="en-US" b="1" dirty="0">
                <a:latin typeface="Programma" pitchFamily="2" charset="0"/>
                <a:cs typeface="Courier New" pitchFamily="49" charset="0"/>
              </a:rPr>
              <a:t>revocable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any_function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return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CCFFCC"/>
              </a:solidFill>
              <a:latin typeface="Programma" pitchFamily="2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invoke: 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function (...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args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    return 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any_function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(...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args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}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CCFFCC"/>
              </a:solidFill>
              <a:latin typeface="Programma" pitchFamily="2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revoke: 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CC"/>
                </a:solidFill>
                <a:latin typeface="Programma" pitchFamily="2" charset="0"/>
                <a:cs typeface="Courier New" pitchFamily="49" charset="0"/>
              </a:rPr>
              <a:t>            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any_function</a:t>
            </a:r>
            <a:r>
              <a:rPr lang="en-US" b="1" dirty="0">
                <a:solidFill>
                  <a:srgbClr val="FFFFCC"/>
                </a:solidFill>
                <a:latin typeface="Programma" pitchFamily="2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= undefined;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FFFF99"/>
              </a:solidFill>
              <a:latin typeface="Programma" pitchFamily="2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};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}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0254547-ECD5-B1BF-5A6F-ADC0E443876C}"/>
              </a:ext>
            </a:extLst>
          </p:cNvPr>
          <p:cNvSpPr/>
          <p:nvPr/>
        </p:nvSpPr>
        <p:spPr bwMode="auto">
          <a:xfrm>
            <a:off x="2658060" y="1734228"/>
            <a:ext cx="796159" cy="575442"/>
          </a:xfrm>
          <a:prstGeom prst="rightArrow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84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9FA58-9DDF-6B92-E431-C73D8463D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F1947-6DF1-71AE-7382-26E720EEA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527" y="126460"/>
            <a:ext cx="10059285" cy="6579140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function </a:t>
            </a:r>
            <a:r>
              <a:rPr lang="en-US" b="1" dirty="0">
                <a:latin typeface="Programma" pitchFamily="2" charset="0"/>
                <a:cs typeface="Courier New" pitchFamily="49" charset="0"/>
              </a:rPr>
              <a:t>revocable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any_function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return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CCFFCC"/>
              </a:solidFill>
              <a:latin typeface="Programma" pitchFamily="2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invoke: 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function (...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args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    return 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any_function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(...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args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}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CCFFCC"/>
              </a:solidFill>
              <a:latin typeface="Programma" pitchFamily="2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    revoke: 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CC"/>
                </a:solidFill>
                <a:latin typeface="Programma" pitchFamily="2" charset="0"/>
                <a:cs typeface="Courier New" pitchFamily="49" charset="0"/>
              </a:rPr>
              <a:t>            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any_function</a:t>
            </a:r>
            <a:r>
              <a:rPr lang="en-US" b="1" dirty="0">
                <a:solidFill>
                  <a:srgbClr val="FFFFCC"/>
                </a:solidFill>
                <a:latin typeface="Programma" pitchFamily="2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= undefined;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FFFF99"/>
              </a:solidFill>
              <a:latin typeface="Programma" pitchFamily="2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};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}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B53C1FA-858F-55A1-A4A3-868D0B824DD0}"/>
              </a:ext>
            </a:extLst>
          </p:cNvPr>
          <p:cNvSpPr/>
          <p:nvPr/>
        </p:nvSpPr>
        <p:spPr bwMode="auto">
          <a:xfrm>
            <a:off x="2658060" y="3689161"/>
            <a:ext cx="796159" cy="575442"/>
          </a:xfrm>
          <a:prstGeom prst="rightArrow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06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0FC34-F273-C242-F680-69FD97CD8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93DE80-3C9D-687F-27BE-74987F8B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946602"/>
          </a:xfrm>
        </p:spPr>
        <p:txBody>
          <a:bodyPr anchor="b"/>
          <a:lstStyle/>
          <a:p>
            <a:pPr algn="ctr"/>
            <a:r>
              <a:rPr lang="en-US" sz="2800" b="0" cap="none" dirty="0" err="1">
                <a:latin typeface="Programma" panose="02000009000000000000" pitchFamily="49" charset="0"/>
                <a:cs typeface="Programma" panose="02000009000000000000" pitchFamily="49" charset="0"/>
              </a:rPr>
              <a:t>assertEquals</a:t>
            </a:r>
            <a:r>
              <a:rPr lang="en-US" sz="2800" b="0" cap="none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800" b="0" cap="none" dirty="0">
                <a:latin typeface="Cheltenhm BdItHd BT" pitchFamily="18" charset="0"/>
              </a:rPr>
              <a:t>message</a:t>
            </a:r>
            <a:r>
              <a:rPr lang="en-US" sz="2800" b="0" cap="none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2800" b="0" cap="none" dirty="0">
                <a:latin typeface="Cheltenhm BdItHd BT" pitchFamily="18" charset="0"/>
              </a:rPr>
              <a:t>expected</a:t>
            </a:r>
            <a:r>
              <a:rPr lang="en-US" sz="2800" b="0" cap="none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2800" b="0" cap="none" dirty="0">
                <a:latin typeface="Cheltenhm BdItHd BT" pitchFamily="18" charset="0"/>
              </a:rPr>
              <a:t>actual</a:t>
            </a:r>
            <a:r>
              <a:rPr lang="en-US" sz="2800" b="0" cap="none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br>
              <a:rPr lang="en-US" sz="2800" b="0" cap="none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br>
              <a:rPr lang="en-US" sz="2800" b="0" cap="none" dirty="0"/>
            </a:br>
            <a:r>
              <a:rPr lang="en-US" sz="2800" b="0" cap="none" dirty="0"/>
              <a:t>not good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5F1B0D-7025-D407-2616-39666BDA3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6000" dirty="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2490130716"/>
      </p:ext>
    </p:extLst>
  </p:cSld>
  <p:clrMapOvr>
    <a:masterClrMapping/>
  </p:clrMapOvr>
  <p:transition spd="slow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jscheck.js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Case generation</a:t>
            </a:r>
          </a:p>
          <a:p>
            <a:pPr marL="0" indent="0" algn="ctr">
              <a:buNone/>
            </a:pPr>
            <a:r>
              <a:rPr lang="en-US" dirty="0"/>
              <a:t>Testing over turns</a:t>
            </a:r>
          </a:p>
          <a:p>
            <a:endParaRPr lang="en-US" dirty="0"/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jsc.claim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name</a:t>
            </a: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predicate</a:t>
            </a: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signature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jsc.check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milliseconds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jsc.on_report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callback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jsc.on_error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callback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90598285"/>
      </p:ext>
    </p:extLst>
  </p:cSld>
  <p:clrMapOvr>
    <a:masterClrMapping/>
  </p:clrMapOvr>
  <p:transition spd="slow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jsc.claim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200" dirty="0">
                <a:latin typeface="Cheltenhm BdItHd BT" pitchFamily="18" charset="0"/>
              </a:rPr>
              <a:t>name</a:t>
            </a:r>
            <a:r>
              <a:rPr lang="en-US" sz="3200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3200" dirty="0">
                <a:latin typeface="Cheltenhm BdItHd BT" pitchFamily="18" charset="0"/>
              </a:rPr>
              <a:t>predicate</a:t>
            </a:r>
            <a:r>
              <a:rPr lang="en-US" sz="3200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3200" dirty="0">
                <a:latin typeface="Cheltenhm BdItHd BT" pitchFamily="18" charset="0"/>
              </a:rPr>
              <a:t>signature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610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Cheltenhm BdItHd BT" pitchFamily="18" charset="0"/>
                <a:cs typeface="Courier New" pitchFamily="49" charset="0"/>
              </a:rPr>
              <a:t>name</a:t>
            </a:r>
            <a:r>
              <a:rPr lang="en-US" dirty="0">
                <a:cs typeface="Courier New" pitchFamily="49" charset="0"/>
              </a:rPr>
              <a:t> is a string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heltenhm BdItHd BT" pitchFamily="18" charset="0"/>
                <a:cs typeface="Courier New" pitchFamily="49" charset="0"/>
              </a:rPr>
              <a:t>predicate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itchFamily="18" charset="0"/>
                <a:cs typeface="Courier New" pitchFamily="49" charset="0"/>
              </a:rPr>
              <a:t>verdict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dirty="0" err="1">
                <a:latin typeface="Cheltenhm BdItHd BT" pitchFamily="18" charset="0"/>
                <a:cs typeface="Courier New" pitchFamily="49" charset="0"/>
              </a:rPr>
              <a:t>test_parameters</a:t>
            </a:r>
            <a:r>
              <a:rPr lang="en-US" dirty="0">
                <a:latin typeface="Cheltenhm BdItHd BT" pitchFamily="18" charset="0"/>
                <a:cs typeface="Courier New" pitchFamily="49" charset="0"/>
              </a:rPr>
              <a:t>…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heltenhm BdItHd BT" pitchFamily="18" charset="0"/>
              </a:rPr>
              <a:t>signature </a:t>
            </a:r>
            <a:r>
              <a:rPr lang="en-US" dirty="0"/>
              <a:t>is an array of specifications, </a:t>
            </a:r>
            <a:br>
              <a:rPr lang="en-US" dirty="0"/>
            </a:br>
            <a:r>
              <a:rPr lang="en-US" dirty="0"/>
              <a:t>one per </a:t>
            </a:r>
            <a:r>
              <a:rPr lang="en-US" dirty="0" err="1">
                <a:latin typeface="Cheltenhm BdItHd BT" pitchFamily="18" charset="0"/>
              </a:rPr>
              <a:t>test_parameter</a:t>
            </a:r>
            <a:r>
              <a:rPr lang="en-US" dirty="0">
                <a:latin typeface="Cheltenhm BdItHd BT" pitchFamily="18" charset="0"/>
              </a:rPr>
              <a:t>…</a:t>
            </a:r>
          </a:p>
          <a:p>
            <a:endParaRPr lang="en-US" b="1" dirty="0">
              <a:latin typeface="Cheltenhm BdItHd BT" pitchFamily="18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jsc.claim</a:t>
            </a:r>
            <a:r>
              <a:rPr lang="en-US" sz="26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sz="2600" b="1" dirty="0">
                <a:latin typeface="Programma" panose="02000009000000000000" pitchFamily="49" charset="0"/>
                <a:cs typeface="Programma" panose="02000009000000000000" pitchFamily="49" charset="0"/>
              </a:rPr>
              <a:t>    "Compare the old code with the new code", </a:t>
            </a:r>
            <a:br>
              <a:rPr lang="en-US" sz="2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26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predicate(verdict, a) {</a:t>
            </a:r>
            <a:br>
              <a:rPr lang="en-US" sz="2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2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verdict(</a:t>
            </a:r>
            <a:r>
              <a:rPr lang="en-US" sz="26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oldCode</a:t>
            </a:r>
            <a:r>
              <a:rPr lang="en-US" sz="2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(a) === </a:t>
            </a:r>
            <a:r>
              <a:rPr lang="en-US" sz="26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newCode</a:t>
            </a:r>
            <a:r>
              <a:rPr lang="en-US" sz="2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(a));</a:t>
            </a:r>
            <a:br>
              <a:rPr lang="en-US" sz="2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2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600" b="1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br>
              <a:rPr lang="en-US" sz="2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2600" b="1" dirty="0">
                <a:latin typeface="Programma" panose="02000009000000000000" pitchFamily="49" charset="0"/>
                <a:cs typeface="Programma" panose="02000009000000000000" pitchFamily="49" charset="0"/>
              </a:rPr>
              <a:t>    [</a:t>
            </a:r>
            <a:r>
              <a:rPr lang="en-US" sz="2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jsc.integer</a:t>
            </a:r>
            <a:r>
              <a:rPr lang="en-US" sz="2600" b="1" dirty="0">
                <a:latin typeface="Programma" panose="02000009000000000000" pitchFamily="49" charset="0"/>
                <a:cs typeface="Programma" panose="02000009000000000000" pitchFamily="49" charset="0"/>
              </a:rPr>
              <a:t>()]</a:t>
            </a:r>
            <a:br>
              <a:rPr lang="en-US" sz="2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2600" b="1" dirty="0"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52667418"/>
      </p:ext>
    </p:extLst>
  </p:cSld>
  <p:clrMapOvr>
    <a:masterClrMapping/>
  </p:clrMapOvr>
  <p:transition spd="slow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Specifiers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jsc.any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jsc.array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jsc.boolean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jsc.character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() </a:t>
            </a:r>
          </a:p>
          <a:p>
            <a:pPr marL="0" indent="0">
              <a:buNone/>
            </a:pP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jsc.falsy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jsc.integer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jsc.literal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jsc.number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jsc.object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jsc.one_of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jsc.sequence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jsc.string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endParaRPr lang="en-US" sz="2400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81087"/>
      </p:ext>
    </p:extLst>
  </p:cSld>
  <p:clrMapOvr>
    <a:masterClrMapping/>
  </p:clrMapOvr>
  <p:transition spd="slow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228600"/>
            <a:ext cx="8686800" cy="6400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jsc.string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3,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jsc.character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("0", "9"),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1, "-",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2,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jsc.character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("0", "9"),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1, "-",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4,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jsc.character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("0", "9")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"094-55-0695"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"571-63-9387"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"130-08-5751"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"296-55-3384"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"976-55-3359"</a:t>
            </a:r>
          </a:p>
        </p:txBody>
      </p:sp>
    </p:spTree>
    <p:extLst>
      <p:ext uri="{BB962C8B-B14F-4D97-AF65-F5344CB8AC3E}">
        <p14:creationId xmlns:p14="http://schemas.microsoft.com/office/powerpoint/2010/main" val="77811189"/>
      </p:ext>
    </p:extLst>
  </p:cSld>
  <p:clrMapOvr>
    <a:masterClrMapping/>
  </p:clrMapOvr>
  <p:transition spd="slow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228600"/>
            <a:ext cx="9283262" cy="6400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jsc.array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([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jsc.integer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(),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jsc.number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(100),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jsc.string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(8,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jsc.character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("A", "Z"))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])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[3,  21.228644298389554, "TJFJPLQA"]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[5,  57.05485427752137,  "CWQDVXWY"]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[7,  91.98980208020657,  "QVMGNVXK"]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[11, 87.07735128700733,  "GXBSVLKJ"]</a:t>
            </a:r>
          </a:p>
        </p:txBody>
      </p:sp>
    </p:spTree>
    <p:extLst>
      <p:ext uri="{BB962C8B-B14F-4D97-AF65-F5344CB8AC3E}">
        <p14:creationId xmlns:p14="http://schemas.microsoft.com/office/powerpoint/2010/main" val="4080604621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01BA1-A7E0-05A3-4A01-E66882913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5ABA-D292-30A8-2C0B-BCFE17FE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5E104-DBE6-5643-E444-AB090A02A7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73444-E33F-5B80-4374-2EF626D566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01288"/>
      </p:ext>
    </p:extLst>
  </p:cSld>
  <p:clrMapOvr>
    <a:masterClrMapping/>
  </p:clrMapOvr>
  <p:transition spd="slow"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199" y="228600"/>
            <a:ext cx="9275379" cy="6400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jsc.object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left: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jsc.integer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(1920),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top: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jsc.integer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(1080),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color: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jsc.one_of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"black", "white", "red",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"blue", "green", "gray"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])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{"left":1104, "top":139,  "color":"gray"}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{"left":62,   "top":596,  "color":"white"}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{"left":501,  "top":164,  "color":"red"}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{"left":584,  "top":785,  "color":"white"}</a:t>
            </a:r>
          </a:p>
        </p:txBody>
      </p:sp>
    </p:spTree>
    <p:extLst>
      <p:ext uri="{BB962C8B-B14F-4D97-AF65-F5344CB8AC3E}">
        <p14:creationId xmlns:p14="http://schemas.microsoft.com/office/powerpoint/2010/main" val="1474793994"/>
      </p:ext>
    </p:extLst>
  </p:cSld>
  <p:clrMapOvr>
    <a:masterClrMapping/>
  </p:clrMapOvr>
  <p:transition spd="slow"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1565" y="228600"/>
            <a:ext cx="11295993" cy="6400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jsc.object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jsc.array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jsc.integer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(3, 6),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jsc.string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(4,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jsc.character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("a", "z"))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),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jsc.boolean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{"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jodo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":true, "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zhzm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":false, "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rcqz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":true}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{"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odcr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":true, "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azax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":true,  "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bnfx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":true, "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hmmc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":false}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{"qtbo":false, "vqzc":false, "zpij":true,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"ogss":false, "lxnp":false}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81518"/>
      </p:ext>
    </p:extLst>
  </p:cSld>
  <p:clrMapOvr>
    <a:masterClrMapping/>
  </p:clrMapOvr>
  <p:transition spd="slow">
    <p:strips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8AA61-CDE9-B93E-FB22-4C87F66C5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B560AB-020B-64C6-74E9-C828BF3B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endParaRPr lang="en-US" b="0" cap="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D14DF-E8DC-EDD4-AC07-78905FE6E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6000" dirty="0"/>
              <a:t>Concurrency/Parallelism</a:t>
            </a:r>
          </a:p>
        </p:txBody>
      </p:sp>
    </p:spTree>
    <p:extLst>
      <p:ext uri="{BB962C8B-B14F-4D97-AF65-F5344CB8AC3E}">
        <p14:creationId xmlns:p14="http://schemas.microsoft.com/office/powerpoint/2010/main" val="3196128482"/>
      </p:ext>
    </p:extLst>
  </p:cSld>
  <p:clrMapOvr>
    <a:masterClrMapping/>
  </p:clrMapOvr>
  <p:transition spd="slow"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128A5D-BD0C-4ACF-30B5-3D3CC978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9A1328-A2A4-9E6F-BAA0-CED829359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event loop systems, programs run in turns.</a:t>
            </a:r>
          </a:p>
          <a:p>
            <a:r>
              <a:rPr lang="en-US" dirty="0"/>
              <a:t>Sometimes work requires several turns.</a:t>
            </a:r>
          </a:p>
          <a:p>
            <a:endParaRPr lang="en-US" dirty="0"/>
          </a:p>
          <a:p>
            <a:r>
              <a:rPr lang="en-US" dirty="0"/>
              <a:t>Remote procedure calls</a:t>
            </a:r>
          </a:p>
          <a:p>
            <a:r>
              <a:rPr lang="en-US" dirty="0"/>
              <a:t>Nested event handlers</a:t>
            </a:r>
          </a:p>
          <a:p>
            <a:r>
              <a:rPr lang="en-US" dirty="0"/>
              <a:t>Promises</a:t>
            </a:r>
          </a:p>
          <a:p>
            <a:r>
              <a:rPr lang="en-US" dirty="0"/>
              <a:t>Async/await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848482-A966-B119-9338-775F243CF725}"/>
              </a:ext>
            </a:extLst>
          </p:cNvPr>
          <p:cNvSpPr txBox="1"/>
          <p:nvPr/>
        </p:nvSpPr>
        <p:spPr>
          <a:xfrm>
            <a:off x="3048657" y="3244334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536385</a:t>
            </a:r>
          </a:p>
        </p:txBody>
      </p:sp>
    </p:spTree>
    <p:extLst>
      <p:ext uri="{BB962C8B-B14F-4D97-AF65-F5344CB8AC3E}">
        <p14:creationId xmlns:p14="http://schemas.microsoft.com/office/powerpoint/2010/main" val="1510399080"/>
      </p:ext>
    </p:extLst>
  </p:cSld>
  <p:clrMapOvr>
    <a:masterClrMapping/>
  </p:clrMapOvr>
  <p:transition spd="slow">
    <p:strips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C29D-F70E-4F25-A29A-B36F870F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Embrace Eventuality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E5C60-5FD2-4278-85C3-BDF1C67F2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Clearly uncouple logic from flow control.</a:t>
            </a:r>
          </a:p>
          <a:p>
            <a:r>
              <a:rPr lang="en-US" dirty="0"/>
              <a:t>Make a function for each processing step.</a:t>
            </a:r>
          </a:p>
          <a:p>
            <a:r>
              <a:rPr lang="en-US" dirty="0"/>
              <a:t>Make a function that calls each of the processing step functions.</a:t>
            </a:r>
          </a:p>
        </p:txBody>
      </p:sp>
    </p:spTree>
    <p:extLst>
      <p:ext uri="{BB962C8B-B14F-4D97-AF65-F5344CB8AC3E}">
        <p14:creationId xmlns:p14="http://schemas.microsoft.com/office/powerpoint/2010/main" val="1016783987"/>
      </p:ext>
    </p:extLst>
  </p:cSld>
  <p:clrMapOvr>
    <a:masterClrMapping/>
  </p:clrMapOvr>
  <p:transition spd="slow">
    <p:strips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A310C-FFD7-4F9F-AB7E-1E881B040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79400"/>
            <a:ext cx="11887200" cy="62992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</a:rPr>
              <a:t>function</a:t>
            </a:r>
            <a:r>
              <a:rPr lang="en-US" sz="3600" dirty="0">
                <a:solidFill>
                  <a:srgbClr val="97FF97"/>
                </a:solidFill>
                <a:latin typeface="Programma" panose="02000009000000000000" pitchFamily="49" charset="0"/>
              </a:rPr>
              <a:t> </a:t>
            </a:r>
            <a:r>
              <a:rPr lang="en-US" sz="3600" i="1" dirty="0">
                <a:latin typeface="Programma" panose="02000009000000000000" pitchFamily="49" charset="0"/>
              </a:rPr>
              <a:t>factory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</a:rPr>
              <a:t>(</a:t>
            </a:r>
            <a:r>
              <a:rPr lang="en-US" sz="3600" i="1" dirty="0">
                <a:solidFill>
                  <a:srgbClr val="CCFFCC"/>
                </a:solidFill>
                <a:latin typeface="Programma" panose="02000009000000000000" pitchFamily="49" charset="0"/>
              </a:rPr>
              <a:t>parameters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</a:rPr>
              <a:t>) {</a:t>
            </a:r>
            <a:b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</a:rPr>
            </a:b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</a:rPr>
              <a:t>    return</a:t>
            </a:r>
            <a:r>
              <a:rPr lang="en-US" sz="3600" dirty="0">
                <a:solidFill>
                  <a:srgbClr val="97FF97"/>
                </a:solidFill>
                <a:latin typeface="Programma" panose="02000009000000000000" pitchFamily="49" charset="0"/>
              </a:rPr>
              <a:t>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  <a:t>function </a:t>
            </a:r>
            <a:r>
              <a:rPr lang="en-US" sz="3600" i="1" dirty="0">
                <a:solidFill>
                  <a:srgbClr val="FFFF99"/>
                </a:solidFill>
                <a:latin typeface="Programma" panose="02000009000000000000" pitchFamily="49" charset="0"/>
              </a:rPr>
              <a:t>requestor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  <a:t>(</a:t>
            </a:r>
            <a:r>
              <a:rPr lang="en-US" sz="3600" i="1" dirty="0">
                <a:solidFill>
                  <a:srgbClr val="FFFF99"/>
                </a:solidFill>
                <a:latin typeface="Programma" panose="02000009000000000000" pitchFamily="49" charset="0"/>
              </a:rPr>
              <a:t>callback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  <a:t>, </a:t>
            </a:r>
            <a:r>
              <a:rPr lang="en-US" sz="3600" i="1" dirty="0">
                <a:solidFill>
                  <a:srgbClr val="FFFF99"/>
                </a:solidFill>
                <a:latin typeface="Programma" panose="02000009000000000000" pitchFamily="49" charset="0"/>
              </a:rPr>
              <a:t>value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  <a:t>) {</a:t>
            </a:r>
            <a:b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br>
              <a:rPr lang="en-US" sz="3600" dirty="0">
                <a:solidFill>
                  <a:srgbClr val="FFFF99"/>
                </a:solidFill>
                <a:highlight>
                  <a:srgbClr val="008000"/>
                </a:highlight>
                <a:latin typeface="Programma" panose="02000009000000000000" pitchFamily="49" charset="0"/>
              </a:rPr>
            </a:b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  <a:t>// Send a message to another process</a:t>
            </a:r>
            <a:b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  <a:t>// using the </a:t>
            </a:r>
            <a:r>
              <a:rPr lang="en-US" sz="3600" i="1" dirty="0">
                <a:solidFill>
                  <a:srgbClr val="FFFF99"/>
                </a:solidFill>
                <a:latin typeface="Programma" panose="02000009000000000000" pitchFamily="49" charset="0"/>
              </a:rPr>
              <a:t>value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  <a:t> and the</a:t>
            </a:r>
            <a:r>
              <a:rPr lang="en-US" sz="3600" dirty="0">
                <a:solidFill>
                  <a:srgbClr val="FFFF00"/>
                </a:solidFill>
                <a:latin typeface="Programma" panose="02000009000000000000" pitchFamily="49" charset="0"/>
              </a:rPr>
              <a:t> </a:t>
            </a:r>
            <a:r>
              <a:rPr lang="en-US" sz="3600" i="1" dirty="0">
                <a:solidFill>
                  <a:srgbClr val="CCFFCC"/>
                </a:solidFill>
                <a:latin typeface="Programma" panose="02000009000000000000" pitchFamily="49" charset="0"/>
              </a:rPr>
              <a:t>parameters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  <a:t>.</a:t>
            </a:r>
            <a:b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  <a:t>// Report the </a:t>
            </a:r>
            <a:r>
              <a:rPr lang="en-US" sz="3600" i="1" dirty="0">
                <a:solidFill>
                  <a:srgbClr val="FFFF99"/>
                </a:solidFill>
                <a:latin typeface="Programma" panose="02000009000000000000" pitchFamily="49" charset="0"/>
              </a:rPr>
              <a:t>result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  <a:t> with the </a:t>
            </a:r>
            <a:r>
              <a:rPr lang="en-US" sz="3600" i="1" dirty="0">
                <a:solidFill>
                  <a:srgbClr val="FFFF99"/>
                </a:solidFill>
                <a:latin typeface="Programma" panose="02000009000000000000" pitchFamily="49" charset="0"/>
              </a:rPr>
              <a:t>callback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  <a:t>.</a:t>
            </a:r>
            <a:b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b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  <a:t>        return </a:t>
            </a:r>
            <a:r>
              <a:rPr lang="en-US" sz="3600" i="1" dirty="0">
                <a:solidFill>
                  <a:srgbClr val="FFFF99"/>
                </a:solidFill>
                <a:latin typeface="Programma" panose="02000009000000000000" pitchFamily="49" charset="0"/>
              </a:rPr>
              <a:t>callback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  <a:t>(</a:t>
            </a:r>
            <a:r>
              <a:rPr lang="en-US" sz="3600" i="1" dirty="0">
                <a:solidFill>
                  <a:srgbClr val="FFFF99"/>
                </a:solidFill>
                <a:latin typeface="Programma" panose="02000009000000000000" pitchFamily="49" charset="0"/>
              </a:rPr>
              <a:t>result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  <a:t>,</a:t>
            </a:r>
            <a:r>
              <a:rPr lang="en-US" sz="3600" i="1" dirty="0">
                <a:solidFill>
                  <a:srgbClr val="FFFF99"/>
                </a:solidFill>
                <a:latin typeface="Programma" panose="02000009000000000000" pitchFamily="49" charset="0"/>
              </a:rPr>
              <a:t> reason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  <a:t>);</a:t>
            </a:r>
            <a:b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</a:rPr>
              <a:t>    }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</a:rPr>
              <a:t>;</a:t>
            </a:r>
            <a:b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</a:rPr>
            </a:b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03645625"/>
      </p:ext>
    </p:extLst>
  </p:cSld>
  <p:clrMapOvr>
    <a:masterClrMapping/>
  </p:clrMapOvr>
  <p:transition spd="slow"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0566B-F747-7F70-2611-FD79D27C4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5553-782D-D3A8-0117-39490BA2B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79400"/>
            <a:ext cx="11887200" cy="6299200"/>
          </a:xfrm>
        </p:spPr>
        <p:txBody>
          <a:bodyPr anchor="t">
            <a:noAutofit/>
          </a:bodyPr>
          <a:lstStyle/>
          <a:p>
            <a:pPr algn="l"/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function</a:t>
            </a:r>
            <a:r>
              <a:rPr lang="en-US" sz="2400" dirty="0">
                <a:solidFill>
                  <a:srgbClr val="97FF97"/>
                </a:solidFill>
                <a:latin typeface="Programma" panose="02000009000000000000" pitchFamily="49" charset="0"/>
              </a:rPr>
              <a:t> </a:t>
            </a:r>
            <a:r>
              <a:rPr lang="en-US" sz="2400" dirty="0">
                <a:latin typeface="Programma" panose="02000009000000000000" pitchFamily="49" charset="0"/>
              </a:rPr>
              <a:t>work</a:t>
            </a: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(</a:t>
            </a:r>
            <a:r>
              <a:rPr lang="en-US" sz="2400" dirty="0" err="1">
                <a:solidFill>
                  <a:srgbClr val="CCFFCC"/>
                </a:solidFill>
                <a:latin typeface="Programma" panose="02000009000000000000" pitchFamily="49" charset="0"/>
              </a:rPr>
              <a:t>uri</a:t>
            </a: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) {</a:t>
            </a:r>
            <a:b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    return</a:t>
            </a:r>
            <a:r>
              <a:rPr lang="en-US" sz="2400" dirty="0">
                <a:solidFill>
                  <a:srgbClr val="97FF97"/>
                </a:solidFill>
                <a:latin typeface="Programma" panose="02000009000000000000" pitchFamily="49" charset="0"/>
              </a:rPr>
              <a:t> 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function step(callback, value) {</a:t>
            </a:r>
            <a:b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       let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= new Worker(</a:t>
            </a:r>
            <a:r>
              <a:rPr lang="en-US" sz="2400" dirty="0" err="1">
                <a:solidFill>
                  <a:srgbClr val="CCFFCC"/>
                </a:solidFill>
                <a:latin typeface="Programma" panose="02000009000000000000" pitchFamily="49" charset="0"/>
              </a:rPr>
              <a:t>uri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);</a:t>
            </a:r>
            <a:b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      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the_worker.onmessage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= 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function (message) {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   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</a:t>
            </a:r>
            <a:r>
              <a:rPr lang="en-US" sz="2400" dirty="0" err="1">
                <a:solidFill>
                  <a:srgbClr val="93E3FF"/>
                </a:solidFill>
                <a:latin typeface="Programma" panose="02000009000000000000" pitchFamily="49" charset="0"/>
              </a:rPr>
              <a:t>.terminate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();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    return 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callback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(</a:t>
            </a:r>
            <a:r>
              <a:rPr lang="en-US" sz="2400" dirty="0" err="1">
                <a:solidFill>
                  <a:srgbClr val="93E3FF"/>
                </a:solidFill>
                <a:latin typeface="Programma" panose="02000009000000000000" pitchFamily="49" charset="0"/>
              </a:rPr>
              <a:t>message.data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);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}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;</a:t>
            </a:r>
            <a:b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Programma" panose="02000009000000000000" pitchFamily="49" charset="0"/>
              </a:rPr>
              <a:t>the_worker.onError</a:t>
            </a: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 = function (error) {</a:t>
            </a:r>
            <a:b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            </a:t>
            </a:r>
            <a:r>
              <a:rPr lang="en-US" sz="2400" dirty="0" err="1">
                <a:solidFill>
                  <a:schemeClr val="tx1"/>
                </a:solidFill>
                <a:latin typeface="Programma" panose="02000009000000000000" pitchFamily="49" charset="0"/>
              </a:rPr>
              <a:t>the_worker.terminate</a:t>
            </a: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();</a:t>
            </a:r>
            <a:b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            return callback(undefined, </a:t>
            </a:r>
            <a:r>
              <a:rPr lang="en-US" sz="2400" dirty="0" err="1">
                <a:solidFill>
                  <a:schemeClr val="tx1"/>
                </a:solidFill>
                <a:latin typeface="Programma" panose="02000009000000000000" pitchFamily="49" charset="0"/>
              </a:rPr>
              <a:t>error.message</a:t>
            </a: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);</a:t>
            </a:r>
            <a:b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        };</a:t>
            </a:r>
            <a:b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Programma" panose="02000009000000000000" pitchFamily="49" charset="0"/>
              </a:rPr>
              <a:t>the_worker.postMessage</a:t>
            </a: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(value);</a:t>
            </a:r>
            <a:b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        return function cancel(reason) {</a:t>
            </a:r>
            <a:b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            </a:t>
            </a:r>
            <a:r>
              <a:rPr lang="en-US" sz="2400" dirty="0" err="1">
                <a:solidFill>
                  <a:schemeClr val="tx1"/>
                </a:solidFill>
                <a:latin typeface="Programma" panose="02000009000000000000" pitchFamily="49" charset="0"/>
              </a:rPr>
              <a:t>the_worker.terminate</a:t>
            </a: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();</a:t>
            </a:r>
            <a:b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        };</a:t>
            </a:r>
            <a:b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   }</a:t>
            </a:r>
            <a:r>
              <a:rPr lang="en-US" sz="2400" dirty="0">
                <a:solidFill>
                  <a:srgbClr val="97FF97"/>
                </a:solidFill>
                <a:latin typeface="Programma" panose="02000009000000000000" pitchFamily="49" charset="0"/>
              </a:rPr>
              <a:t>;</a:t>
            </a:r>
            <a:br>
              <a:rPr lang="en-US" sz="2400" dirty="0">
                <a:solidFill>
                  <a:srgbClr val="97FF97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76426172"/>
      </p:ext>
    </p:extLst>
  </p:cSld>
  <p:clrMapOvr>
    <a:masterClrMapping/>
  </p:clrMapOvr>
  <p:transition spd="slow">
    <p:strips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5D2EA-D0E0-A1B9-14CC-95A993997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F564-C412-DEB3-9272-3E361FE80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79400"/>
            <a:ext cx="11887200" cy="6299200"/>
          </a:xfrm>
        </p:spPr>
        <p:txBody>
          <a:bodyPr anchor="t">
            <a:noAutofit/>
          </a:bodyPr>
          <a:lstStyle/>
          <a:p>
            <a:pPr algn="l"/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function</a:t>
            </a:r>
            <a:r>
              <a:rPr lang="en-US" sz="2400" dirty="0">
                <a:solidFill>
                  <a:srgbClr val="97FF97"/>
                </a:solidFill>
                <a:latin typeface="Programma" panose="02000009000000000000" pitchFamily="49" charset="0"/>
              </a:rPr>
              <a:t> </a:t>
            </a:r>
            <a:r>
              <a:rPr lang="en-US" sz="2400" dirty="0">
                <a:latin typeface="Programma" panose="02000009000000000000" pitchFamily="49" charset="0"/>
              </a:rPr>
              <a:t>work</a:t>
            </a: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(</a:t>
            </a:r>
            <a:r>
              <a:rPr lang="en-US" sz="2400" dirty="0" err="1">
                <a:solidFill>
                  <a:srgbClr val="CCFFCC"/>
                </a:solidFill>
                <a:latin typeface="Programma" panose="02000009000000000000" pitchFamily="49" charset="0"/>
              </a:rPr>
              <a:t>uri</a:t>
            </a: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) {</a:t>
            </a:r>
            <a:b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    return</a:t>
            </a:r>
            <a:r>
              <a:rPr lang="en-US" sz="2400" dirty="0">
                <a:solidFill>
                  <a:srgbClr val="97FF97"/>
                </a:solidFill>
                <a:latin typeface="Programma" panose="02000009000000000000" pitchFamily="49" charset="0"/>
              </a:rPr>
              <a:t> 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function step(callback, value) {</a:t>
            </a:r>
            <a:b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       let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= new Worker(</a:t>
            </a:r>
            <a:r>
              <a:rPr lang="en-US" sz="2400" dirty="0" err="1">
                <a:solidFill>
                  <a:srgbClr val="CCFFCC"/>
                </a:solidFill>
                <a:latin typeface="Programma" panose="02000009000000000000" pitchFamily="49" charset="0"/>
              </a:rPr>
              <a:t>uri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);</a:t>
            </a:r>
            <a:b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      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the_worker.onmessage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= 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function (message) {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   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</a:t>
            </a:r>
            <a:r>
              <a:rPr lang="en-US" sz="2400" dirty="0" err="1">
                <a:solidFill>
                  <a:srgbClr val="93E3FF"/>
                </a:solidFill>
                <a:latin typeface="Programma" panose="02000009000000000000" pitchFamily="49" charset="0"/>
              </a:rPr>
              <a:t>.terminate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();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    return 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callback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(</a:t>
            </a:r>
            <a:r>
              <a:rPr lang="en-US" sz="2400" dirty="0" err="1">
                <a:solidFill>
                  <a:srgbClr val="93E3FF"/>
                </a:solidFill>
                <a:latin typeface="Programma" panose="02000009000000000000" pitchFamily="49" charset="0"/>
              </a:rPr>
              <a:t>message.data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);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}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;</a:t>
            </a:r>
            <a:b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      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the_worker.onError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= 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function (error) {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   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</a:t>
            </a:r>
            <a:r>
              <a:rPr lang="en-US" sz="2400" dirty="0" err="1">
                <a:solidFill>
                  <a:srgbClr val="93E3FF"/>
                </a:solidFill>
                <a:latin typeface="Programma" panose="02000009000000000000" pitchFamily="49" charset="0"/>
              </a:rPr>
              <a:t>.terminate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();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    return 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callback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(undefined, </a:t>
            </a:r>
            <a:r>
              <a:rPr lang="en-US" sz="2400" dirty="0" err="1">
                <a:solidFill>
                  <a:srgbClr val="93E3FF"/>
                </a:solidFill>
                <a:latin typeface="Programma" panose="02000009000000000000" pitchFamily="49" charset="0"/>
              </a:rPr>
              <a:t>error.message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);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}</a:t>
            </a:r>
            <a:r>
              <a:rPr lang="en-US" sz="2400" dirty="0">
                <a:solidFill>
                  <a:srgbClr val="FFFF00"/>
                </a:solidFill>
                <a:latin typeface="Programma" panose="02000009000000000000" pitchFamily="49" charset="0"/>
              </a:rPr>
              <a:t>;</a:t>
            </a:r>
            <a:br>
              <a:rPr lang="en-US" sz="2400" dirty="0">
                <a:solidFill>
                  <a:srgbClr val="FFFF00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Programma" panose="02000009000000000000" pitchFamily="49" charset="0"/>
              </a:rPr>
              <a:t>the_worker.postMessage</a:t>
            </a: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(value);</a:t>
            </a:r>
            <a:b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        return function cancel(reason) {</a:t>
            </a:r>
            <a:b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            </a:t>
            </a:r>
            <a:r>
              <a:rPr lang="en-US" sz="2400" dirty="0" err="1">
                <a:solidFill>
                  <a:schemeClr val="tx1"/>
                </a:solidFill>
                <a:latin typeface="Programma" panose="02000009000000000000" pitchFamily="49" charset="0"/>
              </a:rPr>
              <a:t>the_worker.terminate</a:t>
            </a: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();</a:t>
            </a:r>
            <a:b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        };</a:t>
            </a:r>
            <a:b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   }</a:t>
            </a:r>
            <a:r>
              <a:rPr lang="en-US" sz="2400" dirty="0">
                <a:solidFill>
                  <a:srgbClr val="97FF97"/>
                </a:solidFill>
                <a:latin typeface="Programma" panose="02000009000000000000" pitchFamily="49" charset="0"/>
              </a:rPr>
              <a:t>;</a:t>
            </a:r>
            <a:br>
              <a:rPr lang="en-US" sz="2400" dirty="0">
                <a:solidFill>
                  <a:srgbClr val="97FF97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86109084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5EA92-9E3E-0B70-4F60-B58090A09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8606-4458-2C84-1125-14D223228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79400"/>
            <a:ext cx="11887200" cy="6299200"/>
          </a:xfrm>
        </p:spPr>
        <p:txBody>
          <a:bodyPr anchor="t">
            <a:noAutofit/>
          </a:bodyPr>
          <a:lstStyle/>
          <a:p>
            <a:pPr algn="l"/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function</a:t>
            </a:r>
            <a:r>
              <a:rPr lang="en-US" sz="2400" dirty="0">
                <a:solidFill>
                  <a:srgbClr val="97FF97"/>
                </a:solidFill>
                <a:latin typeface="Programma" panose="02000009000000000000" pitchFamily="49" charset="0"/>
              </a:rPr>
              <a:t> </a:t>
            </a:r>
            <a:r>
              <a:rPr lang="en-US" sz="2400" dirty="0">
                <a:latin typeface="Programma" panose="02000009000000000000" pitchFamily="49" charset="0"/>
              </a:rPr>
              <a:t>work</a:t>
            </a: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(</a:t>
            </a:r>
            <a:r>
              <a:rPr lang="en-US" sz="2400" dirty="0" err="1">
                <a:solidFill>
                  <a:srgbClr val="CCFFCC"/>
                </a:solidFill>
                <a:latin typeface="Programma" panose="02000009000000000000" pitchFamily="49" charset="0"/>
              </a:rPr>
              <a:t>uri</a:t>
            </a: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) {</a:t>
            </a:r>
            <a:b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    return</a:t>
            </a:r>
            <a:r>
              <a:rPr lang="en-US" sz="2400" dirty="0">
                <a:solidFill>
                  <a:srgbClr val="97FF97"/>
                </a:solidFill>
                <a:latin typeface="Programma" panose="02000009000000000000" pitchFamily="49" charset="0"/>
              </a:rPr>
              <a:t> 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function step(callback, value) {</a:t>
            </a:r>
            <a:b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       let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= new Worker(</a:t>
            </a:r>
            <a:r>
              <a:rPr lang="en-US" sz="2400" dirty="0" err="1">
                <a:solidFill>
                  <a:srgbClr val="CCFFCC"/>
                </a:solidFill>
                <a:latin typeface="Programma" panose="02000009000000000000" pitchFamily="49" charset="0"/>
              </a:rPr>
              <a:t>uri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);</a:t>
            </a:r>
            <a:b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      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the_worker.onmessage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= 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function (message) {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   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</a:t>
            </a:r>
            <a:r>
              <a:rPr lang="en-US" sz="2400" dirty="0" err="1">
                <a:solidFill>
                  <a:srgbClr val="93E3FF"/>
                </a:solidFill>
                <a:latin typeface="Programma" panose="02000009000000000000" pitchFamily="49" charset="0"/>
              </a:rPr>
              <a:t>.terminate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();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    return 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callback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(</a:t>
            </a:r>
            <a:r>
              <a:rPr lang="en-US" sz="2400" dirty="0" err="1">
                <a:solidFill>
                  <a:srgbClr val="93E3FF"/>
                </a:solidFill>
                <a:latin typeface="Programma" panose="02000009000000000000" pitchFamily="49" charset="0"/>
              </a:rPr>
              <a:t>message.data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);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}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;</a:t>
            </a:r>
            <a:b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      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the_worker.onError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= 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function (error) {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   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</a:t>
            </a:r>
            <a:r>
              <a:rPr lang="en-US" sz="2400" dirty="0" err="1">
                <a:solidFill>
                  <a:srgbClr val="93E3FF"/>
                </a:solidFill>
                <a:latin typeface="Programma" panose="02000009000000000000" pitchFamily="49" charset="0"/>
              </a:rPr>
              <a:t>.terminate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();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    return 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callback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(undefined, </a:t>
            </a:r>
            <a:r>
              <a:rPr lang="en-US" sz="2400" dirty="0" err="1">
                <a:solidFill>
                  <a:srgbClr val="93E3FF"/>
                </a:solidFill>
                <a:latin typeface="Programma" panose="02000009000000000000" pitchFamily="49" charset="0"/>
              </a:rPr>
              <a:t>error.message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);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}</a:t>
            </a:r>
            <a:r>
              <a:rPr lang="en-US" sz="2400" dirty="0">
                <a:solidFill>
                  <a:srgbClr val="FFFF00"/>
                </a:solidFill>
                <a:latin typeface="Programma" panose="02000009000000000000" pitchFamily="49" charset="0"/>
              </a:rPr>
              <a:t>;</a:t>
            </a:r>
            <a:br>
              <a:rPr lang="en-US" sz="2400" dirty="0">
                <a:solidFill>
                  <a:srgbClr val="FFFF00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00"/>
                </a:solidFill>
                <a:latin typeface="Programma" panose="02000009000000000000" pitchFamily="49" charset="0"/>
              </a:rPr>
              <a:t>       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the_worker.postMessage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(value);</a:t>
            </a:r>
            <a:b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        return function cancel(reason) {</a:t>
            </a:r>
            <a:b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            </a:t>
            </a:r>
            <a:r>
              <a:rPr lang="en-US" sz="2400" dirty="0" err="1">
                <a:solidFill>
                  <a:schemeClr val="tx1"/>
                </a:solidFill>
                <a:latin typeface="Programma" panose="02000009000000000000" pitchFamily="49" charset="0"/>
              </a:rPr>
              <a:t>the_worker.terminate</a:t>
            </a: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();</a:t>
            </a:r>
            <a:b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  <a:t>        };</a:t>
            </a:r>
            <a:br>
              <a:rPr lang="en-US" sz="2400" dirty="0">
                <a:solidFill>
                  <a:schemeClr val="tx1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   }</a:t>
            </a:r>
            <a:r>
              <a:rPr lang="en-US" sz="2400" dirty="0">
                <a:solidFill>
                  <a:srgbClr val="97FF97"/>
                </a:solidFill>
                <a:latin typeface="Programma" panose="02000009000000000000" pitchFamily="49" charset="0"/>
              </a:rPr>
              <a:t>;</a:t>
            </a:r>
            <a:br>
              <a:rPr lang="en-US" sz="2400" dirty="0">
                <a:solidFill>
                  <a:srgbClr val="97FF97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78754802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C44AB-364B-4569-F4CD-13BEFC810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6522-5D50-4548-545A-20DFA5BF2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79400"/>
            <a:ext cx="11887200" cy="6299200"/>
          </a:xfrm>
        </p:spPr>
        <p:txBody>
          <a:bodyPr anchor="t">
            <a:noAutofit/>
          </a:bodyPr>
          <a:lstStyle/>
          <a:p>
            <a:pPr algn="l"/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function</a:t>
            </a:r>
            <a:r>
              <a:rPr lang="en-US" sz="2400" dirty="0">
                <a:solidFill>
                  <a:srgbClr val="97FF97"/>
                </a:solidFill>
                <a:latin typeface="Programma" panose="02000009000000000000" pitchFamily="49" charset="0"/>
              </a:rPr>
              <a:t> </a:t>
            </a:r>
            <a:r>
              <a:rPr lang="en-US" sz="2400" dirty="0">
                <a:latin typeface="Programma" panose="02000009000000000000" pitchFamily="49" charset="0"/>
              </a:rPr>
              <a:t>work</a:t>
            </a: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(</a:t>
            </a:r>
            <a:r>
              <a:rPr lang="en-US" sz="2400" dirty="0" err="1">
                <a:solidFill>
                  <a:srgbClr val="CCFFCC"/>
                </a:solidFill>
                <a:latin typeface="Programma" panose="02000009000000000000" pitchFamily="49" charset="0"/>
              </a:rPr>
              <a:t>uri</a:t>
            </a: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) {</a:t>
            </a:r>
            <a:b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    return</a:t>
            </a:r>
            <a:r>
              <a:rPr lang="en-US" sz="2400" dirty="0">
                <a:solidFill>
                  <a:srgbClr val="97FF97"/>
                </a:solidFill>
                <a:latin typeface="Programma" panose="02000009000000000000" pitchFamily="49" charset="0"/>
              </a:rPr>
              <a:t> 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function step(callback, value) {</a:t>
            </a:r>
            <a:b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       let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= new Worker(</a:t>
            </a:r>
            <a:r>
              <a:rPr lang="en-US" sz="2400" dirty="0" err="1">
                <a:solidFill>
                  <a:srgbClr val="CCFFCC"/>
                </a:solidFill>
                <a:latin typeface="Programma" panose="02000009000000000000" pitchFamily="49" charset="0"/>
              </a:rPr>
              <a:t>uri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);</a:t>
            </a:r>
            <a:b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      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the_worker.onmessage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= 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function (message) {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   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</a:t>
            </a:r>
            <a:r>
              <a:rPr lang="en-US" sz="2400" dirty="0" err="1">
                <a:solidFill>
                  <a:srgbClr val="93E3FF"/>
                </a:solidFill>
                <a:latin typeface="Programma" panose="02000009000000000000" pitchFamily="49" charset="0"/>
              </a:rPr>
              <a:t>.terminate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();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    return 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callback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(</a:t>
            </a:r>
            <a:r>
              <a:rPr lang="en-US" sz="2400" dirty="0" err="1">
                <a:solidFill>
                  <a:srgbClr val="93E3FF"/>
                </a:solidFill>
                <a:latin typeface="Programma" panose="02000009000000000000" pitchFamily="49" charset="0"/>
              </a:rPr>
              <a:t>message.data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);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}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;</a:t>
            </a:r>
            <a:b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      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the_worker.onError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= 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function (error) {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   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</a:t>
            </a:r>
            <a:r>
              <a:rPr lang="en-US" sz="2400" dirty="0" err="1">
                <a:solidFill>
                  <a:srgbClr val="93E3FF"/>
                </a:solidFill>
                <a:latin typeface="Programma" panose="02000009000000000000" pitchFamily="49" charset="0"/>
              </a:rPr>
              <a:t>.terminate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();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    return 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callback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(undefined, </a:t>
            </a:r>
            <a:r>
              <a:rPr lang="en-US" sz="2400" dirty="0" err="1">
                <a:solidFill>
                  <a:srgbClr val="93E3FF"/>
                </a:solidFill>
                <a:latin typeface="Programma" panose="02000009000000000000" pitchFamily="49" charset="0"/>
              </a:rPr>
              <a:t>error.message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);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}</a:t>
            </a:r>
            <a:r>
              <a:rPr lang="en-US" sz="2400" dirty="0">
                <a:solidFill>
                  <a:srgbClr val="FFFF00"/>
                </a:solidFill>
                <a:latin typeface="Programma" panose="02000009000000000000" pitchFamily="49" charset="0"/>
              </a:rPr>
              <a:t>;</a:t>
            </a:r>
            <a:br>
              <a:rPr lang="en-US" sz="2400" dirty="0">
                <a:solidFill>
                  <a:srgbClr val="FFFF00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00"/>
                </a:solidFill>
                <a:latin typeface="Programma" panose="02000009000000000000" pitchFamily="49" charset="0"/>
              </a:rPr>
              <a:t>       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the_worker.postMessage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(value);</a:t>
            </a:r>
            <a:b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       return 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function cancel(reason) {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    </a:t>
            </a:r>
            <a:r>
              <a:rPr lang="en-US" sz="2400" dirty="0" err="1">
                <a:solidFill>
                  <a:srgbClr val="FFFF99"/>
                </a:solidFill>
                <a:latin typeface="Programma" panose="02000009000000000000" pitchFamily="49" charset="0"/>
              </a:rPr>
              <a:t>the_worker</a:t>
            </a:r>
            <a:r>
              <a:rPr lang="en-US" sz="2400" dirty="0" err="1">
                <a:solidFill>
                  <a:srgbClr val="93E3FF"/>
                </a:solidFill>
                <a:latin typeface="Programma" panose="02000009000000000000" pitchFamily="49" charset="0"/>
              </a:rPr>
              <a:t>.terminate</a:t>
            </a: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();</a:t>
            </a:r>
            <a:b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93E3FF"/>
                </a:solidFill>
                <a:latin typeface="Programma" panose="02000009000000000000" pitchFamily="49" charset="0"/>
              </a:rPr>
              <a:t>        }</a:t>
            </a: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;</a:t>
            </a:r>
            <a:b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FFFF99"/>
                </a:solidFill>
                <a:latin typeface="Programma" panose="02000009000000000000" pitchFamily="49" charset="0"/>
              </a:rPr>
              <a:t>    }</a:t>
            </a:r>
            <a:r>
              <a:rPr lang="en-US" sz="2400" dirty="0">
                <a:solidFill>
                  <a:srgbClr val="97FF97"/>
                </a:solidFill>
                <a:latin typeface="Programma" panose="02000009000000000000" pitchFamily="49" charset="0"/>
              </a:rPr>
              <a:t>;</a:t>
            </a:r>
            <a:br>
              <a:rPr lang="en-US" sz="2400" dirty="0">
                <a:solidFill>
                  <a:srgbClr val="97FF97"/>
                </a:solidFill>
                <a:latin typeface="Programma" panose="02000009000000000000" pitchFamily="49" charset="0"/>
              </a:rPr>
            </a:br>
            <a:r>
              <a:rPr lang="en-US" sz="2400" dirty="0">
                <a:solidFill>
                  <a:srgbClr val="CCFFCC"/>
                </a:solidFill>
                <a:latin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0934609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53D71-7E65-010C-E319-1007A7E17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1431-52BD-FE1A-FC23-E57A1A0B6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Immediately Invoked Function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86EFE-55E8-4AE7-3C3F-704A164292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56E3F-13EA-8B85-A3C1-1052E97BB2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1933161864"/>
      </p:ext>
    </p:extLst>
  </p:cSld>
  <p:clrMapOvr>
    <a:masterClrMapping/>
  </p:clrMapOvr>
  <p:transition spd="slow">
    <p:strips dir="r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AE59D-3CF2-BB10-C05D-A2D68FAE5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97" y="181303"/>
            <a:ext cx="11640206" cy="650327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</a:rPr>
              <a:t>function</a:t>
            </a:r>
            <a:r>
              <a:rPr lang="en-US" sz="2800" b="1" dirty="0">
                <a:latin typeface="Programma" panose="02000009000000000000" pitchFamily="49" charset="0"/>
              </a:rPr>
              <a:t> </a:t>
            </a:r>
            <a:r>
              <a:rPr lang="en-US" sz="2800" b="1" dirty="0" err="1">
                <a:latin typeface="Programma" panose="02000009000000000000" pitchFamily="49" charset="0"/>
              </a:rPr>
              <a:t>read_file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</a:rPr>
              <a:t>(directory, encoding = "utf-8")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</a:rPr>
              <a:t>    return </a:t>
            </a: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</a:rPr>
              <a:t>function </a:t>
            </a:r>
            <a:r>
              <a:rPr lang="en-US" sz="2800" b="1" dirty="0" err="1">
                <a:solidFill>
                  <a:srgbClr val="FFFF99"/>
                </a:solidFill>
                <a:latin typeface="Programma" panose="02000009000000000000" pitchFamily="49" charset="0"/>
              </a:rPr>
              <a:t>read_file_requestor</a:t>
            </a: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</a:rPr>
              <a:t>(callback, value)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</a:rPr>
              <a:t>        return </a:t>
            </a:r>
            <a:r>
              <a:rPr lang="en-US" sz="2800" b="1" dirty="0" err="1">
                <a:latin typeface="Programma" panose="02000009000000000000" pitchFamily="49" charset="0"/>
              </a:rPr>
              <a:t>fs</a:t>
            </a:r>
            <a:r>
              <a:rPr lang="en-US" sz="2800" b="1" dirty="0" err="1">
                <a:solidFill>
                  <a:srgbClr val="FFFF99"/>
                </a:solidFill>
                <a:latin typeface="Programma" panose="02000009000000000000" pitchFamily="49" charset="0"/>
              </a:rPr>
              <a:t>.readFile</a:t>
            </a: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</a:rPr>
              <a:t>            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</a:rPr>
              <a:t>directory</a:t>
            </a: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</a:rPr>
              <a:t> + value,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</a:rPr>
              <a:t>            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</a:rPr>
              <a:t>encoding</a:t>
            </a: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</a:rPr>
              <a:t>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</a:rPr>
              <a:t>            </a:t>
            </a:r>
            <a:r>
              <a:rPr lang="en-US" sz="2800" b="1" dirty="0">
                <a:solidFill>
                  <a:srgbClr val="99CCFF"/>
                </a:solidFill>
                <a:latin typeface="Programma" panose="02000009000000000000" pitchFamily="49" charset="0"/>
              </a:rPr>
              <a:t>function (err, data)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99CCFF"/>
                </a:solidFill>
                <a:latin typeface="Programma" panose="02000009000000000000" pitchFamily="49" charset="0"/>
              </a:rPr>
              <a:t>                return (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99CCFF"/>
                </a:solidFill>
                <a:latin typeface="Programma" panose="02000009000000000000" pitchFamily="49" charset="0"/>
              </a:rPr>
              <a:t>                    err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99CCFF"/>
                </a:solidFill>
                <a:latin typeface="Programma" panose="02000009000000000000" pitchFamily="49" charset="0"/>
              </a:rPr>
              <a:t>                    ? </a:t>
            </a: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</a:rPr>
              <a:t>callback</a:t>
            </a:r>
            <a:r>
              <a:rPr lang="en-US" sz="2800" b="1" dirty="0">
                <a:solidFill>
                  <a:srgbClr val="99CCFF"/>
                </a:solidFill>
                <a:latin typeface="Programma" panose="02000009000000000000" pitchFamily="49" charset="0"/>
              </a:rPr>
              <a:t>(</a:t>
            </a:r>
            <a:r>
              <a:rPr lang="en-US" sz="2800" b="1" dirty="0">
                <a:latin typeface="Programma" panose="02000009000000000000" pitchFamily="49" charset="0"/>
              </a:rPr>
              <a:t>undefined</a:t>
            </a:r>
            <a:r>
              <a:rPr lang="en-US" sz="2800" b="1" dirty="0">
                <a:solidFill>
                  <a:srgbClr val="99CCFF"/>
                </a:solidFill>
                <a:latin typeface="Programma" panose="02000009000000000000" pitchFamily="49" charset="0"/>
              </a:rPr>
              <a:t>, err)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99CCFF"/>
                </a:solidFill>
                <a:latin typeface="Programma" panose="02000009000000000000" pitchFamily="49" charset="0"/>
              </a:rPr>
              <a:t>                    : </a:t>
            </a: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</a:rPr>
              <a:t>callback</a:t>
            </a:r>
            <a:r>
              <a:rPr lang="en-US" sz="2800" b="1" dirty="0">
                <a:solidFill>
                  <a:srgbClr val="99CCFF"/>
                </a:solidFill>
                <a:latin typeface="Programma" panose="02000009000000000000" pitchFamily="49" charset="0"/>
              </a:rPr>
              <a:t>(data)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99CCFF"/>
                </a:solidFill>
                <a:latin typeface="Programma" panose="02000009000000000000" pitchFamily="49" charset="0"/>
              </a:rPr>
              <a:t>                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99CCFF"/>
                </a:solidFill>
                <a:latin typeface="Programma" panose="02000009000000000000" pitchFamily="49" charset="0"/>
              </a:rPr>
              <a:t>        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</a:rPr>
              <a:t>        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</a:rPr>
              <a:t>    }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</a:rPr>
              <a:t>}</a:t>
            </a:r>
            <a:endParaRPr lang="en-US" sz="2800" dirty="0">
              <a:solidFill>
                <a:srgbClr val="CCFFCC"/>
              </a:solidFill>
              <a:latin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20937"/>
      </p:ext>
    </p:extLst>
  </p:cSld>
  <p:clrMapOvr>
    <a:masterClrMapping/>
  </p:clrMapOvr>
  <p:transition spd="slow">
    <p:strips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AA035-D3C6-DDEE-827A-6F49C482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CB9C1-B810-D295-A3D4-9FE799861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421"/>
            <a:ext cx="11474669" cy="6532179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CFFCC"/>
                </a:solidFill>
                <a:latin typeface="Programma" panose="02000009000000000000" pitchFamily="49" charset="0"/>
              </a:rPr>
              <a:t>function </a:t>
            </a:r>
            <a:r>
              <a:rPr lang="en-US" dirty="0" err="1">
                <a:latin typeface="Programma" panose="02000009000000000000" pitchFamily="49" charset="0"/>
              </a:rPr>
              <a:t>requestorize</a:t>
            </a:r>
            <a:r>
              <a:rPr lang="en-US" dirty="0">
                <a:solidFill>
                  <a:srgbClr val="CCFFCC"/>
                </a:solidFill>
                <a:latin typeface="Programma" panose="02000009000000000000" pitchFamily="49" charset="0"/>
              </a:rPr>
              <a:t>(</a:t>
            </a:r>
            <a:r>
              <a:rPr lang="en-US" dirty="0" err="1">
                <a:solidFill>
                  <a:srgbClr val="CCFFCC"/>
                </a:solidFill>
                <a:latin typeface="Programma" panose="02000009000000000000" pitchFamily="49" charset="0"/>
              </a:rPr>
              <a:t>unary_function</a:t>
            </a:r>
            <a:r>
              <a:rPr lang="en-US" dirty="0">
                <a:solidFill>
                  <a:srgbClr val="CCFFCC"/>
                </a:solidFill>
                <a:latin typeface="Programma" panose="02000009000000000000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CFFCC"/>
                </a:solidFill>
                <a:latin typeface="Programma" panose="02000009000000000000" pitchFamily="49" charset="0"/>
              </a:rPr>
              <a:t>    return </a:t>
            </a:r>
            <a:r>
              <a:rPr lang="en-US" dirty="0">
                <a:solidFill>
                  <a:srgbClr val="FFFF99"/>
                </a:solidFill>
                <a:latin typeface="Programma" panose="02000009000000000000" pitchFamily="49" charset="0"/>
              </a:rPr>
              <a:t>function requestor(callback, value)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99"/>
                </a:solidFill>
                <a:latin typeface="Programma" panose="02000009000000000000" pitchFamily="49" charset="0"/>
              </a:rPr>
              <a:t>        try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99"/>
                </a:solidFill>
                <a:latin typeface="Programma" panose="02000009000000000000" pitchFamily="49" charset="0"/>
              </a:rPr>
              <a:t>            return callback(</a:t>
            </a:r>
            <a:r>
              <a:rPr lang="en-US" dirty="0" err="1">
                <a:solidFill>
                  <a:srgbClr val="CCFFCC"/>
                </a:solidFill>
                <a:latin typeface="Programma" panose="02000009000000000000" pitchFamily="49" charset="0"/>
              </a:rPr>
              <a:t>unary_function</a:t>
            </a:r>
            <a:r>
              <a:rPr lang="en-US" dirty="0">
                <a:solidFill>
                  <a:srgbClr val="FFFF99"/>
                </a:solidFill>
                <a:latin typeface="Programma" panose="02000009000000000000" pitchFamily="49" charset="0"/>
              </a:rPr>
              <a:t>(value));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99"/>
                </a:solidFill>
                <a:latin typeface="Programma" panose="02000009000000000000" pitchFamily="49" charset="0"/>
              </a:rPr>
              <a:t>        } catch (exception)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99"/>
                </a:solidFill>
                <a:latin typeface="Programma" panose="02000009000000000000" pitchFamily="49" charset="0"/>
              </a:rPr>
              <a:t>            return callback(</a:t>
            </a:r>
            <a:r>
              <a:rPr lang="en-US" dirty="0">
                <a:latin typeface="Programma" panose="02000009000000000000" pitchFamily="49" charset="0"/>
              </a:rPr>
              <a:t>undefined</a:t>
            </a:r>
            <a:r>
              <a:rPr lang="en-US" dirty="0">
                <a:solidFill>
                  <a:srgbClr val="FFFF99"/>
                </a:solidFill>
                <a:latin typeface="Programma" panose="02000009000000000000" pitchFamily="49" charset="0"/>
              </a:rPr>
              <a:t>, exception);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        </a:t>
            </a:r>
            <a:r>
              <a:rPr lang="en-US" dirty="0">
                <a:solidFill>
                  <a:srgbClr val="FFFF99"/>
                </a:solidFill>
                <a:latin typeface="Programma" panose="02000009000000000000" pitchFamily="49" charset="0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99"/>
                </a:solidFill>
                <a:latin typeface="Programma" panose="02000009000000000000" pitchFamily="49" charset="0"/>
              </a:rPr>
              <a:t>    }</a:t>
            </a:r>
            <a:r>
              <a:rPr lang="en-US" dirty="0">
                <a:solidFill>
                  <a:srgbClr val="CCFFCC"/>
                </a:solidFill>
                <a:latin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CFFCC"/>
                </a:solidFill>
                <a:latin typeface="Programma" panose="02000009000000000000" pitchFamily="49" charset="0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CCFFCC"/>
              </a:solidFill>
              <a:latin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21684"/>
      </p:ext>
    </p:extLst>
  </p:cSld>
  <p:clrMapOvr>
    <a:masterClrMapping/>
  </p:clrMapOvr>
  <p:transition spd="slow">
    <p:strips dir="r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04AD-7F8A-D716-38D8-7F9CF13E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pronto.js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B5F02-BBAB-A157-FAB2-7F4F386FC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Eventual control flow</a:t>
            </a:r>
          </a:p>
          <a:p>
            <a:r>
              <a:rPr lang="en-US" dirty="0"/>
              <a:t>Take an array of requestors, and execute them over many turns.</a:t>
            </a:r>
          </a:p>
          <a:p>
            <a:pPr marL="0" indent="0" algn="ctr">
              <a:buNone/>
            </a:pPr>
            <a:r>
              <a:rPr lang="en-US" dirty="0">
                <a:latin typeface="Programma" panose="02000009000000000000" pitchFamily="49" charset="0"/>
              </a:rPr>
              <a:t>race</a:t>
            </a:r>
          </a:p>
          <a:p>
            <a:pPr marL="0" indent="0" algn="ctr">
              <a:buNone/>
            </a:pPr>
            <a:r>
              <a:rPr lang="en-US" dirty="0">
                <a:latin typeface="Programma" panose="02000009000000000000" pitchFamily="49" charset="0"/>
              </a:rPr>
              <a:t>fallback</a:t>
            </a:r>
          </a:p>
          <a:p>
            <a:pPr marL="0" indent="0" algn="ctr">
              <a:buNone/>
            </a:pPr>
            <a:r>
              <a:rPr lang="en-US" dirty="0">
                <a:latin typeface="Programma" panose="02000009000000000000" pitchFamily="49" charset="0"/>
              </a:rPr>
              <a:t>parallel</a:t>
            </a:r>
          </a:p>
          <a:p>
            <a:pPr marL="0" indent="0" algn="ctr">
              <a:buNone/>
            </a:pPr>
            <a:r>
              <a:rPr lang="en-US" dirty="0">
                <a:latin typeface="Programma" panose="02000009000000000000" pitchFamily="49" charset="0"/>
              </a:rPr>
              <a:t>sequence</a:t>
            </a:r>
          </a:p>
        </p:txBody>
      </p:sp>
    </p:spTree>
    <p:extLst>
      <p:ext uri="{BB962C8B-B14F-4D97-AF65-F5344CB8AC3E}">
        <p14:creationId xmlns:p14="http://schemas.microsoft.com/office/powerpoint/2010/main" val="4180952892"/>
      </p:ext>
    </p:extLst>
  </p:cSld>
  <p:clrMapOvr>
    <a:masterClrMapping/>
  </p:clrMapOvr>
  <p:transition spd="slow">
    <p:strips dir="r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C3E59-54E6-1B6C-5450-0ED488F6E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B1C6D-BB49-72C1-0364-FA92A984C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"/>
            <a:ext cx="10972800" cy="6477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Programma" panose="02000009000000000000" pitchFamily="49" charset="0"/>
              </a:rPr>
              <a:t>let </a:t>
            </a:r>
            <a:r>
              <a:rPr lang="en-US" b="1" dirty="0" err="1">
                <a:latin typeface="Programma" panose="02000009000000000000" pitchFamily="49" charset="0"/>
              </a:rPr>
              <a:t>get_ads</a:t>
            </a:r>
            <a:r>
              <a:rPr lang="en-US" b="1" dirty="0">
                <a:latin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</a:rPr>
              <a:t>pronto.race</a:t>
            </a:r>
            <a:r>
              <a:rPr lang="en-US" b="1" dirty="0">
                <a:latin typeface="Programma" panose="02000009000000000000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</a:rPr>
              <a:t>getAd</a:t>
            </a:r>
            <a:r>
              <a:rPr lang="en-US" b="1" dirty="0">
                <a:latin typeface="Programma" panose="02000009000000000000" pitchFamily="49" charset="0"/>
              </a:rPr>
              <a:t>(</a:t>
            </a:r>
            <a:r>
              <a:rPr lang="en-US" b="1" dirty="0" err="1">
                <a:latin typeface="Programma" panose="02000009000000000000" pitchFamily="49" charset="0"/>
              </a:rPr>
              <a:t>adnet.klikHaus</a:t>
            </a:r>
            <a:r>
              <a:rPr lang="en-US" b="1" dirty="0">
                <a:latin typeface="Programma" panose="02000009000000000000" pitchFamily="49" charset="0"/>
              </a:rPr>
              <a:t>),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</a:rPr>
              <a:t>getAd</a:t>
            </a:r>
            <a:r>
              <a:rPr lang="en-US" b="1" dirty="0">
                <a:latin typeface="Programma" panose="02000009000000000000" pitchFamily="49" charset="0"/>
              </a:rPr>
              <a:t>(</a:t>
            </a:r>
            <a:r>
              <a:rPr lang="en-US" b="1" dirty="0" err="1">
                <a:latin typeface="Programma" panose="02000009000000000000" pitchFamily="49" charset="0"/>
              </a:rPr>
              <a:t>adnet.inUface</a:t>
            </a:r>
            <a:r>
              <a:rPr lang="en-US" b="1" dirty="0">
                <a:latin typeface="Programma" panose="02000009000000000000" pitchFamily="49" charset="0"/>
              </a:rPr>
              <a:t>),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</a:rPr>
              <a:t>getAd</a:t>
            </a:r>
            <a:r>
              <a:rPr lang="en-US" b="1" dirty="0">
                <a:latin typeface="Programma" panose="02000009000000000000" pitchFamily="49" charset="0"/>
              </a:rPr>
              <a:t>(</a:t>
            </a:r>
            <a:r>
              <a:rPr lang="en-US" b="1" dirty="0" err="1">
                <a:latin typeface="Programma" panose="02000009000000000000" pitchFamily="49" charset="0"/>
              </a:rPr>
              <a:t>adnet.trackPipe</a:t>
            </a:r>
            <a:r>
              <a:rPr lang="en-US" b="1" dirty="0">
                <a:latin typeface="Programma" panose="02000009000000000000" pitchFamily="49" charset="0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Programma" panose="02000009000000000000" pitchFamily="49" charset="0"/>
              </a:rPr>
              <a:t>]);</a:t>
            </a:r>
          </a:p>
        </p:txBody>
      </p:sp>
    </p:spTree>
    <p:extLst>
      <p:ext uri="{BB962C8B-B14F-4D97-AF65-F5344CB8AC3E}">
        <p14:creationId xmlns:p14="http://schemas.microsoft.com/office/powerpoint/2010/main" val="4249881053"/>
      </p:ext>
    </p:extLst>
  </p:cSld>
  <p:clrMapOvr>
    <a:masterClrMapping/>
  </p:clrMapOvr>
  <p:transition spd="slow">
    <p:strips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CFE84-85EF-EA85-ACCE-A2944F08A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99D31-E7E2-073D-5A59-D08A9025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"/>
            <a:ext cx="10972800" cy="6477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</a:rPr>
              <a:t>let </a:t>
            </a:r>
            <a:r>
              <a:rPr lang="en-US" b="1" dirty="0" err="1">
                <a:latin typeface="Programma" panose="02000009000000000000" pitchFamily="49" charset="0"/>
              </a:rPr>
              <a:t>get_ads</a:t>
            </a:r>
            <a:r>
              <a:rPr lang="en-US" b="1" dirty="0">
                <a:latin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</a:rPr>
              <a:t>pronto.race</a:t>
            </a:r>
            <a:r>
              <a:rPr lang="en-US" b="1" dirty="0">
                <a:latin typeface="Programma" panose="02000009000000000000" pitchFamily="49" charset="0"/>
              </a:rPr>
              <a:t>([</a:t>
            </a:r>
            <a:r>
              <a:rPr lang="en-US" b="1" dirty="0" err="1">
                <a:latin typeface="Programma" panose="02000009000000000000" pitchFamily="49" charset="0"/>
              </a:rPr>
              <a:t>getAd</a:t>
            </a:r>
            <a:r>
              <a:rPr lang="en-US" b="1" dirty="0">
                <a:latin typeface="Programma" panose="02000009000000000000" pitchFamily="49" charset="0"/>
              </a:rPr>
              <a:t>(</a:t>
            </a:r>
            <a:r>
              <a:rPr lang="en-US" b="1" dirty="0" err="1">
                <a:latin typeface="Programma" panose="02000009000000000000" pitchFamily="49" charset="0"/>
              </a:rPr>
              <a:t>adnet.klikHaus</a:t>
            </a:r>
            <a:r>
              <a:rPr lang="en-US" b="1" dirty="0">
                <a:latin typeface="Programma" panose="02000009000000000000" pitchFamily="49" charset="0"/>
              </a:rPr>
              <a:t>),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rogramma" panose="02000009000000000000" pitchFamily="49" charset="0"/>
              </a:rPr>
              <a:t>let </a:t>
            </a:r>
            <a:r>
              <a:rPr lang="en-US" dirty="0" err="1">
                <a:latin typeface="Programma" panose="02000009000000000000" pitchFamily="49" charset="0"/>
              </a:rPr>
              <a:t>get_weather</a:t>
            </a:r>
            <a:r>
              <a:rPr lang="en-US" dirty="0">
                <a:latin typeface="Programma" panose="02000009000000000000" pitchFamily="49" charset="0"/>
              </a:rPr>
              <a:t> = </a:t>
            </a:r>
            <a:r>
              <a:rPr lang="en-US" dirty="0" err="1">
                <a:latin typeface="Programma" panose="02000009000000000000" pitchFamily="49" charset="0"/>
              </a:rPr>
              <a:t>pronto.fallback</a:t>
            </a:r>
            <a:r>
              <a:rPr lang="en-US" dirty="0">
                <a:latin typeface="Programma" panose="02000009000000000000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rogramma" panose="02000009000000000000" pitchFamily="49" charset="0"/>
              </a:rPr>
              <a:t>    fetch("weather", </a:t>
            </a:r>
            <a:r>
              <a:rPr lang="en-US" dirty="0" err="1">
                <a:latin typeface="Programma" panose="02000009000000000000" pitchFamily="49" charset="0"/>
              </a:rPr>
              <a:t>localCache</a:t>
            </a:r>
            <a:r>
              <a:rPr lang="en-US" dirty="0">
                <a:latin typeface="Programma" panose="02000009000000000000" pitchFamily="49" charset="0"/>
              </a:rPr>
              <a:t>),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rogramma" panose="02000009000000000000" pitchFamily="49" charset="0"/>
              </a:rPr>
              <a:t>    fetch("weather", </a:t>
            </a:r>
            <a:r>
              <a:rPr lang="en-US" dirty="0" err="1">
                <a:latin typeface="Programma" panose="02000009000000000000" pitchFamily="49" charset="0"/>
              </a:rPr>
              <a:t>localDB</a:t>
            </a:r>
            <a:r>
              <a:rPr lang="en-US" dirty="0">
                <a:latin typeface="Programma" panose="02000009000000000000" pitchFamily="49" charset="0"/>
              </a:rPr>
              <a:t>),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rogramma" panose="02000009000000000000" pitchFamily="49" charset="0"/>
              </a:rPr>
              <a:t>    fetch("weather", </a:t>
            </a:r>
            <a:r>
              <a:rPr lang="en-US" dirty="0" err="1">
                <a:latin typeface="Programma" panose="02000009000000000000" pitchFamily="49" charset="0"/>
              </a:rPr>
              <a:t>remoteDB</a:t>
            </a:r>
            <a:r>
              <a:rPr lang="en-US" dirty="0">
                <a:latin typeface="Programma" panose="02000009000000000000" pitchFamily="49" charset="0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rogramma" panose="02000009000000000000" pitchFamily="49" charset="0"/>
              </a:rPr>
              <a:t>]);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latin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4832"/>
      </p:ext>
    </p:extLst>
  </p:cSld>
  <p:clrMapOvr>
    <a:masterClrMapping/>
  </p:clrMapOvr>
  <p:transition spd="slow">
    <p:strips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D48DD-4ED6-C808-820C-D37F7FCF9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A883E-D6E9-3D1E-7FF5-B6B9F0485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"/>
            <a:ext cx="11582400" cy="6477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</a:rPr>
              <a:t>let </a:t>
            </a:r>
            <a:r>
              <a:rPr lang="en-US" b="1" dirty="0" err="1">
                <a:latin typeface="Programma" panose="02000009000000000000" pitchFamily="49" charset="0"/>
              </a:rPr>
              <a:t>get_ads</a:t>
            </a:r>
            <a:r>
              <a:rPr lang="en-US" b="1" dirty="0">
                <a:latin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</a:rPr>
              <a:t>pronto.race</a:t>
            </a:r>
            <a:r>
              <a:rPr lang="en-US" b="1" dirty="0">
                <a:latin typeface="Programma" panose="02000009000000000000" pitchFamily="49" charset="0"/>
              </a:rPr>
              <a:t>([</a:t>
            </a:r>
            <a:r>
              <a:rPr lang="en-US" b="1" dirty="0" err="1">
                <a:latin typeface="Programma" panose="02000009000000000000" pitchFamily="49" charset="0"/>
              </a:rPr>
              <a:t>getAd</a:t>
            </a:r>
            <a:r>
              <a:rPr lang="en-US" b="1" dirty="0">
                <a:latin typeface="Programma" panose="02000009000000000000" pitchFamily="49" charset="0"/>
              </a:rPr>
              <a:t>(</a:t>
            </a:r>
            <a:r>
              <a:rPr lang="en-US" b="1" dirty="0" err="1">
                <a:latin typeface="Programma" panose="02000009000000000000" pitchFamily="49" charset="0"/>
              </a:rPr>
              <a:t>adnet.klikHaus</a:t>
            </a:r>
            <a:r>
              <a:rPr lang="en-US" b="1" dirty="0">
                <a:latin typeface="Programma" panose="02000009000000000000" pitchFamily="49" charset="0"/>
              </a:rPr>
              <a:t>),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rogramma" panose="02000009000000000000" pitchFamily="49" charset="0"/>
              </a:rPr>
              <a:t>let </a:t>
            </a:r>
            <a:r>
              <a:rPr lang="en-US" dirty="0" err="1">
                <a:latin typeface="Programma" panose="02000009000000000000" pitchFamily="49" charset="0"/>
              </a:rPr>
              <a:t>get_weather</a:t>
            </a:r>
            <a:r>
              <a:rPr lang="en-US" dirty="0">
                <a:latin typeface="Programma" panose="02000009000000000000" pitchFamily="49" charset="0"/>
              </a:rPr>
              <a:t> = </a:t>
            </a:r>
            <a:r>
              <a:rPr lang="en-US" dirty="0" err="1">
                <a:latin typeface="Programma" panose="02000009000000000000" pitchFamily="49" charset="0"/>
              </a:rPr>
              <a:t>pronto.fallback</a:t>
            </a:r>
            <a:r>
              <a:rPr lang="en-US" dirty="0">
                <a:latin typeface="Programma" panose="02000009000000000000" pitchFamily="49" charset="0"/>
              </a:rPr>
              <a:t>([fetch("weather",... let </a:t>
            </a:r>
            <a:r>
              <a:rPr lang="en-US" dirty="0" err="1">
                <a:latin typeface="Programma" panose="02000009000000000000" pitchFamily="49" charset="0"/>
              </a:rPr>
              <a:t>get_stuff</a:t>
            </a:r>
            <a:r>
              <a:rPr lang="en-US" dirty="0">
                <a:latin typeface="Programma" panose="02000009000000000000" pitchFamily="49" charset="0"/>
              </a:rPr>
              <a:t> = </a:t>
            </a:r>
            <a:r>
              <a:rPr lang="en-US" dirty="0" err="1">
                <a:latin typeface="Programma" panose="02000009000000000000" pitchFamily="49" charset="0"/>
              </a:rPr>
              <a:t>pronto.parallel</a:t>
            </a:r>
            <a:r>
              <a:rPr lang="en-US" dirty="0">
                <a:latin typeface="Programma" panose="02000009000000000000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rogramma" panose="02000009000000000000" pitchFamily="49" charset="0"/>
              </a:rPr>
              <a:t>    </a:t>
            </a:r>
            <a:r>
              <a:rPr lang="en-US" dirty="0" err="1">
                <a:latin typeface="Programma" panose="02000009000000000000" pitchFamily="49" charset="0"/>
              </a:rPr>
              <a:t>get_nav</a:t>
            </a:r>
            <a:r>
              <a:rPr lang="en-US" dirty="0">
                <a:latin typeface="Programma" panose="02000009000000000000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rogramma" panose="02000009000000000000" pitchFamily="49" charset="0"/>
              </a:rPr>
              <a:t>    </a:t>
            </a:r>
            <a:r>
              <a:rPr lang="en-US" dirty="0" err="1">
                <a:latin typeface="Programma" panose="02000009000000000000" pitchFamily="49" charset="0"/>
              </a:rPr>
              <a:t>get_ads</a:t>
            </a:r>
            <a:r>
              <a:rPr lang="en-US" dirty="0">
                <a:latin typeface="Programma" panose="02000009000000000000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rogramma" panose="02000009000000000000" pitchFamily="49" charset="0"/>
              </a:rPr>
              <a:t>    </a:t>
            </a:r>
            <a:r>
              <a:rPr lang="en-US" dirty="0" err="1">
                <a:latin typeface="Programma" panose="02000009000000000000" pitchFamily="49" charset="0"/>
              </a:rPr>
              <a:t>get_message_of_the_day</a:t>
            </a:r>
            <a:r>
              <a:rPr lang="en-US" dirty="0">
                <a:latin typeface="Programma" panose="02000009000000000000" pitchFamily="49" charset="0"/>
              </a:rPr>
              <a:t>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rogramma" panose="02000009000000000000" pitchFamily="49" charset="0"/>
              </a:rPr>
              <a:t>    </a:t>
            </a:r>
            <a:r>
              <a:rPr lang="en-US" dirty="0" err="1">
                <a:latin typeface="Programma" panose="02000009000000000000" pitchFamily="49" charset="0"/>
              </a:rPr>
              <a:t>get_weather</a:t>
            </a:r>
            <a:r>
              <a:rPr lang="en-US" dirty="0">
                <a:latin typeface="Programma" panose="02000009000000000000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rogramma" panose="02000009000000000000" pitchFamily="49" charset="0"/>
              </a:rPr>
              <a:t>    </a:t>
            </a:r>
            <a:r>
              <a:rPr lang="en-US" dirty="0" err="1">
                <a:latin typeface="Programma" panose="02000009000000000000" pitchFamily="49" charset="0"/>
              </a:rPr>
              <a:t>get_horoscope</a:t>
            </a:r>
            <a:r>
              <a:rPr lang="en-US" dirty="0">
                <a:latin typeface="Programma" panose="02000009000000000000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rogramma" panose="02000009000000000000" pitchFamily="49" charset="0"/>
              </a:rPr>
              <a:t>    </a:t>
            </a:r>
            <a:r>
              <a:rPr lang="en-US" dirty="0" err="1">
                <a:latin typeface="Programma" panose="02000009000000000000" pitchFamily="49" charset="0"/>
              </a:rPr>
              <a:t>get_gossip</a:t>
            </a:r>
            <a:endParaRPr lang="en-US" dirty="0">
              <a:latin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rogramma" panose="02000009000000000000" pitchFamily="49" charset="0"/>
              </a:rPr>
              <a:t>]);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12533"/>
      </p:ext>
    </p:extLst>
  </p:cSld>
  <p:clrMapOvr>
    <a:masterClrMapping/>
  </p:clrMapOvr>
  <p:transition spd="slow">
    <p:strips dir="r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4C0FE-D87D-590D-D4E7-C31D0C1CB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8F6AA-D990-5959-7644-7F53383BE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"/>
            <a:ext cx="11582400" cy="6477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</a:rPr>
              <a:t>let </a:t>
            </a:r>
            <a:r>
              <a:rPr lang="en-US" b="1" dirty="0" err="1">
                <a:latin typeface="Programma" panose="02000009000000000000" pitchFamily="49" charset="0"/>
              </a:rPr>
              <a:t>get_ads</a:t>
            </a:r>
            <a:r>
              <a:rPr lang="en-US" b="1" dirty="0">
                <a:latin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</a:rPr>
              <a:t>pronto.race</a:t>
            </a:r>
            <a:r>
              <a:rPr lang="en-US" b="1" dirty="0">
                <a:latin typeface="Programma" panose="02000009000000000000" pitchFamily="49" charset="0"/>
              </a:rPr>
              <a:t>([</a:t>
            </a:r>
            <a:r>
              <a:rPr lang="en-US" b="1" dirty="0" err="1">
                <a:latin typeface="Programma" panose="02000009000000000000" pitchFamily="49" charset="0"/>
              </a:rPr>
              <a:t>getAd</a:t>
            </a:r>
            <a:r>
              <a:rPr lang="en-US" b="1" dirty="0">
                <a:latin typeface="Programma" panose="02000009000000000000" pitchFamily="49" charset="0"/>
              </a:rPr>
              <a:t>(</a:t>
            </a:r>
            <a:r>
              <a:rPr lang="en-US" b="1" dirty="0" err="1">
                <a:latin typeface="Programma" panose="02000009000000000000" pitchFamily="49" charset="0"/>
              </a:rPr>
              <a:t>adnet.klikHaus</a:t>
            </a:r>
            <a:r>
              <a:rPr lang="en-US" b="1" dirty="0">
                <a:latin typeface="Programma" panose="02000009000000000000" pitchFamily="49" charset="0"/>
              </a:rPr>
              <a:t>),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rogramma" panose="02000009000000000000" pitchFamily="49" charset="0"/>
              </a:rPr>
              <a:t>let </a:t>
            </a:r>
            <a:r>
              <a:rPr lang="en-US" dirty="0" err="1">
                <a:latin typeface="Programma" panose="02000009000000000000" pitchFamily="49" charset="0"/>
              </a:rPr>
              <a:t>get_weather</a:t>
            </a:r>
            <a:r>
              <a:rPr lang="en-US" dirty="0">
                <a:latin typeface="Programma" panose="02000009000000000000" pitchFamily="49" charset="0"/>
              </a:rPr>
              <a:t> = </a:t>
            </a:r>
            <a:r>
              <a:rPr lang="en-US" dirty="0" err="1">
                <a:latin typeface="Programma" panose="02000009000000000000" pitchFamily="49" charset="0"/>
              </a:rPr>
              <a:t>pronto.fallback</a:t>
            </a:r>
            <a:r>
              <a:rPr lang="en-US" dirty="0">
                <a:latin typeface="Programma" panose="02000009000000000000" pitchFamily="49" charset="0"/>
              </a:rPr>
              <a:t>([fetch("weather",... let </a:t>
            </a:r>
            <a:r>
              <a:rPr lang="en-US" dirty="0" err="1">
                <a:latin typeface="Programma" panose="02000009000000000000" pitchFamily="49" charset="0"/>
              </a:rPr>
              <a:t>get_stuff</a:t>
            </a:r>
            <a:r>
              <a:rPr lang="en-US" dirty="0">
                <a:latin typeface="Programma" panose="02000009000000000000" pitchFamily="49" charset="0"/>
              </a:rPr>
              <a:t> = </a:t>
            </a:r>
            <a:r>
              <a:rPr lang="en-US" dirty="0" err="1">
                <a:latin typeface="Programma" panose="02000009000000000000" pitchFamily="49" charset="0"/>
              </a:rPr>
              <a:t>pronto.parallel</a:t>
            </a:r>
            <a:r>
              <a:rPr lang="en-US" dirty="0">
                <a:latin typeface="Programma" panose="02000009000000000000" pitchFamily="49" charset="0"/>
              </a:rPr>
              <a:t>([</a:t>
            </a:r>
            <a:r>
              <a:rPr lang="en-US" dirty="0" err="1">
                <a:latin typeface="Programma" panose="02000009000000000000" pitchFamily="49" charset="0"/>
              </a:rPr>
              <a:t>get_nav</a:t>
            </a:r>
            <a:r>
              <a:rPr lang="en-US" dirty="0">
                <a:latin typeface="Programma" panose="02000009000000000000" pitchFamily="49" charset="0"/>
              </a:rPr>
              <a:t>, </a:t>
            </a:r>
            <a:r>
              <a:rPr lang="en-US" dirty="0" err="1">
                <a:latin typeface="Programma" panose="02000009000000000000" pitchFamily="49" charset="0"/>
              </a:rPr>
              <a:t>get_ads</a:t>
            </a:r>
            <a:r>
              <a:rPr lang="en-US" dirty="0">
                <a:latin typeface="Programma" panose="02000009000000000000" pitchFamily="49" charset="0"/>
              </a:rPr>
              <a:t>,...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</a:rPr>
              <a:t>let </a:t>
            </a:r>
            <a:r>
              <a:rPr lang="en-US" b="1" dirty="0" err="1">
                <a:latin typeface="Programma" panose="02000009000000000000" pitchFamily="49" charset="0"/>
              </a:rPr>
              <a:t>get_it_done</a:t>
            </a:r>
            <a:r>
              <a:rPr lang="en-US" b="1" dirty="0">
                <a:latin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</a:rPr>
              <a:t>pronto.sequence</a:t>
            </a:r>
            <a:r>
              <a:rPr lang="en-US" b="1" dirty="0">
                <a:latin typeface="Programma" panose="02000009000000000000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</a:rPr>
              <a:t>read_file</a:t>
            </a:r>
            <a:r>
              <a:rPr lang="en-US" b="1" dirty="0">
                <a:latin typeface="Programma" panose="02000009000000000000" pitchFamily="49" charset="0"/>
              </a:rPr>
              <a:t>(</a:t>
            </a:r>
            <a:r>
              <a:rPr lang="en-US" b="1" dirty="0" err="1">
                <a:latin typeface="Programma" panose="02000009000000000000" pitchFamily="49" charset="0"/>
              </a:rPr>
              <a:t>userDB</a:t>
            </a:r>
            <a:r>
              <a:rPr lang="en-US" b="1" dirty="0">
                <a:latin typeface="Programma" panose="02000009000000000000" pitchFamily="49" charset="0"/>
              </a:rPr>
              <a:t>),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</a:rPr>
              <a:t>requestorize</a:t>
            </a:r>
            <a:r>
              <a:rPr lang="en-US" b="1" dirty="0">
                <a:latin typeface="Programma" panose="02000009000000000000" pitchFamily="49" charset="0"/>
              </a:rPr>
              <a:t>(</a:t>
            </a:r>
            <a:r>
              <a:rPr lang="en-US" b="1" dirty="0" err="1">
                <a:latin typeface="Programma" panose="02000009000000000000" pitchFamily="49" charset="0"/>
              </a:rPr>
              <a:t>JSON.parse</a:t>
            </a:r>
            <a:r>
              <a:rPr lang="en-US" b="1" dirty="0">
                <a:latin typeface="Programma" panose="02000009000000000000" pitchFamily="49" charset="0"/>
              </a:rPr>
              <a:t>),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</a:rPr>
              <a:t>get_stuff</a:t>
            </a:r>
            <a:r>
              <a:rPr lang="en-US" b="1" dirty="0">
                <a:latin typeface="Programma" panose="02000009000000000000" pitchFamily="49" charset="0"/>
              </a:rPr>
              <a:t>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</a:rPr>
              <a:t>    assemble,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</a:rPr>
              <a:t>    reply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</a:rPr>
              <a:t>]);</a:t>
            </a:r>
          </a:p>
        </p:txBody>
      </p:sp>
    </p:spTree>
    <p:extLst>
      <p:ext uri="{BB962C8B-B14F-4D97-AF65-F5344CB8AC3E}">
        <p14:creationId xmlns:p14="http://schemas.microsoft.com/office/powerpoint/2010/main" val="1358832818"/>
      </p:ext>
    </p:extLst>
  </p:cSld>
  <p:clrMapOvr>
    <a:masterClrMapping/>
  </p:clrMapOvr>
  <p:transition spd="slow">
    <p:strips dir="r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163BF-01C5-2F9C-17AF-64AB95B44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7AAE5-87D0-CEB6-E22A-AF4BFA95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"/>
            <a:ext cx="11582400" cy="6477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</a:rPr>
              <a:t>let </a:t>
            </a:r>
            <a:r>
              <a:rPr lang="en-US" b="1" dirty="0" err="1">
                <a:latin typeface="Programma" panose="02000009000000000000" pitchFamily="49" charset="0"/>
              </a:rPr>
              <a:t>get_ads</a:t>
            </a:r>
            <a:r>
              <a:rPr lang="en-US" b="1" dirty="0">
                <a:latin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</a:rPr>
              <a:t>pronto.race</a:t>
            </a:r>
            <a:r>
              <a:rPr lang="en-US" b="1" dirty="0">
                <a:latin typeface="Programma" panose="02000009000000000000" pitchFamily="49" charset="0"/>
              </a:rPr>
              <a:t>([</a:t>
            </a:r>
            <a:r>
              <a:rPr lang="en-US" b="1" dirty="0" err="1">
                <a:latin typeface="Programma" panose="02000009000000000000" pitchFamily="49" charset="0"/>
              </a:rPr>
              <a:t>getAd</a:t>
            </a:r>
            <a:r>
              <a:rPr lang="en-US" b="1" dirty="0">
                <a:latin typeface="Programma" panose="02000009000000000000" pitchFamily="49" charset="0"/>
              </a:rPr>
              <a:t>(</a:t>
            </a:r>
            <a:r>
              <a:rPr lang="en-US" b="1" dirty="0" err="1">
                <a:latin typeface="Programma" panose="02000009000000000000" pitchFamily="49" charset="0"/>
              </a:rPr>
              <a:t>adnet.klikHaus</a:t>
            </a:r>
            <a:r>
              <a:rPr lang="en-US" b="1" dirty="0">
                <a:latin typeface="Programma" panose="02000009000000000000" pitchFamily="49" charset="0"/>
              </a:rPr>
              <a:t>),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rogramma" panose="02000009000000000000" pitchFamily="49" charset="0"/>
              </a:rPr>
              <a:t>let </a:t>
            </a:r>
            <a:r>
              <a:rPr lang="en-US" dirty="0" err="1">
                <a:latin typeface="Programma" panose="02000009000000000000" pitchFamily="49" charset="0"/>
              </a:rPr>
              <a:t>get_weather</a:t>
            </a:r>
            <a:r>
              <a:rPr lang="en-US" dirty="0">
                <a:latin typeface="Programma" panose="02000009000000000000" pitchFamily="49" charset="0"/>
              </a:rPr>
              <a:t> = </a:t>
            </a:r>
            <a:r>
              <a:rPr lang="en-US" dirty="0" err="1">
                <a:latin typeface="Programma" panose="02000009000000000000" pitchFamily="49" charset="0"/>
              </a:rPr>
              <a:t>pronto.fallback</a:t>
            </a:r>
            <a:r>
              <a:rPr lang="en-US" dirty="0">
                <a:latin typeface="Programma" panose="02000009000000000000" pitchFamily="49" charset="0"/>
              </a:rPr>
              <a:t>([fetch("weather",... let </a:t>
            </a:r>
            <a:r>
              <a:rPr lang="en-US" dirty="0" err="1">
                <a:latin typeface="Programma" panose="02000009000000000000" pitchFamily="49" charset="0"/>
              </a:rPr>
              <a:t>get_stuff</a:t>
            </a:r>
            <a:r>
              <a:rPr lang="en-US" dirty="0">
                <a:latin typeface="Programma" panose="02000009000000000000" pitchFamily="49" charset="0"/>
              </a:rPr>
              <a:t> = </a:t>
            </a:r>
            <a:r>
              <a:rPr lang="en-US" dirty="0" err="1">
                <a:latin typeface="Programma" panose="02000009000000000000" pitchFamily="49" charset="0"/>
              </a:rPr>
              <a:t>pronto.parallel</a:t>
            </a:r>
            <a:r>
              <a:rPr lang="en-US" dirty="0">
                <a:latin typeface="Programma" panose="02000009000000000000" pitchFamily="49" charset="0"/>
              </a:rPr>
              <a:t>([</a:t>
            </a:r>
            <a:r>
              <a:rPr lang="en-US" dirty="0" err="1">
                <a:latin typeface="Programma" panose="02000009000000000000" pitchFamily="49" charset="0"/>
              </a:rPr>
              <a:t>get_nav</a:t>
            </a:r>
            <a:r>
              <a:rPr lang="en-US" dirty="0">
                <a:latin typeface="Programma" panose="02000009000000000000" pitchFamily="49" charset="0"/>
              </a:rPr>
              <a:t>, </a:t>
            </a:r>
            <a:r>
              <a:rPr lang="en-US" dirty="0" err="1">
                <a:latin typeface="Programma" panose="02000009000000000000" pitchFamily="49" charset="0"/>
              </a:rPr>
              <a:t>get_ads</a:t>
            </a:r>
            <a:r>
              <a:rPr lang="en-US" dirty="0">
                <a:latin typeface="Programma" panose="02000009000000000000" pitchFamily="49" charset="0"/>
              </a:rPr>
              <a:t>,...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Programma" panose="02000009000000000000" pitchFamily="49" charset="0"/>
              </a:rPr>
              <a:t>let </a:t>
            </a:r>
            <a:r>
              <a:rPr lang="en-US" b="1" dirty="0" err="1">
                <a:latin typeface="Programma" panose="02000009000000000000" pitchFamily="49" charset="0"/>
              </a:rPr>
              <a:t>get_it_done</a:t>
            </a:r>
            <a:r>
              <a:rPr lang="en-US" b="1" dirty="0">
                <a:latin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</a:rPr>
              <a:t>pronto.sequence</a:t>
            </a:r>
            <a:r>
              <a:rPr lang="en-US" b="1" dirty="0">
                <a:latin typeface="Programma" panose="02000009000000000000" pitchFamily="49" charset="0"/>
              </a:rPr>
              <a:t>([</a:t>
            </a:r>
            <a:r>
              <a:rPr lang="en-US" b="1" dirty="0" err="1">
                <a:latin typeface="Programma" panose="02000009000000000000" pitchFamily="49" charset="0"/>
              </a:rPr>
              <a:t>read_file</a:t>
            </a:r>
            <a:r>
              <a:rPr lang="en-US" b="1" dirty="0">
                <a:latin typeface="Programma" panose="02000009000000000000" pitchFamily="49" charset="0"/>
              </a:rPr>
              <a:t>(</a:t>
            </a:r>
            <a:r>
              <a:rPr lang="en-US" b="1" dirty="0" err="1">
                <a:latin typeface="Programma" panose="02000009000000000000" pitchFamily="49" charset="0"/>
              </a:rPr>
              <a:t>userDB</a:t>
            </a:r>
            <a:r>
              <a:rPr lang="en-US" b="1" dirty="0">
                <a:latin typeface="Programma" panose="02000009000000000000" pitchFamily="49" charset="0"/>
              </a:rPr>
              <a:t>)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Programma" panose="02000009000000000000" pitchFamily="49" charset="0"/>
              </a:rPr>
              <a:t>pronto.time_limit</a:t>
            </a:r>
            <a:r>
              <a:rPr lang="en-US" b="1" dirty="0">
                <a:latin typeface="Programma" panose="02000009000000000000" pitchFamily="49" charset="0"/>
              </a:rPr>
              <a:t>(</a:t>
            </a:r>
            <a:r>
              <a:rPr lang="en-US" b="1" dirty="0" err="1">
                <a:latin typeface="Programma" panose="02000009000000000000" pitchFamily="49" charset="0"/>
              </a:rPr>
              <a:t>get_it_done</a:t>
            </a:r>
            <a:r>
              <a:rPr lang="en-US" b="1" dirty="0">
                <a:latin typeface="Programma" panose="02000009000000000000" pitchFamily="49" charset="0"/>
              </a:rPr>
              <a:t>, 200)(tasker, </a:t>
            </a:r>
            <a:r>
              <a:rPr lang="en-US" b="1" dirty="0" err="1">
                <a:latin typeface="Programma" panose="02000009000000000000" pitchFamily="49" charset="0"/>
              </a:rPr>
              <a:t>userID</a:t>
            </a:r>
            <a:r>
              <a:rPr lang="en-US" b="1" dirty="0">
                <a:latin typeface="Programma" panose="02000009000000000000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4580408"/>
      </p:ext>
    </p:extLst>
  </p:cSld>
  <p:clrMapOvr>
    <a:masterClrMapping/>
  </p:clrMapOvr>
  <p:transition spd="slow">
    <p:strips dir="r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6679DA-1860-4CC5-875C-94BA1935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C11D9-5F7D-F15E-2540-D31817B53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sz="6000" dirty="0"/>
              <a:t>Object Oriented Programming</a:t>
            </a:r>
          </a:p>
        </p:txBody>
      </p:sp>
    </p:spTree>
    <p:extLst>
      <p:ext uri="{BB962C8B-B14F-4D97-AF65-F5344CB8AC3E}">
        <p14:creationId xmlns:p14="http://schemas.microsoft.com/office/powerpoint/2010/main" val="3199617998"/>
      </p:ext>
    </p:extLst>
  </p:cSld>
  <p:clrMapOvr>
    <a:masterClrMapping/>
  </p:clrMapOvr>
  <p:transition spd="slow">
    <p:strips dir="r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230" y="274638"/>
            <a:ext cx="10798628" cy="6430962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{member} = spec;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const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{other} =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other_constructor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let method = 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// member, other, method, spec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3600" dirty="0" err="1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Object.freeze</a:t>
            </a: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method,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other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02890879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06DF8-DBE5-408E-F18A-9C2739A43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C3DE-7241-40BA-B354-2DD0AC64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Immediately Invoked Function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94B1B-62E5-5D45-F6EF-BCA69E202A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F3437-8AE7-8C60-A063-C21AD759CC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());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E2C3729-EF95-3C77-D9EB-8106D5E305B4}"/>
              </a:ext>
            </a:extLst>
          </p:cNvPr>
          <p:cNvSpPr/>
          <p:nvPr/>
        </p:nvSpPr>
        <p:spPr bwMode="auto">
          <a:xfrm rot="16200000">
            <a:off x="6347207" y="4106924"/>
            <a:ext cx="796159" cy="575442"/>
          </a:xfrm>
          <a:prstGeom prst="rightArrow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67673"/>
      </p:ext>
    </p:extLst>
  </p:cSld>
  <p:clrMapOvr>
    <a:masterClrMapping/>
  </p:clrMapOvr>
  <p:transition spd="slow">
    <p:wipe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230" y="274638"/>
            <a:ext cx="10798628" cy="6430962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{member} = spec;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const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{other} =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other_constructor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method =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// 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member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other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method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spec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return </a:t>
            </a:r>
            <a:r>
              <a:rPr lang="en-US" sz="3600" dirty="0" err="1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Object.freeze</a:t>
            </a: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method,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other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77668468"/>
      </p:ext>
    </p:extLst>
  </p:cSld>
  <p:clrMapOvr>
    <a:masterClrMapping/>
  </p:clrMapOvr>
  <p:transition spd="slow">
    <p:strips dir="r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230" y="274638"/>
            <a:ext cx="10798628" cy="6430962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{member} = spec;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 err="1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const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{other} =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other_constructor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(spec);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method =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// 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member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other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method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,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spec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return </a:t>
            </a:r>
            <a:r>
              <a:rPr lang="en-US" sz="3600" dirty="0" err="1">
                <a:latin typeface="Programma" panose="02000009000000000000" pitchFamily="49" charset="0"/>
                <a:cs typeface="Consolas" panose="020B0609020204030204" pitchFamily="49" charset="0"/>
              </a:rPr>
              <a:t>Object</a:t>
            </a:r>
            <a:r>
              <a:rPr lang="en-US" sz="3600" dirty="0" err="1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.freeze</a:t>
            </a: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method,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other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FDBE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46311932"/>
      </p:ext>
    </p:extLst>
  </p:cSld>
  <p:clrMapOvr>
    <a:masterClrMapping/>
  </p:clrMapOvr>
  <p:transition spd="slow">
    <p:strips dir="r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C8A6E-51DE-7E40-43DA-5DA1C00C6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5F4E-1CD4-61CA-8840-93162732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Object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76CD-BBFF-450B-874C-293235B40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name</a:t>
            </a:r>
          </a:p>
          <a:p>
            <a:r>
              <a:rPr lang="en-US" dirty="0">
                <a:latin typeface="Programma" panose="02000009000000000000" pitchFamily="49" charset="0"/>
              </a:rPr>
              <a:t>length               </a:t>
            </a:r>
            <a:r>
              <a:rPr lang="en-US" dirty="0">
                <a:latin typeface="+mj-lt"/>
              </a:rPr>
              <a:t>should be known as</a:t>
            </a:r>
            <a:r>
              <a:rPr lang="en-US" dirty="0">
                <a:latin typeface="Programma" panose="02000009000000000000" pitchFamily="49" charset="0"/>
              </a:rPr>
              <a:t> arity</a:t>
            </a:r>
          </a:p>
          <a:p>
            <a:r>
              <a:rPr lang="en-US" dirty="0">
                <a:latin typeface="Programma" panose="02000009000000000000" pitchFamily="49" charset="0"/>
              </a:rPr>
              <a:t>prototype            new</a:t>
            </a:r>
          </a:p>
        </p:txBody>
      </p:sp>
    </p:spTree>
    <p:extLst>
      <p:ext uri="{BB962C8B-B14F-4D97-AF65-F5344CB8AC3E}">
        <p14:creationId xmlns:p14="http://schemas.microsoft.com/office/powerpoint/2010/main" val="871008710"/>
      </p:ext>
    </p:extLst>
  </p:cSld>
  <p:clrMapOvr>
    <a:masterClrMapping/>
  </p:clrMapOvr>
  <p:transition spd="slow">
    <p:strips dir="r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47173-2AC2-FAF6-5009-AA6A0BC63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FFE1F-7305-AF63-D54F-15CE3534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Object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B6F4C-6DC1-FADA-84D9-EE0F78A4B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name</a:t>
            </a:r>
          </a:p>
          <a:p>
            <a:r>
              <a:rPr lang="en-US" dirty="0">
                <a:latin typeface="Programma" panose="02000009000000000000" pitchFamily="49" charset="0"/>
              </a:rPr>
              <a:t>length</a:t>
            </a:r>
          </a:p>
          <a:p>
            <a:r>
              <a:rPr lang="en-US" dirty="0">
                <a:latin typeface="Programma" panose="02000009000000000000" pitchFamily="49" charset="0"/>
              </a:rPr>
              <a:t>prototype</a:t>
            </a:r>
          </a:p>
          <a:p>
            <a:r>
              <a:rPr lang="en-US" dirty="0">
                <a:latin typeface="Programma" panose="02000009000000000000" pitchFamily="49" charset="0"/>
              </a:rPr>
              <a:t>[[Prototype]]        </a:t>
            </a:r>
            <a:r>
              <a:rPr lang="en-US" dirty="0" err="1">
                <a:latin typeface="Programma" panose="02000009000000000000" pitchFamily="49" charset="0"/>
              </a:rPr>
              <a:t>Function.prototype</a:t>
            </a:r>
            <a:endParaRPr lang="en-US" dirty="0">
              <a:latin typeface="Programma" panose="02000009000000000000" pitchFamily="49" charset="0"/>
            </a:endParaRPr>
          </a:p>
          <a:p>
            <a:r>
              <a:rPr lang="en-US" dirty="0">
                <a:latin typeface="Programma" panose="02000009000000000000" pitchFamily="49" charset="0"/>
              </a:rPr>
              <a:t>[[Code]]</a:t>
            </a:r>
          </a:p>
          <a:p>
            <a:r>
              <a:rPr lang="en-US" dirty="0">
                <a:latin typeface="Programma" panose="02000009000000000000" pitchFamily="49" charset="0"/>
              </a:rPr>
              <a:t>[[Scope]]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18042E-031A-BE10-A203-FB134A631FCB}"/>
              </a:ext>
            </a:extLst>
          </p:cNvPr>
          <p:cNvCxnSpPr>
            <a:cxnSpLocks/>
          </p:cNvCxnSpPr>
          <p:nvPr/>
        </p:nvCxnSpPr>
        <p:spPr bwMode="auto">
          <a:xfrm>
            <a:off x="4162097" y="4106917"/>
            <a:ext cx="748862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49212796"/>
      </p:ext>
    </p:extLst>
  </p:cSld>
  <p:clrMapOvr>
    <a:masterClrMapping/>
  </p:clrMapOvr>
  <p:transition spd="slow">
    <p:strips dir="r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70D2F-CCB4-60AB-DA31-87A7321F4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4259-8AC2-40C7-F5CA-FDE13D7E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Object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F744-FD2A-416E-9FD3-79BA4E3D6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name</a:t>
            </a:r>
          </a:p>
          <a:p>
            <a:r>
              <a:rPr lang="en-US" dirty="0">
                <a:latin typeface="Programma" panose="02000009000000000000" pitchFamily="49" charset="0"/>
              </a:rPr>
              <a:t>length</a:t>
            </a:r>
          </a:p>
          <a:p>
            <a:r>
              <a:rPr lang="en-US" dirty="0">
                <a:latin typeface="Programma" panose="02000009000000000000" pitchFamily="49" charset="0"/>
              </a:rPr>
              <a:t>prototype</a:t>
            </a:r>
          </a:p>
          <a:p>
            <a:r>
              <a:rPr lang="en-US" dirty="0">
                <a:latin typeface="Programma" panose="02000009000000000000" pitchFamily="49" charset="0"/>
              </a:rPr>
              <a:t>[[Prototype]]</a:t>
            </a:r>
          </a:p>
          <a:p>
            <a:r>
              <a:rPr lang="en-US" dirty="0">
                <a:latin typeface="Programma" panose="02000009000000000000" pitchFamily="49" charset="0"/>
              </a:rPr>
              <a:t>[[Code]]</a:t>
            </a:r>
          </a:p>
          <a:p>
            <a:r>
              <a:rPr lang="en-US" dirty="0">
                <a:latin typeface="Programma" panose="02000009000000000000" pitchFamily="49" charset="0"/>
              </a:rPr>
              <a:t>[[Scope]]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D388949-8344-592E-E7E8-3660179154F7}"/>
              </a:ext>
            </a:extLst>
          </p:cNvPr>
          <p:cNvSpPr/>
          <p:nvPr/>
        </p:nvSpPr>
        <p:spPr bwMode="auto">
          <a:xfrm rot="10800000">
            <a:off x="3312330" y="5257800"/>
            <a:ext cx="796159" cy="575442"/>
          </a:xfrm>
          <a:prstGeom prst="rightArrow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D5D35-479E-BFEE-FADB-7558C08878D7}"/>
              </a:ext>
            </a:extLst>
          </p:cNvPr>
          <p:cNvSpPr txBox="1"/>
          <p:nvPr/>
        </p:nvSpPr>
        <p:spPr>
          <a:xfrm>
            <a:off x="4521889" y="5130022"/>
            <a:ext cx="4015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CFFCC"/>
                </a:solidFill>
                <a:latin typeface="+mj-lt"/>
              </a:rPr>
              <a:t>The Best Part!</a:t>
            </a:r>
          </a:p>
        </p:txBody>
      </p:sp>
    </p:spTree>
    <p:extLst>
      <p:ext uri="{BB962C8B-B14F-4D97-AF65-F5344CB8AC3E}">
        <p14:creationId xmlns:p14="http://schemas.microsoft.com/office/powerpoint/2010/main" val="1747496639"/>
      </p:ext>
    </p:extLst>
  </p:cSld>
  <p:clrMapOvr>
    <a:masterClrMapping/>
  </p:clrMapOvr>
  <p:transition spd="slow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2596C-A9FF-4D89-BA4B-863C991D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3A1D4-BE30-4A4B-AD25-A8A4004C8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Write programs that work </a:t>
            </a:r>
            <a:r>
              <a:rPr lang="en-US"/>
              <a:t>well </a:t>
            </a:r>
            <a:br>
              <a:rPr lang="en-US"/>
            </a:br>
            <a:r>
              <a:rPr lang="en-US"/>
              <a:t>and </a:t>
            </a:r>
            <a:r>
              <a:rPr lang="en-US" dirty="0"/>
              <a:t>are free of error.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That's the job.</a:t>
            </a:r>
          </a:p>
        </p:txBody>
      </p:sp>
    </p:spTree>
    <p:extLst>
      <p:ext uri="{BB962C8B-B14F-4D97-AF65-F5344CB8AC3E}">
        <p14:creationId xmlns:p14="http://schemas.microsoft.com/office/powerpoint/2010/main" val="2351463788"/>
      </p:ext>
    </p:extLst>
  </p:cSld>
  <p:clrMapOvr>
    <a:masterClrMapping/>
  </p:clrMapOvr>
  <p:transition spd="slow">
    <p:strips dir="r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71271-86E2-4377-81EC-71821BF63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05" y="35859"/>
            <a:ext cx="4744914" cy="67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7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4771-53C1-0F32-A1F2-09CF2BA0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1CBE6-4D4C-5C6C-4EAC-9367A741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1443138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https://www.crockford.com/</a:t>
            </a:r>
            <a:r>
              <a:rPr lang="en-US" sz="6000" dirty="0">
                <a:latin typeface="Programma" panose="02000009000000000000" pitchFamily="49" charset="0"/>
              </a:rPr>
              <a:t>books</a:t>
            </a:r>
            <a:r>
              <a:rPr lang="en-US" sz="3600" dirty="0">
                <a:latin typeface="Programma" panose="02000009000000000000" pitchFamily="49" charset="0"/>
              </a:rPr>
              <a:t>.html</a:t>
            </a:r>
          </a:p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https://www.crockford.com/</a:t>
            </a:r>
            <a:r>
              <a:rPr lang="en-US" sz="6000" dirty="0">
                <a:latin typeface="Programma" panose="02000009000000000000" pitchFamily="49" charset="0"/>
              </a:rPr>
              <a:t>jscheck</a:t>
            </a:r>
            <a:r>
              <a:rPr lang="en-US" sz="3600" dirty="0">
                <a:latin typeface="Programma" panose="02000009000000000000" pitchFamily="49" charset="0"/>
              </a:rPr>
              <a:t>.html</a:t>
            </a:r>
          </a:p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https://www.crockford.com/</a:t>
            </a:r>
            <a:r>
              <a:rPr lang="en-US" sz="6000" dirty="0">
                <a:latin typeface="Programma" panose="02000009000000000000" pitchFamily="49" charset="0"/>
              </a:rPr>
              <a:t>pronto</a:t>
            </a:r>
            <a:r>
              <a:rPr lang="en-US" sz="3600" dirty="0">
                <a:latin typeface="Programma" panose="02000009000000000000" pitchFamily="49" charset="0"/>
              </a:rPr>
              <a:t>.html</a:t>
            </a:r>
          </a:p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https://www.crockford.com/javascript/private.html</a:t>
            </a:r>
          </a:p>
        </p:txBody>
      </p:sp>
    </p:spTree>
    <p:extLst>
      <p:ext uri="{BB962C8B-B14F-4D97-AF65-F5344CB8AC3E}">
        <p14:creationId xmlns:p14="http://schemas.microsoft.com/office/powerpoint/2010/main" val="36585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And finally, </a:t>
            </a:r>
            <a:br>
              <a:rPr lang="en-US" sz="6000" dirty="0"/>
            </a:br>
            <a:r>
              <a:rPr lang="en-US" sz="6000" dirty="0"/>
              <a:t>one piece of advice:</a:t>
            </a:r>
          </a:p>
          <a:p>
            <a:pPr marL="0" indent="0" algn="ctr">
              <a:buNone/>
            </a:pPr>
            <a:r>
              <a:rPr lang="en-US" sz="6000" dirty="0"/>
              <a:t>Don’t make bugs.</a:t>
            </a:r>
          </a:p>
        </p:txBody>
      </p:sp>
    </p:spTree>
    <p:extLst>
      <p:ext uri="{BB962C8B-B14F-4D97-AF65-F5344CB8AC3E}">
        <p14:creationId xmlns:p14="http://schemas.microsoft.com/office/powerpoint/2010/main" val="118767977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22711" y="2130426"/>
            <a:ext cx="3694923" cy="1470025"/>
          </a:xfrm>
        </p:spPr>
        <p:txBody>
          <a:bodyPr/>
          <a:lstStyle/>
          <a:p>
            <a:r>
              <a:rPr lang="en-US" dirty="0"/>
              <a:t>Thank you and good night.</a:t>
            </a:r>
          </a:p>
        </p:txBody>
      </p:sp>
      <p:pic>
        <p:nvPicPr>
          <p:cNvPr id="3" name="Picture 2" descr="C:\Users\crock\Pictures\crock\mouseket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136" y="-1"/>
            <a:ext cx="6997065" cy="68710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9D50E-2F94-4D84-EF2A-6823A3EFE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2777-8819-C94E-DAD7-396328A0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Immediately Invoked Function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5F7BD-A0DE-FBF9-4C60-8C90114542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937C4-9F75-FBB0-D453-C92C8886B8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());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401275-2C83-2A39-3605-CD54D9B0F7EE}"/>
              </a:ext>
            </a:extLst>
          </p:cNvPr>
          <p:cNvCxnSpPr/>
          <p:nvPr/>
        </p:nvCxnSpPr>
        <p:spPr bwMode="auto">
          <a:xfrm flipV="1">
            <a:off x="9112478" y="4288228"/>
            <a:ext cx="2758966" cy="70156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62600B8-07A8-30FC-DBFC-6F0715452D54}"/>
              </a:ext>
            </a:extLst>
          </p:cNvPr>
          <p:cNvSpPr txBox="1"/>
          <p:nvPr/>
        </p:nvSpPr>
        <p:spPr>
          <a:xfrm>
            <a:off x="9511962" y="4122690"/>
            <a:ext cx="1912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CFFCC"/>
                </a:solidFill>
              </a:rPr>
              <a:t>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</a:rPr>
              <a:t>break;</a:t>
            </a:r>
            <a:r>
              <a:rPr lang="en-US" sz="4800" dirty="0">
                <a:solidFill>
                  <a:srgbClr val="CCFFCC"/>
                </a:solidFill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3089F8-224E-68B7-1240-581B8F4B11BF}"/>
              </a:ext>
            </a:extLst>
          </p:cNvPr>
          <p:cNvCxnSpPr/>
          <p:nvPr/>
        </p:nvCxnSpPr>
        <p:spPr bwMode="auto">
          <a:xfrm flipV="1">
            <a:off x="9107218" y="5023951"/>
            <a:ext cx="2758966" cy="70156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BCFC495-757B-129B-4BC0-527F2730F190}"/>
              </a:ext>
            </a:extLst>
          </p:cNvPr>
          <p:cNvSpPr txBox="1"/>
          <p:nvPr/>
        </p:nvSpPr>
        <p:spPr>
          <a:xfrm>
            <a:off x="9391287" y="4858413"/>
            <a:ext cx="2143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CFFCC"/>
                </a:solidFill>
              </a:rPr>
              <a:t>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</a:rPr>
              <a:t>return;</a:t>
            </a:r>
            <a:r>
              <a:rPr lang="en-US" sz="4800" dirty="0">
                <a:solidFill>
                  <a:srgbClr val="CCFF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23808"/>
      </p:ext>
    </p:extLst>
  </p:cSld>
  <p:clrMapOvr>
    <a:masterClrMapping/>
  </p:clrMapOvr>
  <p:transition spd="slow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D11C9-C60B-E633-DD6A-94448C9AB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9F498-563C-FCD8-C3FD-4BFF3490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F9E30-9C73-D471-22DB-1A6DEFF4A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    ... b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44312298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CB5C3-B9E9-A10C-1DBD-E18BCE611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782E-47EA-35E9-F1E2-9177DE04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50011-A571-2B3A-745B-A827D344EC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    ... b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02274-93EB-7CBB-8CEF-E06111495A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(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(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function 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... 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a</a:t>
            </a: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    ... b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99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}</a:t>
            </a: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());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    ... a 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CFFCC"/>
                </a:solidFill>
                <a:latin typeface="Programma" panose="02000009000000000000" pitchFamily="49" charset="0"/>
                <a:cs typeface="Consolas" panose="020B0609020204030204" pitchFamily="49" charset="0"/>
              </a:rPr>
              <a:t>}</a:t>
            </a:r>
            <a:r>
              <a:rPr lang="en-US" sz="3600" dirty="0">
                <a:latin typeface="Programma" panose="02000009000000000000" pitchFamily="49" charset="0"/>
                <a:cs typeface="Consolas" panose="020B0609020204030204" pitchFamily="49" charset="0"/>
              </a:rPr>
              <a:t>());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Programma" panose="020000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186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heltenhm BdHd BT"/>
        <a:ea typeface=""/>
        <a:cs typeface=""/>
      </a:majorFont>
      <a:minorFont>
        <a:latin typeface="Cheltenhm BdH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44052</TotalTime>
  <Words>3555</Words>
  <Application>Microsoft Office PowerPoint</Application>
  <PresentationFormat>Widescreen</PresentationFormat>
  <Paragraphs>583</Paragraphs>
  <Slides>69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Programma</vt:lpstr>
      <vt:lpstr>Courier New</vt:lpstr>
      <vt:lpstr>Cheltenhm BdHd BT</vt:lpstr>
      <vt:lpstr>Cheltenhm BdItHd BT</vt:lpstr>
      <vt:lpstr>Arial</vt:lpstr>
      <vt:lpstr>Palatino Linotype</vt:lpstr>
      <vt:lpstr>Default Design</vt:lpstr>
      <vt:lpstr>Image</vt:lpstr>
      <vt:lpstr>The Best  Part </vt:lpstr>
      <vt:lpstr>PowerPoint Presentation</vt:lpstr>
      <vt:lpstr>Functions are first class!</vt:lpstr>
      <vt:lpstr>Block</vt:lpstr>
      <vt:lpstr>Immediately Invoked Function Expression</vt:lpstr>
      <vt:lpstr>Immediately Invoked Function Expression</vt:lpstr>
      <vt:lpstr>Immediately Invoked Function Expression</vt:lpstr>
      <vt:lpstr>Nested Blocks</vt:lpstr>
      <vt:lpstr>Nested Functions</vt:lpstr>
      <vt:lpstr>Functions are first class.</vt:lpstr>
      <vt:lpstr>Functions may be nested.</vt:lpstr>
      <vt:lpstr>Functions may be stored in variables.</vt:lpstr>
      <vt:lpstr>Functions may be returned as results.</vt:lpstr>
      <vt:lpstr>A new function retains access to the  scope of the function that created it.</vt:lpstr>
      <vt:lpstr>A new function retains access to the  scope of the function that created it.</vt:lpstr>
      <vt:lpstr>Context Coloring</vt:lpstr>
      <vt:lpstr>First Class Uses</vt:lpstr>
      <vt:lpstr>PowerPoint Presentation</vt:lpstr>
      <vt:lpstr>Generators</vt:lpstr>
      <vt:lpstr>Generators</vt:lpstr>
      <vt:lpstr>Generators</vt:lpstr>
      <vt:lpstr>function element(array) {     const next = counter();     if (Array.isArray(array)) {         return function element_generator() {             return array[next()];         };     } else {         return array;     } }</vt:lpstr>
      <vt:lpstr>Functions that manipulate functions</vt:lpstr>
      <vt:lpstr>Higher Order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assertEquals(message, expected, actual)  not good</vt:lpstr>
      <vt:lpstr>jscheck.js</vt:lpstr>
      <vt:lpstr>jsc.claim(name, predicate, signature)</vt:lpstr>
      <vt:lpstr>Specifiers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Turns</vt:lpstr>
      <vt:lpstr>Embrace Eventuality</vt:lpstr>
      <vt:lpstr>function factory(parameters) {     return function requestor(callback, value) {  // Send a message to another process // using the value and the parameters. // Report the result with the callback.          return callback(result, reason);     }; }</vt:lpstr>
      <vt:lpstr>function work(uri) {     return function step(callback, value) {         let the_worker = new Worker(uri);         the_worker.onmessage = function (message) {             the_worker.terminate();             return callback(message.data);         };         the_worker.onError = function (error) {             the_worker.terminate();             return callback(undefined, error.message);         };         the_worker.postMessage(value);         return function cancel(reason) {             the_worker.terminate();         };     }; }</vt:lpstr>
      <vt:lpstr>function work(uri) {     return function step(callback, value) {         let the_worker = new Worker(uri);         the_worker.onmessage = function (message) {             the_worker.terminate();             return callback(message.data);         };         the_worker.onError = function (error) {             the_worker.terminate();             return callback(undefined, error.message);         };         the_worker.postMessage(value);         return function cancel(reason) {             the_worker.terminate();         };     }; }</vt:lpstr>
      <vt:lpstr>function work(uri) {     return function step(callback, value) {         let the_worker = new Worker(uri);         the_worker.onmessage = function (message) {             the_worker.terminate();             return callback(message.data);         };         the_worker.onError = function (error) {             the_worker.terminate();             return callback(undefined, error.message);         };         the_worker.postMessage(value);         return function cancel(reason) {             the_worker.terminate();         };     }; }</vt:lpstr>
      <vt:lpstr>function work(uri) {     return function step(callback, value) {         let the_worker = new Worker(uri);         the_worker.onmessage = function (message) {             the_worker.terminate();             return callback(message.data);         };         the_worker.onError = function (error) {             the_worker.terminate();             return callback(undefined, error.message);         };         the_worker.postMessage(value);         return function cancel(reason) {             the_worker.terminate();         };     }; }</vt:lpstr>
      <vt:lpstr>PowerPoint Presentation</vt:lpstr>
      <vt:lpstr>PowerPoint Presentation</vt:lpstr>
      <vt:lpstr>pronto.js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 Object Properties</vt:lpstr>
      <vt:lpstr>Function Object Properties</vt:lpstr>
      <vt:lpstr>Function Object Properties</vt:lpstr>
      <vt:lpstr>PowerPoint Presentation</vt:lpstr>
      <vt:lpstr>PowerPoint Presentation</vt:lpstr>
      <vt:lpstr>Linkage</vt:lpstr>
      <vt:lpstr>PowerPoint Presentation</vt:lpstr>
      <vt:lpstr>Thank you and good night.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Best Part</dc:title>
  <dc:creator>Douglas Crockford</dc:creator>
  <cp:lastModifiedBy>Douglas Crockford</cp:lastModifiedBy>
  <cp:revision>1078</cp:revision>
  <dcterms:created xsi:type="dcterms:W3CDTF">2005-10-05T17:31:40Z</dcterms:created>
  <dcterms:modified xsi:type="dcterms:W3CDTF">2026-02-23T04:22:35Z</dcterms:modified>
</cp:coreProperties>
</file>