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7"/>
  </p:notesMasterIdLst>
  <p:sldIdLst>
    <p:sldId id="918" r:id="rId2"/>
    <p:sldId id="1188" r:id="rId3"/>
    <p:sldId id="1250" r:id="rId4"/>
    <p:sldId id="1254" r:id="rId5"/>
    <p:sldId id="1222" r:id="rId6"/>
    <p:sldId id="1205" r:id="rId7"/>
    <p:sldId id="1298" r:id="rId8"/>
    <p:sldId id="444" r:id="rId9"/>
    <p:sldId id="1302" r:id="rId10"/>
    <p:sldId id="446" r:id="rId11"/>
    <p:sldId id="1303" r:id="rId12"/>
    <p:sldId id="445" r:id="rId13"/>
    <p:sldId id="1304" r:id="rId14"/>
    <p:sldId id="1301" r:id="rId15"/>
    <p:sldId id="1305" r:id="rId16"/>
    <p:sldId id="1300" r:id="rId17"/>
    <p:sldId id="1248" r:id="rId18"/>
    <p:sldId id="1251" r:id="rId19"/>
    <p:sldId id="1260" r:id="rId20"/>
    <p:sldId id="1249" r:id="rId21"/>
    <p:sldId id="903" r:id="rId22"/>
    <p:sldId id="1284" r:id="rId23"/>
    <p:sldId id="1255" r:id="rId24"/>
    <p:sldId id="1292" r:id="rId25"/>
    <p:sldId id="1289" r:id="rId26"/>
    <p:sldId id="1291" r:id="rId27"/>
    <p:sldId id="1288" r:id="rId28"/>
    <p:sldId id="1285" r:id="rId29"/>
    <p:sldId id="1286" r:id="rId30"/>
    <p:sldId id="1287" r:id="rId31"/>
    <p:sldId id="1257" r:id="rId32"/>
    <p:sldId id="1282" r:id="rId33"/>
    <p:sldId id="1293" r:id="rId34"/>
    <p:sldId id="1295" r:id="rId35"/>
    <p:sldId id="1294" r:id="rId36"/>
    <p:sldId id="1258" r:id="rId37"/>
    <p:sldId id="1306" r:id="rId38"/>
    <p:sldId id="1259" r:id="rId39"/>
    <p:sldId id="1283" r:id="rId40"/>
    <p:sldId id="1296" r:id="rId41"/>
    <p:sldId id="1297" r:id="rId42"/>
    <p:sldId id="1195" r:id="rId43"/>
    <p:sldId id="785" r:id="rId44"/>
    <p:sldId id="286" r:id="rId45"/>
    <p:sldId id="1253" r:id="rId46"/>
  </p:sldIdLst>
  <p:sldSz cx="12192000" cy="6858000"/>
  <p:notesSz cx="6858000" cy="9144000"/>
  <p:embeddedFontLst>
    <p:embeddedFont>
      <p:font typeface="Cheltenhm BdHd BT" panose="02040703050705020403" pitchFamily="18" charset="0"/>
      <p:regular r:id="rId48"/>
    </p:embeddedFont>
    <p:embeddedFont>
      <p:font typeface="Colonna MT" panose="04020805060202030203" pitchFamily="82" charset="0"/>
      <p:regular r:id="rId49"/>
    </p:embeddedFont>
    <p:embeddedFont>
      <p:font typeface="HandelGotDBol" panose="020B0801030703030804" pitchFamily="34" charset="0"/>
      <p:regular r:id="rId50"/>
    </p:embeddedFont>
    <p:embeddedFont>
      <p:font typeface="Harlow Solid Italic" panose="04030604020F02020D02" pitchFamily="82" charset="0"/>
      <p:italic r:id="rId51"/>
    </p:embeddedFont>
    <p:embeddedFont>
      <p:font typeface="Palatino Linotype" panose="02040502050505030304" pitchFamily="18" charset="0"/>
      <p:regular r:id="rId52"/>
      <p:bold r:id="rId53"/>
      <p:italic r:id="rId54"/>
      <p:boldItalic r:id="rId55"/>
    </p:embeddedFont>
    <p:embeddedFont>
      <p:font typeface="Programma" panose="02000009000000000000" pitchFamily="49" charset="0"/>
      <p:bold r:id="rId5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1E1F5"/>
    <a:srgbClr val="99FF66"/>
    <a:srgbClr val="99CCFF"/>
    <a:srgbClr val="FF7171"/>
    <a:srgbClr val="CCFFCC"/>
    <a:srgbClr val="FFFFCC"/>
    <a:srgbClr val="008000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6" autoAdjust="0"/>
    <p:restoredTop sz="86384" autoAdjust="0"/>
  </p:normalViewPr>
  <p:slideViewPr>
    <p:cSldViewPr snapToGrid="0">
      <p:cViewPr varScale="1">
        <p:scale>
          <a:sx n="83" d="100"/>
          <a:sy n="83" d="100"/>
        </p:scale>
        <p:origin x="319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9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3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2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7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4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0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>
            <a:lvl1pPr>
              <a:defRPr sz="2800" b="1">
                <a:latin typeface="+mn-lt"/>
              </a:defRPr>
            </a:lvl1pPr>
            <a:lvl2pPr>
              <a:defRPr sz="2400" b="1">
                <a:latin typeface="+mn-lt"/>
              </a:defRPr>
            </a:lvl2pPr>
            <a:lvl3pPr>
              <a:defRPr sz="2000" b="1">
                <a:latin typeface="+mn-lt"/>
              </a:defRPr>
            </a:lvl3pPr>
            <a:lvl4pPr>
              <a:defRPr sz="1800" b="1">
                <a:latin typeface="+mn-lt"/>
              </a:defRPr>
            </a:lvl4pPr>
            <a:lvl5pPr>
              <a:defRPr sz="18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C10FC52-3B80-4438-A1AD-1E53E037F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5121"/>
            <a:ext cx="9144000" cy="4106691"/>
          </a:xfrm>
        </p:spPr>
        <p:txBody>
          <a:bodyPr anchor="ctr"/>
          <a:lstStyle/>
          <a:p>
            <a:r>
              <a:rPr lang="en-US" sz="19900" dirty="0"/>
              <a:t>JSON</a:t>
            </a:r>
            <a:r>
              <a:rPr lang="en-US" sz="9600" dirty="0"/>
              <a:t> </a:t>
            </a:r>
            <a:br>
              <a:rPr lang="en-US" sz="9600" dirty="0"/>
            </a:br>
            <a:r>
              <a:rPr lang="en-US" sz="9600" dirty="0"/>
              <a:t>and </a:t>
            </a:r>
            <a:r>
              <a:rPr lang="en-US" sz="9600" dirty="0">
                <a:latin typeface="Harlow Solid Italic" panose="04030604020F02020D02" pitchFamily="82" charset="0"/>
              </a:rPr>
              <a:t>Beyond</a:t>
            </a:r>
            <a:br>
              <a:rPr lang="en-US" sz="6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72" name="Object 20">
            <a:extLst>
              <a:ext uri="{FF2B5EF4-FFF2-40B4-BE49-F238E27FC236}">
                <a16:creationId xmlns:a16="http://schemas.microsoft.com/office/drawing/2014/main" id="{A97DD553-DD6E-4932-A1AC-89025D8BF36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10203"/>
              </p:ext>
            </p:extLst>
          </p:nvPr>
        </p:nvGraphicFramePr>
        <p:xfrm>
          <a:off x="0" y="1589088"/>
          <a:ext cx="11979275" cy="477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48331" imgH="2333702" progId="Visio.Drawing.11">
                  <p:embed/>
                </p:oleObj>
              </mc:Choice>
              <mc:Fallback>
                <p:oleObj name="Visio" r:id="rId2" imgW="5848331" imgH="2333702" progId="Visio.Drawing.11">
                  <p:embed/>
                  <p:pic>
                    <p:nvPicPr>
                      <p:cNvPr id="279572" name="Object 20">
                        <a:extLst>
                          <a:ext uri="{FF2B5EF4-FFF2-40B4-BE49-F238E27FC236}">
                            <a16:creationId xmlns:a16="http://schemas.microsoft.com/office/drawing/2014/main" id="{A97DD553-DD6E-4932-A1AC-89025D8BF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9088"/>
                        <a:ext cx="11979275" cy="477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54" name="Rectangle 2">
            <a:extLst>
              <a:ext uri="{FF2B5EF4-FFF2-40B4-BE49-F238E27FC236}">
                <a16:creationId xmlns:a16="http://schemas.microsoft.com/office/drawing/2014/main" id="{9CE62206-BD1C-4766-B083-D74414A2D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3B9784-58A4-6CCA-C1BD-54CB239484F5}"/>
              </a:ext>
            </a:extLst>
          </p:cNvPr>
          <p:cNvSpPr/>
          <p:nvPr/>
        </p:nvSpPr>
        <p:spPr bwMode="auto">
          <a:xfrm>
            <a:off x="6548510" y="4522763"/>
            <a:ext cx="1948375" cy="9284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9CE62206-BD1C-4766-B083-D74414A2D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</a:t>
            </a:r>
          </a:p>
        </p:txBody>
      </p:sp>
      <p:graphicFrame>
        <p:nvGraphicFramePr>
          <p:cNvPr id="279572" name="Object 20">
            <a:extLst>
              <a:ext uri="{FF2B5EF4-FFF2-40B4-BE49-F238E27FC236}">
                <a16:creationId xmlns:a16="http://schemas.microsoft.com/office/drawing/2014/main" id="{A97DD553-DD6E-4932-A1AC-89025D8BF361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1589088"/>
          <a:ext cx="11979275" cy="477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48331" imgH="2333702" progId="Visio.Drawing.11">
                  <p:embed/>
                </p:oleObj>
              </mc:Choice>
              <mc:Fallback>
                <p:oleObj name="Visio" r:id="rId2" imgW="5848331" imgH="2333702" progId="Visio.Drawing.11">
                  <p:embed/>
                  <p:pic>
                    <p:nvPicPr>
                      <p:cNvPr id="279572" name="Object 20">
                        <a:extLst>
                          <a:ext uri="{FF2B5EF4-FFF2-40B4-BE49-F238E27FC236}">
                            <a16:creationId xmlns:a16="http://schemas.microsoft.com/office/drawing/2014/main" id="{A97DD553-DD6E-4932-A1AC-89025D8BF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9088"/>
                        <a:ext cx="11979275" cy="477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25752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513" name="Object 9">
            <a:extLst>
              <a:ext uri="{FF2B5EF4-FFF2-40B4-BE49-F238E27FC236}">
                <a16:creationId xmlns:a16="http://schemas.microsoft.com/office/drawing/2014/main" id="{E536481E-957F-4E84-B78E-BD0BCFF43F2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700595"/>
              </p:ext>
            </p:extLst>
          </p:nvPr>
        </p:nvGraphicFramePr>
        <p:xfrm>
          <a:off x="2708275" y="1600200"/>
          <a:ext cx="67738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00381" imgH="4372074" progId="Visio.Drawing.11">
                  <p:embed/>
                </p:oleObj>
              </mc:Choice>
              <mc:Fallback>
                <p:oleObj name="Visio" r:id="rId2" imgW="5800381" imgH="4372074" progId="Visio.Drawing.11">
                  <p:embed/>
                  <p:pic>
                    <p:nvPicPr>
                      <p:cNvPr id="277513" name="Object 9">
                        <a:extLst>
                          <a:ext uri="{FF2B5EF4-FFF2-40B4-BE49-F238E27FC236}">
                            <a16:creationId xmlns:a16="http://schemas.microsoft.com/office/drawing/2014/main" id="{E536481E-957F-4E84-B78E-BD0BCFF43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600200"/>
                        <a:ext cx="6773863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6" name="Rectangle 2">
            <a:extLst>
              <a:ext uri="{FF2B5EF4-FFF2-40B4-BE49-F238E27FC236}">
                <a16:creationId xmlns:a16="http://schemas.microsoft.com/office/drawing/2014/main" id="{CD49CF11-4396-43C4-B9C2-8572BD1FF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3EA84D-A3E7-1D22-081D-084EE528720E}"/>
              </a:ext>
            </a:extLst>
          </p:cNvPr>
          <p:cNvSpPr/>
          <p:nvPr/>
        </p:nvSpPr>
        <p:spPr bwMode="auto">
          <a:xfrm>
            <a:off x="5022166" y="6070210"/>
            <a:ext cx="3052690" cy="41734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7513" name="Object 9">
            <a:extLst>
              <a:ext uri="{FF2B5EF4-FFF2-40B4-BE49-F238E27FC236}">
                <a16:creationId xmlns:a16="http://schemas.microsoft.com/office/drawing/2014/main" id="{E536481E-957F-4E84-B78E-BD0BCFF43F2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08275" y="1600200"/>
          <a:ext cx="67738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00381" imgH="4372074" progId="Visio.Drawing.11">
                  <p:embed/>
                </p:oleObj>
              </mc:Choice>
              <mc:Fallback>
                <p:oleObj name="Visio" r:id="rId2" imgW="5800381" imgH="4372074" progId="Visio.Drawing.11">
                  <p:embed/>
                  <p:pic>
                    <p:nvPicPr>
                      <p:cNvPr id="277513" name="Object 9">
                        <a:extLst>
                          <a:ext uri="{FF2B5EF4-FFF2-40B4-BE49-F238E27FC236}">
                            <a16:creationId xmlns:a16="http://schemas.microsoft.com/office/drawing/2014/main" id="{E536481E-957F-4E84-B78E-BD0BCFF43F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600200"/>
                        <a:ext cx="6773863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506" name="Rectangle 2">
            <a:extLst>
              <a:ext uri="{FF2B5EF4-FFF2-40B4-BE49-F238E27FC236}">
                <a16:creationId xmlns:a16="http://schemas.microsoft.com/office/drawing/2014/main" id="{CD49CF11-4396-43C4-B9C2-8572BD1FF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1450188495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3259-3E91-DAD2-E33A-A26F2EDF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F0E-3874-6F05-FA5C-CC103CFC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28" y="1598699"/>
            <a:ext cx="10972801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Programma" panose="02000009000000000000" pitchFamily="49" charset="0"/>
              </a:rPr>
              <a:t>xxxxxxxxxxxxxxxx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110110</a:t>
            </a:r>
            <a:r>
              <a:rPr lang="en-US" dirty="0">
                <a:latin typeface="Programma" panose="02000009000000000000" pitchFamily="49" charset="0"/>
              </a:rPr>
              <a:t>xxxxxxxxxx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110111</a:t>
            </a:r>
            <a:r>
              <a:rPr lang="en-US" dirty="0">
                <a:latin typeface="Programma" panose="02000009000000000000" pitchFamily="49" charset="0"/>
              </a:rPr>
              <a:t>xxxxxxxxxx</a:t>
            </a: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24F53F-415E-46A4-17BE-FBD3479EC78D}"/>
              </a:ext>
            </a:extLst>
          </p:cNvPr>
          <p:cNvSpPr txBox="1">
            <a:spLocks/>
          </p:cNvSpPr>
          <p:nvPr/>
        </p:nvSpPr>
        <p:spPr bwMode="auto">
          <a:xfrm>
            <a:off x="206722" y="1598699"/>
            <a:ext cx="7529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20000"/>
              </a:spcAft>
              <a:buChar char="•"/>
              <a:defRPr sz="3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16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54806583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3259-3E91-DAD2-E33A-A26F2EDF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F0E-3874-6F05-FA5C-CC103CFC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28" y="1598699"/>
            <a:ext cx="10972801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Programma" panose="02000009000000000000" pitchFamily="49" charset="0"/>
              </a:rPr>
              <a:t>xxxxxxxxxxxxxxxx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110110</a:t>
            </a:r>
            <a:r>
              <a:rPr lang="en-US" dirty="0">
                <a:latin typeface="Programma" panose="02000009000000000000" pitchFamily="49" charset="0"/>
              </a:rPr>
              <a:t>xxxxxxxxxx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110111</a:t>
            </a:r>
            <a:r>
              <a:rPr lang="en-US" dirty="0">
                <a:latin typeface="Programma" panose="02000009000000000000" pitchFamily="49" charset="0"/>
              </a:rPr>
              <a:t>xxxxxxxxxx</a:t>
            </a: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00000000000</a:t>
            </a:r>
            <a:r>
              <a:rPr lang="en-US" dirty="0">
                <a:latin typeface="Programma" panose="02000009000000000000" pitchFamily="49" charset="0"/>
              </a:rPr>
              <a:t>xxxxxxxxxxxxxxxxxxxxx</a:t>
            </a: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24F53F-415E-46A4-17BE-FBD3479EC78D}"/>
              </a:ext>
            </a:extLst>
          </p:cNvPr>
          <p:cNvSpPr txBox="1">
            <a:spLocks/>
          </p:cNvSpPr>
          <p:nvPr/>
        </p:nvSpPr>
        <p:spPr bwMode="auto">
          <a:xfrm>
            <a:off x="206722" y="1598699"/>
            <a:ext cx="7529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20000"/>
              </a:spcAft>
              <a:buChar char="•"/>
              <a:defRPr sz="3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16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21</a:t>
            </a:r>
          </a:p>
          <a:p>
            <a:pPr marL="0" indent="0" algn="r">
              <a:buFontTx/>
              <a:buNone/>
            </a:pPr>
            <a:endParaRPr lang="en-US" kern="0" dirty="0">
              <a:solidFill>
                <a:srgbClr val="99FF66"/>
              </a:solidFill>
              <a:latin typeface="Programma" panose="02000009000000000000" pitchFamily="49" charset="0"/>
            </a:endParaRPr>
          </a:p>
          <a:p>
            <a:pPr marL="0" indent="0" algn="r">
              <a:buFontTx/>
              <a:buNone/>
            </a:pPr>
            <a:endParaRPr lang="en-US" kern="0" dirty="0">
              <a:solidFill>
                <a:srgbClr val="99FF66"/>
              </a:solidFill>
              <a:latin typeface="Programma" panose="02000009000000000000" pitchFamily="49" charset="0"/>
            </a:endParaRP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32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B4C755-489B-E7CD-21F9-9FD50F17FAE8}"/>
              </a:ext>
            </a:extLst>
          </p:cNvPr>
          <p:cNvSpPr txBox="1">
            <a:spLocks/>
          </p:cNvSpPr>
          <p:nvPr/>
        </p:nvSpPr>
        <p:spPr bwMode="auto">
          <a:xfrm>
            <a:off x="616344" y="3356342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heltenhm BdHd BT" pitchFamily="18" charset="0"/>
              </a:defRPr>
            </a:lvl9pPr>
          </a:lstStyle>
          <a:p>
            <a:r>
              <a:rPr lang="en-US" kern="0" dirty="0"/>
              <a:t>UTF-32</a:t>
            </a:r>
          </a:p>
        </p:txBody>
      </p:sp>
    </p:spTree>
    <p:extLst>
      <p:ext uri="{BB962C8B-B14F-4D97-AF65-F5344CB8AC3E}">
        <p14:creationId xmlns:p14="http://schemas.microsoft.com/office/powerpoint/2010/main" val="3213537926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3259-3E91-DAD2-E33A-A26F2EDF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F0E-3874-6F05-FA5C-CC103CFC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28" y="1598699"/>
            <a:ext cx="10972801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110</a:t>
            </a:r>
            <a:r>
              <a:rPr lang="en-US" dirty="0">
                <a:latin typeface="Programma" panose="02000009000000000000" pitchFamily="49" charset="0"/>
              </a:rPr>
              <a:t>xxxxx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1110</a:t>
            </a:r>
            <a:r>
              <a:rPr lang="en-US" dirty="0">
                <a:latin typeface="Programma" panose="02000009000000000000" pitchFamily="49" charset="0"/>
              </a:rPr>
              <a:t>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3000" dirty="0" err="1">
                <a:latin typeface="Programma" panose="02000009000000000000" pitchFamily="49" charset="0"/>
              </a:rPr>
              <a:t>xxxxxx</a:t>
            </a:r>
            <a:endParaRPr lang="en-US" sz="3000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11110</a:t>
            </a:r>
            <a:r>
              <a:rPr lang="en-US" dirty="0">
                <a:latin typeface="Programma" panose="02000009000000000000" pitchFamily="49" charset="0"/>
              </a:rPr>
              <a:t>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30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800" dirty="0" err="1">
                <a:latin typeface="Programma" panose="02000009000000000000" pitchFamily="49" charset="0"/>
              </a:rPr>
              <a:t>xxxxxx</a:t>
            </a: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24F53F-415E-46A4-17BE-FBD3479EC78D}"/>
              </a:ext>
            </a:extLst>
          </p:cNvPr>
          <p:cNvSpPr txBox="1">
            <a:spLocks/>
          </p:cNvSpPr>
          <p:nvPr/>
        </p:nvSpPr>
        <p:spPr bwMode="auto">
          <a:xfrm>
            <a:off x="206722" y="1598699"/>
            <a:ext cx="7529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20000"/>
              </a:spcAft>
              <a:buChar char="•"/>
              <a:defRPr sz="3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7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11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16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542647199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9FB1-BB36-9EFD-ADF6-B20AC3916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6600" dirty="0">
                <a:latin typeface="Colonna MT" panose="04020805060202030203" pitchFamily="82" charset="0"/>
                <a:ea typeface="Cascadia Mono SemiBold" panose="020B0609020000020004" pitchFamily="49" charset="0"/>
                <a:cs typeface="Cascadia Mono SemiBold" panose="020B0609020000020004" pitchFamily="49" charset="0"/>
              </a:rPr>
              <a:t>KIM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10B64-3197-C540-CDEE-8DEC9A716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781637"/>
          </a:xfrm>
        </p:spPr>
        <p:txBody>
          <a:bodyPr>
            <a:normAutofit/>
          </a:bodyPr>
          <a:lstStyle/>
          <a:p>
            <a:r>
              <a:rPr lang="en-US" sz="3600" dirty="0"/>
              <a:t>Keep it minimal.</a:t>
            </a:r>
          </a:p>
          <a:p>
            <a:r>
              <a:rPr lang="en-US" sz="3600" dirty="0"/>
              <a:t>Variable byte encoding.</a:t>
            </a:r>
          </a:p>
          <a:p>
            <a:r>
              <a:rPr lang="en-US" sz="3600" dirty="0"/>
              <a:t>Seventh bit continuation.</a:t>
            </a:r>
          </a:p>
        </p:txBody>
      </p:sp>
    </p:spTree>
    <p:extLst>
      <p:ext uri="{BB962C8B-B14F-4D97-AF65-F5344CB8AC3E}">
        <p14:creationId xmlns:p14="http://schemas.microsoft.com/office/powerpoint/2010/main" val="3740258846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3259-3E91-DAD2-E33A-A26F2EDF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Colonna MT" panose="04020805060202030203" pitchFamily="82" charset="0"/>
              </a:rPr>
              <a:t>KIM</a:t>
            </a:r>
            <a:endParaRPr lang="en-US" dirty="0">
              <a:latin typeface="Colonna MT" panose="04020805060202030203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F0E-3874-6F05-FA5C-CC103CFC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28" y="1598699"/>
            <a:ext cx="10972801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xxxxxxx  </a:t>
            </a:r>
            <a:r>
              <a:rPr lang="en-US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3000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sz="3000" dirty="0">
                <a:latin typeface="Programma" panose="02000009000000000000" pitchFamily="49" charset="0"/>
              </a:rPr>
              <a:t>xxxxxxx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xxxxxxx  </a:t>
            </a:r>
            <a:r>
              <a:rPr lang="en-US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sz="3000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sz="2800" dirty="0">
                <a:latin typeface="Programma" panose="02000009000000000000" pitchFamily="49" charset="0"/>
              </a:rPr>
              <a:t>xxxxxxx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xxxxxxx  </a:t>
            </a:r>
            <a:r>
              <a:rPr lang="en-US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sz="3000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sz="2800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600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sz="2600" dirty="0">
                <a:latin typeface="Programma" panose="02000009000000000000" pitchFamily="49" charset="0"/>
              </a:rPr>
              <a:t>xxxxxxx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xxxxxxx  </a:t>
            </a:r>
            <a:r>
              <a:rPr lang="en-US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sz="3000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sz="2800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600" dirty="0" err="1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sz="2600" dirty="0" err="1">
                <a:latin typeface="Programma" panose="02000009000000000000" pitchFamily="49" charset="0"/>
              </a:rPr>
              <a:t>xxxxxxx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400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sz="2400" dirty="0">
                <a:latin typeface="Programma" panose="02000009000000000000" pitchFamily="49" charset="0"/>
              </a:rPr>
              <a:t>xxxxxxx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24F53F-415E-46A4-17BE-FBD3479EC78D}"/>
              </a:ext>
            </a:extLst>
          </p:cNvPr>
          <p:cNvSpPr txBox="1">
            <a:spLocks/>
          </p:cNvSpPr>
          <p:nvPr/>
        </p:nvSpPr>
        <p:spPr bwMode="auto">
          <a:xfrm>
            <a:off x="206722" y="1598699"/>
            <a:ext cx="7529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20000"/>
              </a:spcAft>
              <a:buChar char="•"/>
              <a:defRPr sz="3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7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14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21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28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35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42</a:t>
            </a:r>
          </a:p>
          <a:p>
            <a:pPr marL="0" indent="0" algn="r">
              <a:buFontTx/>
              <a:buNone/>
            </a:pPr>
            <a:r>
              <a:rPr lang="en-US" dirty="0">
                <a:solidFill>
                  <a:srgbClr val="99FF66"/>
                </a:solidFill>
              </a:rPr>
              <a:t>⋮</a:t>
            </a:r>
            <a:endParaRPr lang="en-US" kern="0" dirty="0">
              <a:solidFill>
                <a:srgbClr val="99FF66"/>
              </a:solidFill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81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3259-3E91-DAD2-E33A-A26F2EDF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Colonna MT" panose="04020805060202030203" pitchFamily="82" charset="0"/>
              </a:rPr>
              <a:t>KIM</a:t>
            </a:r>
            <a:r>
              <a:rPr lang="en-US" dirty="0"/>
              <a:t> saves one byte per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F0E-3874-6F05-FA5C-CC103CFC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2" y="1598699"/>
            <a:ext cx="11891448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100" dirty="0"/>
              <a:t>Aramaic, </a:t>
            </a:r>
            <a:r>
              <a:rPr lang="en-US" sz="3100" dirty="0" err="1"/>
              <a:t>Avestan</a:t>
            </a:r>
            <a:r>
              <a:rPr lang="en-US" sz="3100" dirty="0"/>
              <a:t>, Balinese, Batak, Bopomofo, Buginese, </a:t>
            </a:r>
            <a:r>
              <a:rPr lang="en-US" sz="3100" dirty="0" err="1"/>
              <a:t>Buhid</a:t>
            </a:r>
            <a:r>
              <a:rPr lang="en-US" sz="3100" dirty="0"/>
              <a:t>, Carian, Cherokee, Coptic, Cyrillic, Deseret, Egyptian Hieroglyphs, Ethiopic, Georgian, Glagolitic, Gothic, Hangul </a:t>
            </a:r>
            <a:r>
              <a:rPr lang="en-US" sz="3100" dirty="0" err="1"/>
              <a:t>Jamo</a:t>
            </a:r>
            <a:r>
              <a:rPr lang="en-US" sz="3100" dirty="0"/>
              <a:t>, </a:t>
            </a:r>
            <a:r>
              <a:rPr lang="en-US" sz="3100" dirty="0" err="1"/>
              <a:t>Hanunoo</a:t>
            </a:r>
            <a:r>
              <a:rPr lang="en-US" sz="3100" dirty="0"/>
              <a:t>, Hiragana, </a:t>
            </a:r>
            <a:r>
              <a:rPr lang="en-US" sz="3100" dirty="0" err="1"/>
              <a:t>Kanbun</a:t>
            </a:r>
            <a:r>
              <a:rPr lang="en-US" sz="3100" dirty="0"/>
              <a:t>, </a:t>
            </a:r>
            <a:r>
              <a:rPr lang="en-US" sz="3100" dirty="0" err="1"/>
              <a:t>Kaithi</a:t>
            </a:r>
            <a:r>
              <a:rPr lang="en-US" sz="3100" dirty="0"/>
              <a:t>, Kannada, Katakana, </a:t>
            </a:r>
            <a:r>
              <a:rPr lang="en-US" sz="3100" dirty="0" err="1"/>
              <a:t>Kharoshthi</a:t>
            </a:r>
            <a:r>
              <a:rPr lang="en-US" sz="3100" dirty="0"/>
              <a:t>, Khmer, Lao, Lepcha, Limbu, Lycian, Lydian, Malayalam, Mandaic, Meroitic, Miao, Mongolian, Myanmar, New Tai Lue, </a:t>
            </a:r>
            <a:r>
              <a:rPr lang="en-US" sz="3100" dirty="0" err="1"/>
              <a:t>Ol</a:t>
            </a:r>
            <a:r>
              <a:rPr lang="en-US" sz="3100" dirty="0"/>
              <a:t> </a:t>
            </a:r>
            <a:r>
              <a:rPr lang="en-US" sz="3100" dirty="0" err="1"/>
              <a:t>Chiki</a:t>
            </a:r>
            <a:r>
              <a:rPr lang="en-US" sz="3100" dirty="0"/>
              <a:t>, Old South Arabian, Old Turkic, Oriya, </a:t>
            </a:r>
            <a:r>
              <a:rPr lang="en-US" sz="3100" dirty="0" err="1"/>
              <a:t>Osmanya</a:t>
            </a:r>
            <a:r>
              <a:rPr lang="en-US" sz="3100" dirty="0"/>
              <a:t>, Pahlavi, Parthian, </a:t>
            </a:r>
            <a:r>
              <a:rPr lang="en-US" sz="3100" dirty="0" err="1"/>
              <a:t>Phags</a:t>
            </a:r>
            <a:r>
              <a:rPr lang="en-US" sz="3100" dirty="0"/>
              <a:t>-Pa, Phoenician, Samaritan, Sharada, Sinhala, Sora </a:t>
            </a:r>
            <a:r>
              <a:rPr lang="en-US" sz="3100" dirty="0" err="1"/>
              <a:t>Sompeng</a:t>
            </a:r>
            <a:r>
              <a:rPr lang="en-US" sz="3100" dirty="0"/>
              <a:t>, Tagalog, Tagbanwa, </a:t>
            </a:r>
            <a:r>
              <a:rPr lang="en-US" sz="3100" dirty="0" err="1"/>
              <a:t>Takri</a:t>
            </a:r>
            <a:r>
              <a:rPr lang="en-US" sz="3100" dirty="0"/>
              <a:t>, Tai Le, Tai </a:t>
            </a:r>
            <a:r>
              <a:rPr lang="en-US" sz="3100" dirty="0" err="1"/>
              <a:t>Tham</a:t>
            </a:r>
            <a:r>
              <a:rPr lang="en-US" sz="3100" dirty="0"/>
              <a:t>, Tamil, Telugu, Thai, Tibetan, Tifinagh,  Unified Canadian Aboriginal Syllabics</a:t>
            </a:r>
            <a:endParaRPr lang="en-US" sz="3100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14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JSON: </a:t>
            </a:r>
            <a:r>
              <a:rPr lang="en-US"/>
              <a:t>The World’s Best Loved</a:t>
            </a:r>
            <a:br>
              <a:rPr lang="en-US"/>
            </a:br>
            <a:r>
              <a:rPr lang="en-US"/>
              <a:t> </a:t>
            </a:r>
            <a:r>
              <a:rPr lang="en-US" dirty="0"/>
              <a:t>Data Interchange Format</a:t>
            </a:r>
          </a:p>
        </p:txBody>
      </p:sp>
      <p:pic>
        <p:nvPicPr>
          <p:cNvPr id="71683" name="Picture 3" descr="json160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3886200"/>
            <a:ext cx="1752600" cy="1752600"/>
          </a:xfrm>
          <a:noFill/>
        </p:spPr>
      </p:pic>
    </p:spTree>
    <p:extLst>
      <p:ext uri="{BB962C8B-B14F-4D97-AF65-F5344CB8AC3E}">
        <p14:creationId xmlns:p14="http://schemas.microsoft.com/office/powerpoint/2010/main" val="27242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2A73A4-0096-B373-8441-CA9086023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3900" dirty="0">
                <a:latin typeface="HandelGotDBol" panose="020B0801030703030804" pitchFamily="34" charset="0"/>
              </a:rPr>
              <a:t>Misty</a:t>
            </a:r>
          </a:p>
        </p:txBody>
      </p:sp>
    </p:spTree>
    <p:extLst>
      <p:ext uri="{BB962C8B-B14F-4D97-AF65-F5344CB8AC3E}">
        <p14:creationId xmlns:p14="http://schemas.microsoft.com/office/powerpoint/2010/main" val="37705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49281F-194A-D0C5-AD22-D20EE4614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0678"/>
            <a:ext cx="9144000" cy="2385609"/>
          </a:xfrm>
        </p:spPr>
        <p:txBody>
          <a:bodyPr anchor="b">
            <a:normAutofit/>
          </a:bodyPr>
          <a:lstStyle/>
          <a:p>
            <a:pPr>
              <a:lnSpc>
                <a:spcPts val="5000"/>
              </a:lnSpc>
            </a:pPr>
            <a:r>
              <a:rPr lang="en-US" sz="24000" dirty="0">
                <a:latin typeface="Harlow Solid Italic" panose="04030604020F02020D02" pitchFamily="82" charset="0"/>
              </a:rPr>
              <a:t>Nota</a:t>
            </a:r>
            <a:br>
              <a:rPr lang="en-US" sz="24000" dirty="0">
                <a:latin typeface="Harlow Solid Italic" panose="04030604020F02020D02" pitchFamily="82" charset="0"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12DCDC-280D-C448-096B-585AE3CA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288"/>
            <a:ext cx="9144000" cy="1655762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+mj-lt"/>
              </a:rPr>
              <a:t>JSON-like binary encoding with blobs and private process addresses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CD4C4-D31E-9095-429B-270A582953C2}"/>
              </a:ext>
            </a:extLst>
          </p:cNvPr>
          <p:cNvSpPr txBox="1"/>
          <p:nvPr/>
        </p:nvSpPr>
        <p:spPr>
          <a:xfrm>
            <a:off x="4601858" y="2457607"/>
            <a:ext cx="505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Message Format</a:t>
            </a:r>
          </a:p>
        </p:txBody>
      </p:sp>
    </p:spTree>
    <p:extLst>
      <p:ext uri="{BB962C8B-B14F-4D97-AF65-F5344CB8AC3E}">
        <p14:creationId xmlns:p14="http://schemas.microsoft.com/office/powerpoint/2010/main" val="3703659771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 </a:t>
            </a:r>
            <a:r>
              <a:rPr lang="en-US" sz="6000" dirty="0"/>
              <a:t>Design Rules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BFC6B-46E1-CB59-734E-F3F07355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good parts of JSON: minimal and general</a:t>
            </a:r>
          </a:p>
          <a:p>
            <a:r>
              <a:rPr lang="en-US" dirty="0"/>
              <a:t>Loose coupling.</a:t>
            </a:r>
          </a:p>
          <a:p>
            <a:r>
              <a:rPr lang="en-US" dirty="0"/>
              <a:t>Blobs (binary large objects)</a:t>
            </a:r>
          </a:p>
          <a:p>
            <a:pPr lvl="1"/>
            <a:r>
              <a:rPr lang="en-US" dirty="0"/>
              <a:t>Encryption keys</a:t>
            </a:r>
          </a:p>
          <a:p>
            <a:pPr lvl="1"/>
            <a:r>
              <a:rPr lang="en-US" dirty="0"/>
              <a:t>Network addresses</a:t>
            </a:r>
          </a:p>
          <a:p>
            <a:pPr lvl="1"/>
            <a:r>
              <a:rPr lang="en-US" dirty="0"/>
              <a:t>Pixels and sounds</a:t>
            </a:r>
          </a:p>
          <a:p>
            <a:pPr lvl="1"/>
            <a:r>
              <a:rPr lang="en-US" dirty="0"/>
              <a:t>Compression and encryption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75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The blob’s bits follow,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	rounded up to a byte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is the top 4 bits of the number of bits 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         in the blob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number of bits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The contents of the blob follow as a stream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bytes.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    </a:t>
            </a:r>
            <a:r>
              <a:rPr lang="en-US" dirty="0" err="1">
                <a:latin typeface="Programma" panose="02000009000000000000" pitchFamily="49" charset="0"/>
              </a:rPr>
              <a:t>nr_bytes</a:t>
            </a:r>
            <a:r>
              <a:rPr lang="en-US" dirty="0">
                <a:latin typeface="Programma" panose="02000009000000000000" pitchFamily="49" charset="0"/>
              </a:rPr>
              <a:t> = (</a:t>
            </a:r>
            <a:r>
              <a:rPr lang="en-US" dirty="0" err="1">
                <a:latin typeface="Programma" panose="02000009000000000000" pitchFamily="49" charset="0"/>
              </a:rPr>
              <a:t>nr_blob_bits</a:t>
            </a:r>
            <a:r>
              <a:rPr lang="en-US" dirty="0">
                <a:latin typeface="Programma" panose="02000009000000000000" pitchFamily="49" charset="0"/>
              </a:rPr>
              <a:t> + 7) / 8</a:t>
            </a:r>
          </a:p>
        </p:txBody>
      </p:sp>
    </p:spTree>
    <p:extLst>
      <p:ext uri="{BB962C8B-B14F-4D97-AF65-F5344CB8AC3E}">
        <p14:creationId xmlns:p14="http://schemas.microsoft.com/office/powerpoint/2010/main" val="263601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The blob’s bits follow,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	rounded up to a byte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is the top 4 bits of the number of bits 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         in the blob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         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number of bits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Blob of length 521 (10 0000 1001)</a:t>
            </a:r>
          </a:p>
        </p:txBody>
      </p:sp>
    </p:spTree>
    <p:extLst>
      <p:ext uri="{BB962C8B-B14F-4D97-AF65-F5344CB8AC3E}">
        <p14:creationId xmlns:p14="http://schemas.microsoft.com/office/powerpoint/2010/main" val="85980956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The blob’s bits follow,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	rounded up to a byte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is the top 4 bits of the number of bits 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         in the blob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         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number of bits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Blob of length 521 (10 0000 1001)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67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The blob’s bits follow,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	rounded up to a byte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is the top 4 bits of the number of bits 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         in the blob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         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number of bits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Blob of length 521 (10 0000 1001)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1000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4113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FB91AD-6FFF-5D51-000A-6E2FE3F28C19}"/>
              </a:ext>
            </a:extLst>
          </p:cNvPr>
          <p:cNvSpPr/>
          <p:nvPr/>
        </p:nvSpPr>
        <p:spPr bwMode="auto">
          <a:xfrm>
            <a:off x="3762796" y="4887589"/>
            <a:ext cx="3641416" cy="1124793"/>
          </a:xfrm>
          <a:custGeom>
            <a:avLst/>
            <a:gdLst>
              <a:gd name="connsiteX0" fmla="*/ 2848397 w 3641416"/>
              <a:gd name="connsiteY0" fmla="*/ 8092 h 1124793"/>
              <a:gd name="connsiteX1" fmla="*/ 2848397 w 3641416"/>
              <a:gd name="connsiteY1" fmla="*/ 388418 h 1124793"/>
              <a:gd name="connsiteX2" fmla="*/ 8092 w 3641416"/>
              <a:gd name="connsiteY2" fmla="*/ 744468 h 1124793"/>
              <a:gd name="connsiteX3" fmla="*/ 0 w 3641416"/>
              <a:gd name="connsiteY3" fmla="*/ 1108609 h 1124793"/>
              <a:gd name="connsiteX4" fmla="*/ 623087 w 3641416"/>
              <a:gd name="connsiteY4" fmla="*/ 1124793 h 1124793"/>
              <a:gd name="connsiteX5" fmla="*/ 631179 w 3641416"/>
              <a:gd name="connsiteY5" fmla="*/ 736376 h 1124793"/>
              <a:gd name="connsiteX6" fmla="*/ 3641416 w 3641416"/>
              <a:gd name="connsiteY6" fmla="*/ 372234 h 1124793"/>
              <a:gd name="connsiteX7" fmla="*/ 3633324 w 3641416"/>
              <a:gd name="connsiteY7" fmla="*/ 0 h 1124793"/>
              <a:gd name="connsiteX8" fmla="*/ 2848397 w 3641416"/>
              <a:gd name="connsiteY8" fmla="*/ 8092 h 11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1416" h="1124793">
                <a:moveTo>
                  <a:pt x="2848397" y="8092"/>
                </a:moveTo>
                <a:lnTo>
                  <a:pt x="2848397" y="388418"/>
                </a:lnTo>
                <a:lnTo>
                  <a:pt x="8092" y="744468"/>
                </a:lnTo>
                <a:lnTo>
                  <a:pt x="0" y="1108609"/>
                </a:lnTo>
                <a:lnTo>
                  <a:pt x="623087" y="1124793"/>
                </a:lnTo>
                <a:lnTo>
                  <a:pt x="631179" y="736376"/>
                </a:lnTo>
                <a:lnTo>
                  <a:pt x="3641416" y="372234"/>
                </a:lnTo>
                <a:lnTo>
                  <a:pt x="3633324" y="0"/>
                </a:lnTo>
                <a:lnTo>
                  <a:pt x="2848397" y="8092"/>
                </a:lnTo>
                <a:close/>
              </a:path>
            </a:pathLst>
          </a:cu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FE0F479-120B-110A-6E60-50AD9C0E6052}"/>
              </a:ext>
            </a:extLst>
          </p:cNvPr>
          <p:cNvSpPr/>
          <p:nvPr/>
        </p:nvSpPr>
        <p:spPr bwMode="auto">
          <a:xfrm>
            <a:off x="4960418" y="4887589"/>
            <a:ext cx="4037925" cy="1092425"/>
          </a:xfrm>
          <a:custGeom>
            <a:avLst/>
            <a:gdLst>
              <a:gd name="connsiteX0" fmla="*/ 4046017 w 4046017"/>
              <a:gd name="connsiteY0" fmla="*/ 40460 h 1132885"/>
              <a:gd name="connsiteX1" fmla="*/ 2443794 w 4046017"/>
              <a:gd name="connsiteY1" fmla="*/ 0 h 1132885"/>
              <a:gd name="connsiteX2" fmla="*/ 2435702 w 4046017"/>
              <a:gd name="connsiteY2" fmla="*/ 372234 h 1132885"/>
              <a:gd name="connsiteX3" fmla="*/ 16184 w 4046017"/>
              <a:gd name="connsiteY3" fmla="*/ 736376 h 1132885"/>
              <a:gd name="connsiteX4" fmla="*/ 0 w 4046017"/>
              <a:gd name="connsiteY4" fmla="*/ 1132885 h 1132885"/>
              <a:gd name="connsiteX5" fmla="*/ 1577947 w 4046017"/>
              <a:gd name="connsiteY5" fmla="*/ 1108609 h 1132885"/>
              <a:gd name="connsiteX6" fmla="*/ 1577947 w 4046017"/>
              <a:gd name="connsiteY6" fmla="*/ 784928 h 1132885"/>
              <a:gd name="connsiteX7" fmla="*/ 4037925 w 4046017"/>
              <a:gd name="connsiteY7" fmla="*/ 380326 h 1132885"/>
              <a:gd name="connsiteX8" fmla="*/ 4046017 w 4046017"/>
              <a:gd name="connsiteY8" fmla="*/ 40460 h 1132885"/>
              <a:gd name="connsiteX0" fmla="*/ 4046017 w 4046017"/>
              <a:gd name="connsiteY0" fmla="*/ 16184 h 1108609"/>
              <a:gd name="connsiteX1" fmla="*/ 2443794 w 4046017"/>
              <a:gd name="connsiteY1" fmla="*/ 0 h 1108609"/>
              <a:gd name="connsiteX2" fmla="*/ 2435702 w 4046017"/>
              <a:gd name="connsiteY2" fmla="*/ 347958 h 1108609"/>
              <a:gd name="connsiteX3" fmla="*/ 16184 w 4046017"/>
              <a:gd name="connsiteY3" fmla="*/ 712100 h 1108609"/>
              <a:gd name="connsiteX4" fmla="*/ 0 w 4046017"/>
              <a:gd name="connsiteY4" fmla="*/ 1108609 h 1108609"/>
              <a:gd name="connsiteX5" fmla="*/ 1577947 w 4046017"/>
              <a:gd name="connsiteY5" fmla="*/ 1084333 h 1108609"/>
              <a:gd name="connsiteX6" fmla="*/ 1577947 w 4046017"/>
              <a:gd name="connsiteY6" fmla="*/ 760652 h 1108609"/>
              <a:gd name="connsiteX7" fmla="*/ 4037925 w 4046017"/>
              <a:gd name="connsiteY7" fmla="*/ 356050 h 1108609"/>
              <a:gd name="connsiteX8" fmla="*/ 4046017 w 4046017"/>
              <a:gd name="connsiteY8" fmla="*/ 16184 h 1108609"/>
              <a:gd name="connsiteX0" fmla="*/ 4037925 w 4037925"/>
              <a:gd name="connsiteY0" fmla="*/ 0 h 1116701"/>
              <a:gd name="connsiteX1" fmla="*/ 2443794 w 4037925"/>
              <a:gd name="connsiteY1" fmla="*/ 8092 h 1116701"/>
              <a:gd name="connsiteX2" fmla="*/ 2435702 w 4037925"/>
              <a:gd name="connsiteY2" fmla="*/ 356050 h 1116701"/>
              <a:gd name="connsiteX3" fmla="*/ 16184 w 4037925"/>
              <a:gd name="connsiteY3" fmla="*/ 720192 h 1116701"/>
              <a:gd name="connsiteX4" fmla="*/ 0 w 4037925"/>
              <a:gd name="connsiteY4" fmla="*/ 1116701 h 1116701"/>
              <a:gd name="connsiteX5" fmla="*/ 1577947 w 4037925"/>
              <a:gd name="connsiteY5" fmla="*/ 1092425 h 1116701"/>
              <a:gd name="connsiteX6" fmla="*/ 1577947 w 4037925"/>
              <a:gd name="connsiteY6" fmla="*/ 768744 h 1116701"/>
              <a:gd name="connsiteX7" fmla="*/ 4037925 w 4037925"/>
              <a:gd name="connsiteY7" fmla="*/ 364142 h 1116701"/>
              <a:gd name="connsiteX8" fmla="*/ 4037925 w 4037925"/>
              <a:gd name="connsiteY8" fmla="*/ 0 h 1116701"/>
              <a:gd name="connsiteX0" fmla="*/ 4037925 w 4037925"/>
              <a:gd name="connsiteY0" fmla="*/ 0 h 1092425"/>
              <a:gd name="connsiteX1" fmla="*/ 2443794 w 4037925"/>
              <a:gd name="connsiteY1" fmla="*/ 8092 h 1092425"/>
              <a:gd name="connsiteX2" fmla="*/ 2435702 w 4037925"/>
              <a:gd name="connsiteY2" fmla="*/ 356050 h 1092425"/>
              <a:gd name="connsiteX3" fmla="*/ 16184 w 4037925"/>
              <a:gd name="connsiteY3" fmla="*/ 720192 h 1092425"/>
              <a:gd name="connsiteX4" fmla="*/ 0 w 4037925"/>
              <a:gd name="connsiteY4" fmla="*/ 1092425 h 1092425"/>
              <a:gd name="connsiteX5" fmla="*/ 1577947 w 4037925"/>
              <a:gd name="connsiteY5" fmla="*/ 1092425 h 1092425"/>
              <a:gd name="connsiteX6" fmla="*/ 1577947 w 4037925"/>
              <a:gd name="connsiteY6" fmla="*/ 768744 h 1092425"/>
              <a:gd name="connsiteX7" fmla="*/ 4037925 w 4037925"/>
              <a:gd name="connsiteY7" fmla="*/ 364142 h 1092425"/>
              <a:gd name="connsiteX8" fmla="*/ 4037925 w 4037925"/>
              <a:gd name="connsiteY8" fmla="*/ 0 h 109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7925" h="1092425">
                <a:moveTo>
                  <a:pt x="4037925" y="0"/>
                </a:moveTo>
                <a:lnTo>
                  <a:pt x="2443794" y="8092"/>
                </a:lnTo>
                <a:lnTo>
                  <a:pt x="2435702" y="356050"/>
                </a:lnTo>
                <a:lnTo>
                  <a:pt x="16184" y="720192"/>
                </a:lnTo>
                <a:lnTo>
                  <a:pt x="0" y="1092425"/>
                </a:lnTo>
                <a:lnTo>
                  <a:pt x="1577947" y="1092425"/>
                </a:lnTo>
                <a:lnTo>
                  <a:pt x="1577947" y="768744"/>
                </a:lnTo>
                <a:lnTo>
                  <a:pt x="4037925" y="364142"/>
                </a:lnTo>
                <a:lnTo>
                  <a:pt x="4037925" y="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The blob’s bits follow,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			rounded up to a byte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is the top 4 bits of the number of bits 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         in the blob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         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number of bits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Blob of length 521 (10 0000 1001)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1000</a:t>
            </a:r>
            <a:r>
              <a:rPr lang="en-US" dirty="0">
                <a:latin typeface="Programma" panose="02000009000000000000" pitchFamily="49" charset="0"/>
              </a:rPr>
              <a:t> 0100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000 1001  # blob 521 then 67 bytes </a:t>
            </a:r>
          </a:p>
        </p:txBody>
      </p:sp>
    </p:spTree>
    <p:extLst>
      <p:ext uri="{BB962C8B-B14F-4D97-AF65-F5344CB8AC3E}">
        <p14:creationId xmlns:p14="http://schemas.microsoft.com/office/powerpoint/2010/main" val="3054805348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bits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Text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c001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</a:t>
            </a:r>
            <a:r>
              <a:rPr lang="en-US" dirty="0">
                <a:latin typeface="Colonna MT" panose="04020805060202030203" pitchFamily="82" charset="0"/>
              </a:rPr>
              <a:t>KIM</a:t>
            </a:r>
            <a:r>
              <a:rPr lang="en-US" dirty="0"/>
              <a:t> characters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819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bits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Text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c001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</a:t>
            </a:r>
            <a:r>
              <a:rPr lang="en-US" dirty="0">
                <a:latin typeface="Colonna MT" panose="04020805060202030203" pitchFamily="82" charset="0"/>
              </a:rPr>
              <a:t>KIM</a:t>
            </a:r>
            <a:r>
              <a:rPr lang="en-US" dirty="0"/>
              <a:t> characters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Array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c010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elements</a:t>
            </a:r>
          </a:p>
        </p:txBody>
      </p:sp>
    </p:spTree>
    <p:extLst>
      <p:ext uri="{BB962C8B-B14F-4D97-AF65-F5344CB8AC3E}">
        <p14:creationId xmlns:p14="http://schemas.microsoft.com/office/powerpoint/2010/main" val="2120563711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ECB-DE18-4B31-B3C1-13DE5959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Design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059EF-DC65-C25B-FD23-D0C88FC9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808" y="2073244"/>
            <a:ext cx="7381592" cy="463235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Minimal</a:t>
            </a:r>
          </a:p>
          <a:p>
            <a:pPr marL="0" indent="0">
              <a:buNone/>
            </a:pPr>
            <a:r>
              <a:rPr lang="en-US" sz="4000" dirty="0"/>
              <a:t>Textual</a:t>
            </a:r>
          </a:p>
          <a:p>
            <a:pPr marL="0" indent="0">
              <a:buNone/>
            </a:pPr>
            <a:r>
              <a:rPr lang="en-US" sz="4000" dirty="0"/>
              <a:t>Subset of JavaScript</a:t>
            </a:r>
          </a:p>
        </p:txBody>
      </p:sp>
    </p:spTree>
    <p:extLst>
      <p:ext uri="{BB962C8B-B14F-4D97-AF65-F5344CB8AC3E}">
        <p14:creationId xmlns:p14="http://schemas.microsoft.com/office/powerpoint/2010/main" val="241631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Blob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bits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Text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c001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</a:t>
            </a:r>
            <a:r>
              <a:rPr lang="en-US" dirty="0">
                <a:latin typeface="Colonna MT" panose="04020805060202030203" pitchFamily="82" charset="0"/>
              </a:rPr>
              <a:t>KIM</a:t>
            </a:r>
            <a:r>
              <a:rPr lang="en-US" dirty="0"/>
              <a:t> characters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Array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c010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elements</a:t>
            </a:r>
          </a:p>
          <a:p>
            <a:pPr marL="0" indent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Record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c011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followed by text value pairs</a:t>
            </a:r>
          </a:p>
        </p:txBody>
      </p:sp>
    </p:spTree>
    <p:extLst>
      <p:ext uri="{BB962C8B-B14F-4D97-AF65-F5344CB8AC3E}">
        <p14:creationId xmlns:p14="http://schemas.microsoft.com/office/powerpoint/2010/main" val="757236791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Floating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e </a:t>
            </a:r>
            <a:r>
              <a:rPr lang="en-US" dirty="0" err="1">
                <a:solidFill>
                  <a:srgbClr val="99CCFF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latin typeface="+mj-lt"/>
              </a:rPr>
              <a:t>and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Point	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coefficient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 err="1">
                <a:latin typeface="Programma" panose="02000009000000000000" pitchFamily="49" charset="0"/>
              </a:rPr>
              <a:t>floating_point_number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coefficient</a:t>
            </a:r>
            <a:r>
              <a:rPr lang="en-US" dirty="0">
                <a:latin typeface="Programma" panose="02000009000000000000" pitchFamily="49" charset="0"/>
              </a:rPr>
              <a:t> * (10 **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)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+mj-lt"/>
              </a:rPr>
              <a:t>Like scientific notation without decimal points.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+mj-lt"/>
              </a:rPr>
              <a:t>This efficiently delivers the same subset of the real numbers as JSON.</a:t>
            </a:r>
          </a:p>
        </p:txBody>
      </p:sp>
    </p:spTree>
    <p:extLst>
      <p:ext uri="{BB962C8B-B14F-4D97-AF65-F5344CB8AC3E}">
        <p14:creationId xmlns:p14="http://schemas.microsoft.com/office/powerpoint/2010/main" val="1439464382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0200"/>
            <a:ext cx="11582401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Floating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latin typeface="+mj-lt"/>
              </a:rPr>
              <a:t>and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Point	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xxx is 3 bits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</a:p>
        </p:txBody>
      </p:sp>
    </p:spTree>
    <p:extLst>
      <p:ext uri="{BB962C8B-B14F-4D97-AF65-F5344CB8AC3E}">
        <p14:creationId xmlns:p14="http://schemas.microsoft.com/office/powerpoint/2010/main" val="788473789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0200"/>
            <a:ext cx="11582401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Floating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latin typeface="+mj-lt"/>
              </a:rPr>
              <a:t>and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Point	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xxx is 3 bits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-0.014576 =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-14576</a:t>
            </a:r>
            <a:r>
              <a:rPr lang="en-US" dirty="0"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-6</a:t>
            </a:r>
            <a:r>
              <a:rPr lang="en-US" dirty="0">
                <a:latin typeface="Programma" panose="02000009000000000000" pitchFamily="49" charset="0"/>
              </a:rPr>
              <a:t> (11 1000 1111 0000 e 110)</a:t>
            </a:r>
          </a:p>
          <a:p>
            <a:pPr marL="0" indent="0" algn="ctr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chemeClr val="tx1"/>
                </a:solidFill>
                <a:latin typeface="Programma" panose="02000009000000000000" pitchFamily="49" charset="0"/>
              </a:rPr>
              <a:t>5E F1 70 =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828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2BD4B52-BF61-A42B-EB8A-ED8C6984034F}"/>
              </a:ext>
            </a:extLst>
          </p:cNvPr>
          <p:cNvSpPr/>
          <p:nvPr/>
        </p:nvSpPr>
        <p:spPr bwMode="auto">
          <a:xfrm>
            <a:off x="5583504" y="5615873"/>
            <a:ext cx="6303696" cy="1100516"/>
          </a:xfrm>
          <a:custGeom>
            <a:avLst/>
            <a:gdLst>
              <a:gd name="connsiteX0" fmla="*/ 5721069 w 6319880"/>
              <a:gd name="connsiteY0" fmla="*/ 0 h 1100516"/>
              <a:gd name="connsiteX1" fmla="*/ 5712977 w 6319880"/>
              <a:gd name="connsiteY1" fmla="*/ 347957 h 1100516"/>
              <a:gd name="connsiteX2" fmla="*/ 0 w 6319880"/>
              <a:gd name="connsiteY2" fmla="*/ 793019 h 1100516"/>
              <a:gd name="connsiteX3" fmla="*/ 16184 w 6319880"/>
              <a:gd name="connsiteY3" fmla="*/ 1092424 h 1100516"/>
              <a:gd name="connsiteX4" fmla="*/ 679731 w 6319880"/>
              <a:gd name="connsiteY4" fmla="*/ 1100516 h 1100516"/>
              <a:gd name="connsiteX5" fmla="*/ 687823 w 6319880"/>
              <a:gd name="connsiteY5" fmla="*/ 752559 h 1100516"/>
              <a:gd name="connsiteX6" fmla="*/ 6319880 w 6319880"/>
              <a:gd name="connsiteY6" fmla="*/ 356049 h 1100516"/>
              <a:gd name="connsiteX7" fmla="*/ 6303696 w 6319880"/>
              <a:gd name="connsiteY7" fmla="*/ 24276 h 1100516"/>
              <a:gd name="connsiteX8" fmla="*/ 5688701 w 6319880"/>
              <a:gd name="connsiteY8" fmla="*/ 40460 h 1100516"/>
              <a:gd name="connsiteX9" fmla="*/ 5721069 w 6319880"/>
              <a:gd name="connsiteY9" fmla="*/ 0 h 1100516"/>
              <a:gd name="connsiteX0" fmla="*/ 5721069 w 6319880"/>
              <a:gd name="connsiteY0" fmla="*/ 0 h 1100516"/>
              <a:gd name="connsiteX1" fmla="*/ 5712977 w 6319880"/>
              <a:gd name="connsiteY1" fmla="*/ 347957 h 1100516"/>
              <a:gd name="connsiteX2" fmla="*/ 0 w 6319880"/>
              <a:gd name="connsiteY2" fmla="*/ 793019 h 1100516"/>
              <a:gd name="connsiteX3" fmla="*/ 16184 w 6319880"/>
              <a:gd name="connsiteY3" fmla="*/ 1092424 h 1100516"/>
              <a:gd name="connsiteX4" fmla="*/ 679731 w 6319880"/>
              <a:gd name="connsiteY4" fmla="*/ 1100516 h 1100516"/>
              <a:gd name="connsiteX5" fmla="*/ 687823 w 6319880"/>
              <a:gd name="connsiteY5" fmla="*/ 784927 h 1100516"/>
              <a:gd name="connsiteX6" fmla="*/ 6319880 w 6319880"/>
              <a:gd name="connsiteY6" fmla="*/ 356049 h 1100516"/>
              <a:gd name="connsiteX7" fmla="*/ 6303696 w 6319880"/>
              <a:gd name="connsiteY7" fmla="*/ 24276 h 1100516"/>
              <a:gd name="connsiteX8" fmla="*/ 5688701 w 6319880"/>
              <a:gd name="connsiteY8" fmla="*/ 40460 h 1100516"/>
              <a:gd name="connsiteX9" fmla="*/ 5721069 w 6319880"/>
              <a:gd name="connsiteY9" fmla="*/ 0 h 1100516"/>
              <a:gd name="connsiteX0" fmla="*/ 5704885 w 6303696"/>
              <a:gd name="connsiteY0" fmla="*/ 0 h 1100516"/>
              <a:gd name="connsiteX1" fmla="*/ 5696793 w 6303696"/>
              <a:gd name="connsiteY1" fmla="*/ 347957 h 1100516"/>
              <a:gd name="connsiteX2" fmla="*/ 40460 w 6303696"/>
              <a:gd name="connsiteY2" fmla="*/ 784927 h 1100516"/>
              <a:gd name="connsiteX3" fmla="*/ 0 w 6303696"/>
              <a:gd name="connsiteY3" fmla="*/ 1092424 h 1100516"/>
              <a:gd name="connsiteX4" fmla="*/ 663547 w 6303696"/>
              <a:gd name="connsiteY4" fmla="*/ 1100516 h 1100516"/>
              <a:gd name="connsiteX5" fmla="*/ 671639 w 6303696"/>
              <a:gd name="connsiteY5" fmla="*/ 784927 h 1100516"/>
              <a:gd name="connsiteX6" fmla="*/ 6303696 w 6303696"/>
              <a:gd name="connsiteY6" fmla="*/ 356049 h 1100516"/>
              <a:gd name="connsiteX7" fmla="*/ 6287512 w 6303696"/>
              <a:gd name="connsiteY7" fmla="*/ 24276 h 1100516"/>
              <a:gd name="connsiteX8" fmla="*/ 5672517 w 6303696"/>
              <a:gd name="connsiteY8" fmla="*/ 40460 h 1100516"/>
              <a:gd name="connsiteX9" fmla="*/ 5704885 w 6303696"/>
              <a:gd name="connsiteY9" fmla="*/ 0 h 1100516"/>
              <a:gd name="connsiteX0" fmla="*/ 5704885 w 6303696"/>
              <a:gd name="connsiteY0" fmla="*/ 0 h 1100516"/>
              <a:gd name="connsiteX1" fmla="*/ 5696793 w 6303696"/>
              <a:gd name="connsiteY1" fmla="*/ 347957 h 1100516"/>
              <a:gd name="connsiteX2" fmla="*/ 16183 w 6303696"/>
              <a:gd name="connsiteY2" fmla="*/ 784927 h 1100516"/>
              <a:gd name="connsiteX3" fmla="*/ 0 w 6303696"/>
              <a:gd name="connsiteY3" fmla="*/ 1092424 h 1100516"/>
              <a:gd name="connsiteX4" fmla="*/ 663547 w 6303696"/>
              <a:gd name="connsiteY4" fmla="*/ 1100516 h 1100516"/>
              <a:gd name="connsiteX5" fmla="*/ 671639 w 6303696"/>
              <a:gd name="connsiteY5" fmla="*/ 784927 h 1100516"/>
              <a:gd name="connsiteX6" fmla="*/ 6303696 w 6303696"/>
              <a:gd name="connsiteY6" fmla="*/ 356049 h 1100516"/>
              <a:gd name="connsiteX7" fmla="*/ 6287512 w 6303696"/>
              <a:gd name="connsiteY7" fmla="*/ 24276 h 1100516"/>
              <a:gd name="connsiteX8" fmla="*/ 5672517 w 6303696"/>
              <a:gd name="connsiteY8" fmla="*/ 40460 h 1100516"/>
              <a:gd name="connsiteX9" fmla="*/ 5704885 w 6303696"/>
              <a:gd name="connsiteY9" fmla="*/ 0 h 110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3696" h="1100516">
                <a:moveTo>
                  <a:pt x="5704885" y="0"/>
                </a:moveTo>
                <a:lnTo>
                  <a:pt x="5696793" y="347957"/>
                </a:lnTo>
                <a:lnTo>
                  <a:pt x="16183" y="784927"/>
                </a:lnTo>
                <a:lnTo>
                  <a:pt x="0" y="1092424"/>
                </a:lnTo>
                <a:lnTo>
                  <a:pt x="663547" y="1100516"/>
                </a:lnTo>
                <a:lnTo>
                  <a:pt x="671639" y="784927"/>
                </a:lnTo>
                <a:lnTo>
                  <a:pt x="6303696" y="356049"/>
                </a:lnTo>
                <a:lnTo>
                  <a:pt x="6287512" y="24276"/>
                </a:lnTo>
                <a:lnTo>
                  <a:pt x="5672517" y="40460"/>
                </a:lnTo>
                <a:lnTo>
                  <a:pt x="570488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0200"/>
            <a:ext cx="11582401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Floating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latin typeface="+mj-lt"/>
              </a:rPr>
              <a:t>and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Point	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xxx is 3 bits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</a:t>
            </a:r>
            <a:r>
              <a:rPr lang="en-US" dirty="0">
                <a:solidFill>
                  <a:srgbClr val="E1E1F5"/>
                </a:solidFill>
                <a:latin typeface="Programma" panose="02000009000000000000" pitchFamily="49" charset="0"/>
              </a:rPr>
              <a:t>-0.014576</a:t>
            </a:r>
            <a:r>
              <a:rPr lang="en-US" dirty="0">
                <a:latin typeface="Programma" panose="02000009000000000000" pitchFamily="49" charset="0"/>
              </a:rPr>
              <a:t> =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-14576</a:t>
            </a:r>
            <a:r>
              <a:rPr lang="en-US" dirty="0"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-6</a:t>
            </a:r>
            <a:r>
              <a:rPr lang="en-US" dirty="0">
                <a:latin typeface="Programma" panose="02000009000000000000" pitchFamily="49" charset="0"/>
              </a:rPr>
              <a:t> (11 1000 1111 0000 e 110)</a:t>
            </a:r>
          </a:p>
          <a:p>
            <a:pPr marL="0" indent="0" algn="ctr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chemeClr val="tx1"/>
                </a:solidFill>
                <a:latin typeface="Programma" panose="02000009000000000000" pitchFamily="49" charset="0"/>
              </a:rPr>
              <a:t>5E F1 70 =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s</a:t>
            </a:r>
            <a:r>
              <a:rPr lang="en-US" dirty="0">
                <a:latin typeface="Programma" panose="02000009000000000000" pitchFamily="49" charset="0"/>
              </a:rPr>
              <a:t>110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xxx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49272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51DF9-72C2-9D0B-3AF5-2C37E1C028D2}"/>
              </a:ext>
            </a:extLst>
          </p:cNvPr>
          <p:cNvSpPr/>
          <p:nvPr/>
        </p:nvSpPr>
        <p:spPr bwMode="auto">
          <a:xfrm>
            <a:off x="9063080" y="5640149"/>
            <a:ext cx="1618407" cy="1065451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253CB5C-7F81-D278-2A39-0CEB3B4FDC7C}"/>
              </a:ext>
            </a:extLst>
          </p:cNvPr>
          <p:cNvSpPr/>
          <p:nvPr/>
        </p:nvSpPr>
        <p:spPr bwMode="auto">
          <a:xfrm>
            <a:off x="6813494" y="5623965"/>
            <a:ext cx="2265770" cy="1116700"/>
          </a:xfrm>
          <a:custGeom>
            <a:avLst/>
            <a:gdLst>
              <a:gd name="connsiteX0" fmla="*/ 428878 w 1869260"/>
              <a:gd name="connsiteY0" fmla="*/ 0 h 1116700"/>
              <a:gd name="connsiteX1" fmla="*/ 420786 w 1869260"/>
              <a:gd name="connsiteY1" fmla="*/ 356049 h 1116700"/>
              <a:gd name="connsiteX2" fmla="*/ 0 w 1869260"/>
              <a:gd name="connsiteY2" fmla="*/ 760651 h 1116700"/>
              <a:gd name="connsiteX3" fmla="*/ 0 w 1869260"/>
              <a:gd name="connsiteY3" fmla="*/ 1100516 h 1116700"/>
              <a:gd name="connsiteX4" fmla="*/ 1586039 w 1869260"/>
              <a:gd name="connsiteY4" fmla="*/ 1116700 h 1116700"/>
              <a:gd name="connsiteX5" fmla="*/ 1594131 w 1869260"/>
              <a:gd name="connsiteY5" fmla="*/ 752559 h 1116700"/>
              <a:gd name="connsiteX6" fmla="*/ 1869260 w 1869260"/>
              <a:gd name="connsiteY6" fmla="*/ 364141 h 1116700"/>
              <a:gd name="connsiteX7" fmla="*/ 1853076 w 1869260"/>
              <a:gd name="connsiteY7" fmla="*/ 8092 h 1116700"/>
              <a:gd name="connsiteX8" fmla="*/ 428878 w 1869260"/>
              <a:gd name="connsiteY8" fmla="*/ 0 h 1116700"/>
              <a:gd name="connsiteX0" fmla="*/ 428878 w 2265770"/>
              <a:gd name="connsiteY0" fmla="*/ 0 h 1116700"/>
              <a:gd name="connsiteX1" fmla="*/ 420786 w 2265770"/>
              <a:gd name="connsiteY1" fmla="*/ 356049 h 1116700"/>
              <a:gd name="connsiteX2" fmla="*/ 0 w 2265770"/>
              <a:gd name="connsiteY2" fmla="*/ 760651 h 1116700"/>
              <a:gd name="connsiteX3" fmla="*/ 0 w 2265770"/>
              <a:gd name="connsiteY3" fmla="*/ 1100516 h 1116700"/>
              <a:gd name="connsiteX4" fmla="*/ 1586039 w 2265770"/>
              <a:gd name="connsiteY4" fmla="*/ 1116700 h 1116700"/>
              <a:gd name="connsiteX5" fmla="*/ 1594131 w 2265770"/>
              <a:gd name="connsiteY5" fmla="*/ 752559 h 1116700"/>
              <a:gd name="connsiteX6" fmla="*/ 1869260 w 2265770"/>
              <a:gd name="connsiteY6" fmla="*/ 364141 h 1116700"/>
              <a:gd name="connsiteX7" fmla="*/ 2265770 w 2265770"/>
              <a:gd name="connsiteY7" fmla="*/ 16184 h 1116700"/>
              <a:gd name="connsiteX8" fmla="*/ 428878 w 2265770"/>
              <a:gd name="connsiteY8" fmla="*/ 0 h 1116700"/>
              <a:gd name="connsiteX0" fmla="*/ 428878 w 2265770"/>
              <a:gd name="connsiteY0" fmla="*/ 0 h 1116700"/>
              <a:gd name="connsiteX1" fmla="*/ 420786 w 2265770"/>
              <a:gd name="connsiteY1" fmla="*/ 356049 h 1116700"/>
              <a:gd name="connsiteX2" fmla="*/ 0 w 2265770"/>
              <a:gd name="connsiteY2" fmla="*/ 760651 h 1116700"/>
              <a:gd name="connsiteX3" fmla="*/ 0 w 2265770"/>
              <a:gd name="connsiteY3" fmla="*/ 1100516 h 1116700"/>
              <a:gd name="connsiteX4" fmla="*/ 1586039 w 2265770"/>
              <a:gd name="connsiteY4" fmla="*/ 1116700 h 1116700"/>
              <a:gd name="connsiteX5" fmla="*/ 1594131 w 2265770"/>
              <a:gd name="connsiteY5" fmla="*/ 752559 h 1116700"/>
              <a:gd name="connsiteX6" fmla="*/ 2233402 w 2265770"/>
              <a:gd name="connsiteY6" fmla="*/ 307497 h 1116700"/>
              <a:gd name="connsiteX7" fmla="*/ 2265770 w 2265770"/>
              <a:gd name="connsiteY7" fmla="*/ 16184 h 1116700"/>
              <a:gd name="connsiteX8" fmla="*/ 428878 w 2265770"/>
              <a:gd name="connsiteY8" fmla="*/ 0 h 11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770" h="1116700">
                <a:moveTo>
                  <a:pt x="428878" y="0"/>
                </a:moveTo>
                <a:lnTo>
                  <a:pt x="420786" y="356049"/>
                </a:lnTo>
                <a:lnTo>
                  <a:pt x="0" y="760651"/>
                </a:lnTo>
                <a:lnTo>
                  <a:pt x="0" y="1100516"/>
                </a:lnTo>
                <a:lnTo>
                  <a:pt x="1586039" y="1116700"/>
                </a:lnTo>
                <a:lnTo>
                  <a:pt x="1594131" y="752559"/>
                </a:lnTo>
                <a:lnTo>
                  <a:pt x="2233402" y="307497"/>
                </a:lnTo>
                <a:lnTo>
                  <a:pt x="2265770" y="16184"/>
                </a:lnTo>
                <a:lnTo>
                  <a:pt x="42887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00200"/>
            <a:ext cx="11582401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Floating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latin typeface="+mj-lt"/>
              </a:rPr>
              <a:t>and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Point		</a:t>
            </a:r>
            <a:r>
              <a:rPr lang="en-US" dirty="0">
                <a:latin typeface="+mj-lt"/>
              </a:rPr>
              <a:t>an integer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xxx is 3 bits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  <a:r>
              <a:rPr lang="en-US" dirty="0">
                <a:latin typeface="Programma" panose="02000009000000000000" pitchFamily="49" charset="0"/>
              </a:rPr>
              <a:t>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exponent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>
                <a:latin typeface="Programma" panose="02000009000000000000" pitchFamily="49" charset="0"/>
              </a:rPr>
              <a:t> is the sign of the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coefficient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-0.014576 =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-14576</a:t>
            </a:r>
            <a:r>
              <a:rPr lang="en-US" dirty="0"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-6</a:t>
            </a:r>
            <a:r>
              <a:rPr lang="en-US" dirty="0">
                <a:latin typeface="Programma" panose="02000009000000000000" pitchFamily="49" charset="0"/>
              </a:rPr>
              <a:t> (11 1000 1111 0000 e 110)</a:t>
            </a:r>
          </a:p>
          <a:p>
            <a:pPr marL="0" indent="0" algn="ctr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chemeClr val="tx1"/>
                </a:solidFill>
                <a:latin typeface="Programma" panose="02000009000000000000" pitchFamily="49" charset="0"/>
              </a:rPr>
              <a:t>5E F1 70 =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1</a:t>
            </a:r>
            <a:r>
              <a:rPr lang="en-US" dirty="0">
                <a:latin typeface="Programma" panose="02000009000000000000" pitchFamily="49" charset="0"/>
              </a:rPr>
              <a:t>110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111 0001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111 0000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endParaRPr lang="en-US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97908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Integer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c110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xxx is 3 bits of the integer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integer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>
                <a:latin typeface="Programma" panose="02000009000000000000" pitchFamily="49" charset="0"/>
              </a:rPr>
              <a:t> is the sign of the integer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-5 (101)  666 (10 1001 1010)</a:t>
            </a:r>
          </a:p>
          <a:p>
            <a:pPr marL="0" indent="0" algn="ctr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chemeClr val="tx1"/>
                </a:solidFill>
                <a:latin typeface="Programma" panose="02000009000000000000" pitchFamily="49" charset="0"/>
              </a:rPr>
              <a:t>65 E5 1A =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0110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1</a:t>
            </a:r>
            <a:r>
              <a:rPr lang="en-US" dirty="0">
                <a:latin typeface="Programma" panose="02000009000000000000" pitchFamily="49" charset="0"/>
              </a:rPr>
              <a:t>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  </a:t>
            </a:r>
            <a:r>
              <a:rPr lang="en-US" dirty="0" err="1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4567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BA124-4E3E-0E5F-1F3A-1909A0EBEDFC}"/>
              </a:ext>
            </a:extLst>
          </p:cNvPr>
          <p:cNvSpPr/>
          <p:nvPr/>
        </p:nvSpPr>
        <p:spPr bwMode="auto">
          <a:xfrm>
            <a:off x="3283736" y="4680456"/>
            <a:ext cx="2855577" cy="1057275"/>
          </a:xfrm>
          <a:custGeom>
            <a:avLst/>
            <a:gdLst>
              <a:gd name="connsiteX0" fmla="*/ 7144 w 2757487"/>
              <a:gd name="connsiteY0" fmla="*/ 0 h 1052513"/>
              <a:gd name="connsiteX1" fmla="*/ 0 w 2757487"/>
              <a:gd name="connsiteY1" fmla="*/ 316707 h 1052513"/>
              <a:gd name="connsiteX2" fmla="*/ 2183606 w 2757487"/>
              <a:gd name="connsiteY2" fmla="*/ 731044 h 1052513"/>
              <a:gd name="connsiteX3" fmla="*/ 2209800 w 2757487"/>
              <a:gd name="connsiteY3" fmla="*/ 1052513 h 1052513"/>
              <a:gd name="connsiteX4" fmla="*/ 2745581 w 2757487"/>
              <a:gd name="connsiteY4" fmla="*/ 1052513 h 1052513"/>
              <a:gd name="connsiteX5" fmla="*/ 2757487 w 2757487"/>
              <a:gd name="connsiteY5" fmla="*/ 754857 h 1052513"/>
              <a:gd name="connsiteX6" fmla="*/ 440531 w 2757487"/>
              <a:gd name="connsiteY6" fmla="*/ 316707 h 1052513"/>
              <a:gd name="connsiteX7" fmla="*/ 421481 w 2757487"/>
              <a:gd name="connsiteY7" fmla="*/ 0 h 1052513"/>
              <a:gd name="connsiteX8" fmla="*/ 7144 w 2757487"/>
              <a:gd name="connsiteY8" fmla="*/ 0 h 1052513"/>
              <a:gd name="connsiteX0" fmla="*/ 9525 w 2759868"/>
              <a:gd name="connsiteY0" fmla="*/ 0 h 1052513"/>
              <a:gd name="connsiteX1" fmla="*/ 0 w 2759868"/>
              <a:gd name="connsiteY1" fmla="*/ 304801 h 1052513"/>
              <a:gd name="connsiteX2" fmla="*/ 2185987 w 2759868"/>
              <a:gd name="connsiteY2" fmla="*/ 731044 h 1052513"/>
              <a:gd name="connsiteX3" fmla="*/ 2212181 w 2759868"/>
              <a:gd name="connsiteY3" fmla="*/ 1052513 h 1052513"/>
              <a:gd name="connsiteX4" fmla="*/ 2747962 w 2759868"/>
              <a:gd name="connsiteY4" fmla="*/ 1052513 h 1052513"/>
              <a:gd name="connsiteX5" fmla="*/ 2759868 w 2759868"/>
              <a:gd name="connsiteY5" fmla="*/ 754857 h 1052513"/>
              <a:gd name="connsiteX6" fmla="*/ 442912 w 2759868"/>
              <a:gd name="connsiteY6" fmla="*/ 316707 h 1052513"/>
              <a:gd name="connsiteX7" fmla="*/ 423862 w 2759868"/>
              <a:gd name="connsiteY7" fmla="*/ 0 h 1052513"/>
              <a:gd name="connsiteX8" fmla="*/ 9525 w 2759868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78844 w 2752725"/>
              <a:gd name="connsiteY2" fmla="*/ 731044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35769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78844 w 2752725"/>
              <a:gd name="connsiteY2" fmla="*/ 731044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23863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97894 w 2752725"/>
              <a:gd name="connsiteY2" fmla="*/ 740569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23863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45582"/>
              <a:gd name="connsiteY0" fmla="*/ 0 h 1052513"/>
              <a:gd name="connsiteX1" fmla="*/ 0 w 2745582"/>
              <a:gd name="connsiteY1" fmla="*/ 304801 h 1052513"/>
              <a:gd name="connsiteX2" fmla="*/ 2197894 w 2745582"/>
              <a:gd name="connsiteY2" fmla="*/ 740569 h 1052513"/>
              <a:gd name="connsiteX3" fmla="*/ 2205038 w 2745582"/>
              <a:gd name="connsiteY3" fmla="*/ 1052513 h 1052513"/>
              <a:gd name="connsiteX4" fmla="*/ 2740819 w 2745582"/>
              <a:gd name="connsiteY4" fmla="*/ 1052513 h 1052513"/>
              <a:gd name="connsiteX5" fmla="*/ 2745582 w 2745582"/>
              <a:gd name="connsiteY5" fmla="*/ 754857 h 1052513"/>
              <a:gd name="connsiteX6" fmla="*/ 423863 w 2745582"/>
              <a:gd name="connsiteY6" fmla="*/ 316707 h 1052513"/>
              <a:gd name="connsiteX7" fmla="*/ 416719 w 2745582"/>
              <a:gd name="connsiteY7" fmla="*/ 0 h 1052513"/>
              <a:gd name="connsiteX8" fmla="*/ 2382 w 2745582"/>
              <a:gd name="connsiteY8" fmla="*/ 0 h 1052513"/>
              <a:gd name="connsiteX0" fmla="*/ 2382 w 2745582"/>
              <a:gd name="connsiteY0" fmla="*/ 4762 h 1057275"/>
              <a:gd name="connsiteX1" fmla="*/ 0 w 2745582"/>
              <a:gd name="connsiteY1" fmla="*/ 309563 h 1057275"/>
              <a:gd name="connsiteX2" fmla="*/ 2197894 w 2745582"/>
              <a:gd name="connsiteY2" fmla="*/ 745331 h 1057275"/>
              <a:gd name="connsiteX3" fmla="*/ 2205038 w 2745582"/>
              <a:gd name="connsiteY3" fmla="*/ 1057275 h 1057275"/>
              <a:gd name="connsiteX4" fmla="*/ 2740819 w 2745582"/>
              <a:gd name="connsiteY4" fmla="*/ 1057275 h 1057275"/>
              <a:gd name="connsiteX5" fmla="*/ 2745582 w 2745582"/>
              <a:gd name="connsiteY5" fmla="*/ 759619 h 1057275"/>
              <a:gd name="connsiteX6" fmla="*/ 423863 w 2745582"/>
              <a:gd name="connsiteY6" fmla="*/ 321469 h 1057275"/>
              <a:gd name="connsiteX7" fmla="*/ 750094 w 2745582"/>
              <a:gd name="connsiteY7" fmla="*/ 0 h 1057275"/>
              <a:gd name="connsiteX8" fmla="*/ 2382 w 2745582"/>
              <a:gd name="connsiteY8" fmla="*/ 4762 h 1057275"/>
              <a:gd name="connsiteX0" fmla="*/ 2382 w 2745582"/>
              <a:gd name="connsiteY0" fmla="*/ 4762 h 1057275"/>
              <a:gd name="connsiteX1" fmla="*/ 0 w 2745582"/>
              <a:gd name="connsiteY1" fmla="*/ 309563 h 1057275"/>
              <a:gd name="connsiteX2" fmla="*/ 2197894 w 2745582"/>
              <a:gd name="connsiteY2" fmla="*/ 745331 h 1057275"/>
              <a:gd name="connsiteX3" fmla="*/ 2205038 w 2745582"/>
              <a:gd name="connsiteY3" fmla="*/ 1057275 h 1057275"/>
              <a:gd name="connsiteX4" fmla="*/ 2740819 w 2745582"/>
              <a:gd name="connsiteY4" fmla="*/ 1057275 h 1057275"/>
              <a:gd name="connsiteX5" fmla="*/ 2745582 w 2745582"/>
              <a:gd name="connsiteY5" fmla="*/ 759619 h 1057275"/>
              <a:gd name="connsiteX6" fmla="*/ 752476 w 2745582"/>
              <a:gd name="connsiteY6" fmla="*/ 321469 h 1057275"/>
              <a:gd name="connsiteX7" fmla="*/ 750094 w 2745582"/>
              <a:gd name="connsiteY7" fmla="*/ 0 h 1057275"/>
              <a:gd name="connsiteX8" fmla="*/ 2382 w 2745582"/>
              <a:gd name="connsiteY8" fmla="*/ 4762 h 1057275"/>
              <a:gd name="connsiteX0" fmla="*/ 2382 w 2855135"/>
              <a:gd name="connsiteY0" fmla="*/ 4762 h 1057275"/>
              <a:gd name="connsiteX1" fmla="*/ 0 w 2855135"/>
              <a:gd name="connsiteY1" fmla="*/ 309563 h 1057275"/>
              <a:gd name="connsiteX2" fmla="*/ 2197894 w 2855135"/>
              <a:gd name="connsiteY2" fmla="*/ 745331 h 1057275"/>
              <a:gd name="connsiteX3" fmla="*/ 2205038 w 2855135"/>
              <a:gd name="connsiteY3" fmla="*/ 1057275 h 1057275"/>
              <a:gd name="connsiteX4" fmla="*/ 2855119 w 2855135"/>
              <a:gd name="connsiteY4" fmla="*/ 1052512 h 1057275"/>
              <a:gd name="connsiteX5" fmla="*/ 2745582 w 2855135"/>
              <a:gd name="connsiteY5" fmla="*/ 759619 h 1057275"/>
              <a:gd name="connsiteX6" fmla="*/ 752476 w 2855135"/>
              <a:gd name="connsiteY6" fmla="*/ 321469 h 1057275"/>
              <a:gd name="connsiteX7" fmla="*/ 750094 w 2855135"/>
              <a:gd name="connsiteY7" fmla="*/ 0 h 1057275"/>
              <a:gd name="connsiteX8" fmla="*/ 2382 w 2855135"/>
              <a:gd name="connsiteY8" fmla="*/ 4762 h 1057275"/>
              <a:gd name="connsiteX0" fmla="*/ 2382 w 2855577"/>
              <a:gd name="connsiteY0" fmla="*/ 4762 h 1057275"/>
              <a:gd name="connsiteX1" fmla="*/ 0 w 2855577"/>
              <a:gd name="connsiteY1" fmla="*/ 309563 h 1057275"/>
              <a:gd name="connsiteX2" fmla="*/ 2197894 w 2855577"/>
              <a:gd name="connsiteY2" fmla="*/ 745331 h 1057275"/>
              <a:gd name="connsiteX3" fmla="*/ 2205038 w 2855577"/>
              <a:gd name="connsiteY3" fmla="*/ 1057275 h 1057275"/>
              <a:gd name="connsiteX4" fmla="*/ 2855119 w 2855577"/>
              <a:gd name="connsiteY4" fmla="*/ 1052512 h 1057275"/>
              <a:gd name="connsiteX5" fmla="*/ 2855119 w 2855577"/>
              <a:gd name="connsiteY5" fmla="*/ 778669 h 1057275"/>
              <a:gd name="connsiteX6" fmla="*/ 752476 w 2855577"/>
              <a:gd name="connsiteY6" fmla="*/ 321469 h 1057275"/>
              <a:gd name="connsiteX7" fmla="*/ 750094 w 2855577"/>
              <a:gd name="connsiteY7" fmla="*/ 0 h 1057275"/>
              <a:gd name="connsiteX8" fmla="*/ 2382 w 2855577"/>
              <a:gd name="connsiteY8" fmla="*/ 4762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577" h="1057275">
                <a:moveTo>
                  <a:pt x="2382" y="4762"/>
                </a:moveTo>
                <a:lnTo>
                  <a:pt x="0" y="309563"/>
                </a:lnTo>
                <a:lnTo>
                  <a:pt x="2197894" y="745331"/>
                </a:lnTo>
                <a:lnTo>
                  <a:pt x="2205038" y="1057275"/>
                </a:lnTo>
                <a:lnTo>
                  <a:pt x="2855119" y="1052512"/>
                </a:lnTo>
                <a:cubicBezTo>
                  <a:pt x="2856707" y="953293"/>
                  <a:pt x="2853531" y="877888"/>
                  <a:pt x="2855119" y="778669"/>
                </a:cubicBezTo>
                <a:lnTo>
                  <a:pt x="752476" y="321469"/>
                </a:lnTo>
                <a:lnTo>
                  <a:pt x="750094" y="0"/>
                </a:lnTo>
                <a:lnTo>
                  <a:pt x="2382" y="476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D1395-8295-2DE6-3942-D881F87B5E34}"/>
              </a:ext>
            </a:extLst>
          </p:cNvPr>
          <p:cNvSpPr/>
          <p:nvPr/>
        </p:nvSpPr>
        <p:spPr bwMode="auto">
          <a:xfrm>
            <a:off x="5593556" y="4675701"/>
            <a:ext cx="2745582" cy="1057275"/>
          </a:xfrm>
          <a:custGeom>
            <a:avLst/>
            <a:gdLst>
              <a:gd name="connsiteX0" fmla="*/ 7144 w 2757487"/>
              <a:gd name="connsiteY0" fmla="*/ 0 h 1052513"/>
              <a:gd name="connsiteX1" fmla="*/ 0 w 2757487"/>
              <a:gd name="connsiteY1" fmla="*/ 316707 h 1052513"/>
              <a:gd name="connsiteX2" fmla="*/ 2183606 w 2757487"/>
              <a:gd name="connsiteY2" fmla="*/ 731044 h 1052513"/>
              <a:gd name="connsiteX3" fmla="*/ 2209800 w 2757487"/>
              <a:gd name="connsiteY3" fmla="*/ 1052513 h 1052513"/>
              <a:gd name="connsiteX4" fmla="*/ 2745581 w 2757487"/>
              <a:gd name="connsiteY4" fmla="*/ 1052513 h 1052513"/>
              <a:gd name="connsiteX5" fmla="*/ 2757487 w 2757487"/>
              <a:gd name="connsiteY5" fmla="*/ 754857 h 1052513"/>
              <a:gd name="connsiteX6" fmla="*/ 440531 w 2757487"/>
              <a:gd name="connsiteY6" fmla="*/ 316707 h 1052513"/>
              <a:gd name="connsiteX7" fmla="*/ 421481 w 2757487"/>
              <a:gd name="connsiteY7" fmla="*/ 0 h 1052513"/>
              <a:gd name="connsiteX8" fmla="*/ 7144 w 2757487"/>
              <a:gd name="connsiteY8" fmla="*/ 0 h 1052513"/>
              <a:gd name="connsiteX0" fmla="*/ 9525 w 2759868"/>
              <a:gd name="connsiteY0" fmla="*/ 0 h 1052513"/>
              <a:gd name="connsiteX1" fmla="*/ 0 w 2759868"/>
              <a:gd name="connsiteY1" fmla="*/ 304801 h 1052513"/>
              <a:gd name="connsiteX2" fmla="*/ 2185987 w 2759868"/>
              <a:gd name="connsiteY2" fmla="*/ 731044 h 1052513"/>
              <a:gd name="connsiteX3" fmla="*/ 2212181 w 2759868"/>
              <a:gd name="connsiteY3" fmla="*/ 1052513 h 1052513"/>
              <a:gd name="connsiteX4" fmla="*/ 2747962 w 2759868"/>
              <a:gd name="connsiteY4" fmla="*/ 1052513 h 1052513"/>
              <a:gd name="connsiteX5" fmla="*/ 2759868 w 2759868"/>
              <a:gd name="connsiteY5" fmla="*/ 754857 h 1052513"/>
              <a:gd name="connsiteX6" fmla="*/ 442912 w 2759868"/>
              <a:gd name="connsiteY6" fmla="*/ 316707 h 1052513"/>
              <a:gd name="connsiteX7" fmla="*/ 423862 w 2759868"/>
              <a:gd name="connsiteY7" fmla="*/ 0 h 1052513"/>
              <a:gd name="connsiteX8" fmla="*/ 9525 w 2759868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78844 w 2752725"/>
              <a:gd name="connsiteY2" fmla="*/ 731044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35769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78844 w 2752725"/>
              <a:gd name="connsiteY2" fmla="*/ 731044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23863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97894 w 2752725"/>
              <a:gd name="connsiteY2" fmla="*/ 740569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23863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45582"/>
              <a:gd name="connsiteY0" fmla="*/ 0 h 1052513"/>
              <a:gd name="connsiteX1" fmla="*/ 0 w 2745582"/>
              <a:gd name="connsiteY1" fmla="*/ 304801 h 1052513"/>
              <a:gd name="connsiteX2" fmla="*/ 2197894 w 2745582"/>
              <a:gd name="connsiteY2" fmla="*/ 740569 h 1052513"/>
              <a:gd name="connsiteX3" fmla="*/ 2205038 w 2745582"/>
              <a:gd name="connsiteY3" fmla="*/ 1052513 h 1052513"/>
              <a:gd name="connsiteX4" fmla="*/ 2740819 w 2745582"/>
              <a:gd name="connsiteY4" fmla="*/ 1052513 h 1052513"/>
              <a:gd name="connsiteX5" fmla="*/ 2745582 w 2745582"/>
              <a:gd name="connsiteY5" fmla="*/ 754857 h 1052513"/>
              <a:gd name="connsiteX6" fmla="*/ 423863 w 2745582"/>
              <a:gd name="connsiteY6" fmla="*/ 316707 h 1052513"/>
              <a:gd name="connsiteX7" fmla="*/ 416719 w 2745582"/>
              <a:gd name="connsiteY7" fmla="*/ 0 h 1052513"/>
              <a:gd name="connsiteX8" fmla="*/ 2382 w 2745582"/>
              <a:gd name="connsiteY8" fmla="*/ 0 h 1052513"/>
              <a:gd name="connsiteX0" fmla="*/ 2382 w 2745582"/>
              <a:gd name="connsiteY0" fmla="*/ 4762 h 1057275"/>
              <a:gd name="connsiteX1" fmla="*/ 0 w 2745582"/>
              <a:gd name="connsiteY1" fmla="*/ 309563 h 1057275"/>
              <a:gd name="connsiteX2" fmla="*/ 2197894 w 2745582"/>
              <a:gd name="connsiteY2" fmla="*/ 745331 h 1057275"/>
              <a:gd name="connsiteX3" fmla="*/ 2205038 w 2745582"/>
              <a:gd name="connsiteY3" fmla="*/ 1057275 h 1057275"/>
              <a:gd name="connsiteX4" fmla="*/ 2740819 w 2745582"/>
              <a:gd name="connsiteY4" fmla="*/ 1057275 h 1057275"/>
              <a:gd name="connsiteX5" fmla="*/ 2745582 w 2745582"/>
              <a:gd name="connsiteY5" fmla="*/ 759619 h 1057275"/>
              <a:gd name="connsiteX6" fmla="*/ 423863 w 2745582"/>
              <a:gd name="connsiteY6" fmla="*/ 321469 h 1057275"/>
              <a:gd name="connsiteX7" fmla="*/ 750094 w 2745582"/>
              <a:gd name="connsiteY7" fmla="*/ 0 h 1057275"/>
              <a:gd name="connsiteX8" fmla="*/ 2382 w 2745582"/>
              <a:gd name="connsiteY8" fmla="*/ 4762 h 1057275"/>
              <a:gd name="connsiteX0" fmla="*/ 2382 w 2745582"/>
              <a:gd name="connsiteY0" fmla="*/ 4762 h 1057275"/>
              <a:gd name="connsiteX1" fmla="*/ 0 w 2745582"/>
              <a:gd name="connsiteY1" fmla="*/ 309563 h 1057275"/>
              <a:gd name="connsiteX2" fmla="*/ 2197894 w 2745582"/>
              <a:gd name="connsiteY2" fmla="*/ 745331 h 1057275"/>
              <a:gd name="connsiteX3" fmla="*/ 2205038 w 2745582"/>
              <a:gd name="connsiteY3" fmla="*/ 1057275 h 1057275"/>
              <a:gd name="connsiteX4" fmla="*/ 2740819 w 2745582"/>
              <a:gd name="connsiteY4" fmla="*/ 1057275 h 1057275"/>
              <a:gd name="connsiteX5" fmla="*/ 2745582 w 2745582"/>
              <a:gd name="connsiteY5" fmla="*/ 759619 h 1057275"/>
              <a:gd name="connsiteX6" fmla="*/ 752476 w 2745582"/>
              <a:gd name="connsiteY6" fmla="*/ 321469 h 1057275"/>
              <a:gd name="connsiteX7" fmla="*/ 750094 w 2745582"/>
              <a:gd name="connsiteY7" fmla="*/ 0 h 1057275"/>
              <a:gd name="connsiteX8" fmla="*/ 2382 w 2745582"/>
              <a:gd name="connsiteY8" fmla="*/ 4762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5582" h="1057275">
                <a:moveTo>
                  <a:pt x="2382" y="4762"/>
                </a:moveTo>
                <a:lnTo>
                  <a:pt x="0" y="309563"/>
                </a:lnTo>
                <a:lnTo>
                  <a:pt x="2197894" y="745331"/>
                </a:lnTo>
                <a:lnTo>
                  <a:pt x="2205038" y="1057275"/>
                </a:lnTo>
                <a:lnTo>
                  <a:pt x="2740819" y="1057275"/>
                </a:lnTo>
                <a:cubicBezTo>
                  <a:pt x="2742407" y="958056"/>
                  <a:pt x="2743994" y="858838"/>
                  <a:pt x="2745582" y="759619"/>
                </a:cubicBezTo>
                <a:lnTo>
                  <a:pt x="752476" y="321469"/>
                </a:lnTo>
                <a:lnTo>
                  <a:pt x="750094" y="0"/>
                </a:lnTo>
                <a:lnTo>
                  <a:pt x="2382" y="476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FAC16B-E7CE-7C81-5DB7-E9A58636673C}"/>
              </a:ext>
            </a:extLst>
          </p:cNvPr>
          <p:cNvSpPr/>
          <p:nvPr/>
        </p:nvSpPr>
        <p:spPr bwMode="auto">
          <a:xfrm>
            <a:off x="6403176" y="4680459"/>
            <a:ext cx="4279317" cy="1042988"/>
          </a:xfrm>
          <a:custGeom>
            <a:avLst/>
            <a:gdLst>
              <a:gd name="connsiteX0" fmla="*/ 7144 w 2757487"/>
              <a:gd name="connsiteY0" fmla="*/ 0 h 1052513"/>
              <a:gd name="connsiteX1" fmla="*/ 0 w 2757487"/>
              <a:gd name="connsiteY1" fmla="*/ 316707 h 1052513"/>
              <a:gd name="connsiteX2" fmla="*/ 2183606 w 2757487"/>
              <a:gd name="connsiteY2" fmla="*/ 731044 h 1052513"/>
              <a:gd name="connsiteX3" fmla="*/ 2209800 w 2757487"/>
              <a:gd name="connsiteY3" fmla="*/ 1052513 h 1052513"/>
              <a:gd name="connsiteX4" fmla="*/ 2745581 w 2757487"/>
              <a:gd name="connsiteY4" fmla="*/ 1052513 h 1052513"/>
              <a:gd name="connsiteX5" fmla="*/ 2757487 w 2757487"/>
              <a:gd name="connsiteY5" fmla="*/ 754857 h 1052513"/>
              <a:gd name="connsiteX6" fmla="*/ 440531 w 2757487"/>
              <a:gd name="connsiteY6" fmla="*/ 316707 h 1052513"/>
              <a:gd name="connsiteX7" fmla="*/ 421481 w 2757487"/>
              <a:gd name="connsiteY7" fmla="*/ 0 h 1052513"/>
              <a:gd name="connsiteX8" fmla="*/ 7144 w 2757487"/>
              <a:gd name="connsiteY8" fmla="*/ 0 h 1052513"/>
              <a:gd name="connsiteX0" fmla="*/ 9525 w 2759868"/>
              <a:gd name="connsiteY0" fmla="*/ 0 h 1052513"/>
              <a:gd name="connsiteX1" fmla="*/ 0 w 2759868"/>
              <a:gd name="connsiteY1" fmla="*/ 304801 h 1052513"/>
              <a:gd name="connsiteX2" fmla="*/ 2185987 w 2759868"/>
              <a:gd name="connsiteY2" fmla="*/ 731044 h 1052513"/>
              <a:gd name="connsiteX3" fmla="*/ 2212181 w 2759868"/>
              <a:gd name="connsiteY3" fmla="*/ 1052513 h 1052513"/>
              <a:gd name="connsiteX4" fmla="*/ 2747962 w 2759868"/>
              <a:gd name="connsiteY4" fmla="*/ 1052513 h 1052513"/>
              <a:gd name="connsiteX5" fmla="*/ 2759868 w 2759868"/>
              <a:gd name="connsiteY5" fmla="*/ 754857 h 1052513"/>
              <a:gd name="connsiteX6" fmla="*/ 442912 w 2759868"/>
              <a:gd name="connsiteY6" fmla="*/ 316707 h 1052513"/>
              <a:gd name="connsiteX7" fmla="*/ 423862 w 2759868"/>
              <a:gd name="connsiteY7" fmla="*/ 0 h 1052513"/>
              <a:gd name="connsiteX8" fmla="*/ 9525 w 2759868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78844 w 2752725"/>
              <a:gd name="connsiteY2" fmla="*/ 731044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35769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78844 w 2752725"/>
              <a:gd name="connsiteY2" fmla="*/ 731044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23863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52725"/>
              <a:gd name="connsiteY0" fmla="*/ 0 h 1052513"/>
              <a:gd name="connsiteX1" fmla="*/ 0 w 2752725"/>
              <a:gd name="connsiteY1" fmla="*/ 304801 h 1052513"/>
              <a:gd name="connsiteX2" fmla="*/ 2197894 w 2752725"/>
              <a:gd name="connsiteY2" fmla="*/ 740569 h 1052513"/>
              <a:gd name="connsiteX3" fmla="*/ 2205038 w 2752725"/>
              <a:gd name="connsiteY3" fmla="*/ 1052513 h 1052513"/>
              <a:gd name="connsiteX4" fmla="*/ 2740819 w 2752725"/>
              <a:gd name="connsiteY4" fmla="*/ 1052513 h 1052513"/>
              <a:gd name="connsiteX5" fmla="*/ 2752725 w 2752725"/>
              <a:gd name="connsiteY5" fmla="*/ 754857 h 1052513"/>
              <a:gd name="connsiteX6" fmla="*/ 423863 w 2752725"/>
              <a:gd name="connsiteY6" fmla="*/ 316707 h 1052513"/>
              <a:gd name="connsiteX7" fmla="*/ 416719 w 2752725"/>
              <a:gd name="connsiteY7" fmla="*/ 0 h 1052513"/>
              <a:gd name="connsiteX8" fmla="*/ 2382 w 2752725"/>
              <a:gd name="connsiteY8" fmla="*/ 0 h 1052513"/>
              <a:gd name="connsiteX0" fmla="*/ 2382 w 2745582"/>
              <a:gd name="connsiteY0" fmla="*/ 0 h 1052513"/>
              <a:gd name="connsiteX1" fmla="*/ 0 w 2745582"/>
              <a:gd name="connsiteY1" fmla="*/ 304801 h 1052513"/>
              <a:gd name="connsiteX2" fmla="*/ 2197894 w 2745582"/>
              <a:gd name="connsiteY2" fmla="*/ 740569 h 1052513"/>
              <a:gd name="connsiteX3" fmla="*/ 2205038 w 2745582"/>
              <a:gd name="connsiteY3" fmla="*/ 1052513 h 1052513"/>
              <a:gd name="connsiteX4" fmla="*/ 2740819 w 2745582"/>
              <a:gd name="connsiteY4" fmla="*/ 1052513 h 1052513"/>
              <a:gd name="connsiteX5" fmla="*/ 2745582 w 2745582"/>
              <a:gd name="connsiteY5" fmla="*/ 754857 h 1052513"/>
              <a:gd name="connsiteX6" fmla="*/ 423863 w 2745582"/>
              <a:gd name="connsiteY6" fmla="*/ 316707 h 1052513"/>
              <a:gd name="connsiteX7" fmla="*/ 416719 w 2745582"/>
              <a:gd name="connsiteY7" fmla="*/ 0 h 1052513"/>
              <a:gd name="connsiteX8" fmla="*/ 2382 w 2745582"/>
              <a:gd name="connsiteY8" fmla="*/ 0 h 1052513"/>
              <a:gd name="connsiteX0" fmla="*/ 2382 w 2745582"/>
              <a:gd name="connsiteY0" fmla="*/ 4762 h 1057275"/>
              <a:gd name="connsiteX1" fmla="*/ 0 w 2745582"/>
              <a:gd name="connsiteY1" fmla="*/ 309563 h 1057275"/>
              <a:gd name="connsiteX2" fmla="*/ 2197894 w 2745582"/>
              <a:gd name="connsiteY2" fmla="*/ 745331 h 1057275"/>
              <a:gd name="connsiteX3" fmla="*/ 2205038 w 2745582"/>
              <a:gd name="connsiteY3" fmla="*/ 1057275 h 1057275"/>
              <a:gd name="connsiteX4" fmla="*/ 2740819 w 2745582"/>
              <a:gd name="connsiteY4" fmla="*/ 1057275 h 1057275"/>
              <a:gd name="connsiteX5" fmla="*/ 2745582 w 2745582"/>
              <a:gd name="connsiteY5" fmla="*/ 759619 h 1057275"/>
              <a:gd name="connsiteX6" fmla="*/ 423863 w 2745582"/>
              <a:gd name="connsiteY6" fmla="*/ 321469 h 1057275"/>
              <a:gd name="connsiteX7" fmla="*/ 750094 w 2745582"/>
              <a:gd name="connsiteY7" fmla="*/ 0 h 1057275"/>
              <a:gd name="connsiteX8" fmla="*/ 2382 w 2745582"/>
              <a:gd name="connsiteY8" fmla="*/ 4762 h 1057275"/>
              <a:gd name="connsiteX0" fmla="*/ 2382 w 2745582"/>
              <a:gd name="connsiteY0" fmla="*/ 4762 h 1057275"/>
              <a:gd name="connsiteX1" fmla="*/ 0 w 2745582"/>
              <a:gd name="connsiteY1" fmla="*/ 309563 h 1057275"/>
              <a:gd name="connsiteX2" fmla="*/ 2197894 w 2745582"/>
              <a:gd name="connsiteY2" fmla="*/ 745331 h 1057275"/>
              <a:gd name="connsiteX3" fmla="*/ 2205038 w 2745582"/>
              <a:gd name="connsiteY3" fmla="*/ 1057275 h 1057275"/>
              <a:gd name="connsiteX4" fmla="*/ 2740819 w 2745582"/>
              <a:gd name="connsiteY4" fmla="*/ 1057275 h 1057275"/>
              <a:gd name="connsiteX5" fmla="*/ 2745582 w 2745582"/>
              <a:gd name="connsiteY5" fmla="*/ 759619 h 1057275"/>
              <a:gd name="connsiteX6" fmla="*/ 752476 w 2745582"/>
              <a:gd name="connsiteY6" fmla="*/ 321469 h 1057275"/>
              <a:gd name="connsiteX7" fmla="*/ 750094 w 2745582"/>
              <a:gd name="connsiteY7" fmla="*/ 0 h 1057275"/>
              <a:gd name="connsiteX8" fmla="*/ 2382 w 2745582"/>
              <a:gd name="connsiteY8" fmla="*/ 4762 h 1057275"/>
              <a:gd name="connsiteX0" fmla="*/ 2382 w 2745582"/>
              <a:gd name="connsiteY0" fmla="*/ 0 h 1052513"/>
              <a:gd name="connsiteX1" fmla="*/ 0 w 2745582"/>
              <a:gd name="connsiteY1" fmla="*/ 304801 h 1052513"/>
              <a:gd name="connsiteX2" fmla="*/ 2197894 w 2745582"/>
              <a:gd name="connsiteY2" fmla="*/ 740569 h 1052513"/>
              <a:gd name="connsiteX3" fmla="*/ 2205038 w 2745582"/>
              <a:gd name="connsiteY3" fmla="*/ 1052513 h 1052513"/>
              <a:gd name="connsiteX4" fmla="*/ 2740819 w 2745582"/>
              <a:gd name="connsiteY4" fmla="*/ 1052513 h 1052513"/>
              <a:gd name="connsiteX5" fmla="*/ 2745582 w 2745582"/>
              <a:gd name="connsiteY5" fmla="*/ 754857 h 1052513"/>
              <a:gd name="connsiteX6" fmla="*/ 752476 w 2745582"/>
              <a:gd name="connsiteY6" fmla="*/ 316707 h 1052513"/>
              <a:gd name="connsiteX7" fmla="*/ 1607344 w 2745582"/>
              <a:gd name="connsiteY7" fmla="*/ 4763 h 1052513"/>
              <a:gd name="connsiteX8" fmla="*/ 2382 w 2745582"/>
              <a:gd name="connsiteY8" fmla="*/ 0 h 1052513"/>
              <a:gd name="connsiteX0" fmla="*/ 2382 w 2745582"/>
              <a:gd name="connsiteY0" fmla="*/ 0 h 1052513"/>
              <a:gd name="connsiteX1" fmla="*/ 0 w 2745582"/>
              <a:gd name="connsiteY1" fmla="*/ 304801 h 1052513"/>
              <a:gd name="connsiteX2" fmla="*/ 2197894 w 2745582"/>
              <a:gd name="connsiteY2" fmla="*/ 740569 h 1052513"/>
              <a:gd name="connsiteX3" fmla="*/ 2205038 w 2745582"/>
              <a:gd name="connsiteY3" fmla="*/ 1052513 h 1052513"/>
              <a:gd name="connsiteX4" fmla="*/ 2740819 w 2745582"/>
              <a:gd name="connsiteY4" fmla="*/ 1052513 h 1052513"/>
              <a:gd name="connsiteX5" fmla="*/ 2745582 w 2745582"/>
              <a:gd name="connsiteY5" fmla="*/ 754857 h 1052513"/>
              <a:gd name="connsiteX6" fmla="*/ 1624014 w 2745582"/>
              <a:gd name="connsiteY6" fmla="*/ 345282 h 1052513"/>
              <a:gd name="connsiteX7" fmla="*/ 1607344 w 2745582"/>
              <a:gd name="connsiteY7" fmla="*/ 4763 h 1052513"/>
              <a:gd name="connsiteX8" fmla="*/ 2382 w 2745582"/>
              <a:gd name="connsiteY8" fmla="*/ 0 h 1052513"/>
              <a:gd name="connsiteX0" fmla="*/ 2382 w 4279107"/>
              <a:gd name="connsiteY0" fmla="*/ 0 h 1052513"/>
              <a:gd name="connsiteX1" fmla="*/ 0 w 4279107"/>
              <a:gd name="connsiteY1" fmla="*/ 304801 h 1052513"/>
              <a:gd name="connsiteX2" fmla="*/ 2197894 w 4279107"/>
              <a:gd name="connsiteY2" fmla="*/ 740569 h 1052513"/>
              <a:gd name="connsiteX3" fmla="*/ 2205038 w 4279107"/>
              <a:gd name="connsiteY3" fmla="*/ 1052513 h 1052513"/>
              <a:gd name="connsiteX4" fmla="*/ 4279106 w 4279107"/>
              <a:gd name="connsiteY4" fmla="*/ 1023938 h 1052513"/>
              <a:gd name="connsiteX5" fmla="*/ 2745582 w 4279107"/>
              <a:gd name="connsiteY5" fmla="*/ 754857 h 1052513"/>
              <a:gd name="connsiteX6" fmla="*/ 1624014 w 4279107"/>
              <a:gd name="connsiteY6" fmla="*/ 345282 h 1052513"/>
              <a:gd name="connsiteX7" fmla="*/ 1607344 w 4279107"/>
              <a:gd name="connsiteY7" fmla="*/ 4763 h 1052513"/>
              <a:gd name="connsiteX8" fmla="*/ 2382 w 4279107"/>
              <a:gd name="connsiteY8" fmla="*/ 0 h 1052513"/>
              <a:gd name="connsiteX0" fmla="*/ 2382 w 4279317"/>
              <a:gd name="connsiteY0" fmla="*/ 0 h 1052513"/>
              <a:gd name="connsiteX1" fmla="*/ 0 w 4279317"/>
              <a:gd name="connsiteY1" fmla="*/ 304801 h 1052513"/>
              <a:gd name="connsiteX2" fmla="*/ 2197894 w 4279317"/>
              <a:gd name="connsiteY2" fmla="*/ 740569 h 1052513"/>
              <a:gd name="connsiteX3" fmla="*/ 2205038 w 4279317"/>
              <a:gd name="connsiteY3" fmla="*/ 1052513 h 1052513"/>
              <a:gd name="connsiteX4" fmla="*/ 4279106 w 4279317"/>
              <a:gd name="connsiteY4" fmla="*/ 1023938 h 1052513"/>
              <a:gd name="connsiteX5" fmla="*/ 4274345 w 4279317"/>
              <a:gd name="connsiteY5" fmla="*/ 740570 h 1052513"/>
              <a:gd name="connsiteX6" fmla="*/ 1624014 w 4279317"/>
              <a:gd name="connsiteY6" fmla="*/ 345282 h 1052513"/>
              <a:gd name="connsiteX7" fmla="*/ 1607344 w 4279317"/>
              <a:gd name="connsiteY7" fmla="*/ 4763 h 1052513"/>
              <a:gd name="connsiteX8" fmla="*/ 2382 w 4279317"/>
              <a:gd name="connsiteY8" fmla="*/ 0 h 1052513"/>
              <a:gd name="connsiteX0" fmla="*/ 2382 w 4279317"/>
              <a:gd name="connsiteY0" fmla="*/ 0 h 1052513"/>
              <a:gd name="connsiteX1" fmla="*/ 0 w 4279317"/>
              <a:gd name="connsiteY1" fmla="*/ 304801 h 1052513"/>
              <a:gd name="connsiteX2" fmla="*/ 2197894 w 4279317"/>
              <a:gd name="connsiteY2" fmla="*/ 740569 h 1052513"/>
              <a:gd name="connsiteX3" fmla="*/ 2205038 w 4279317"/>
              <a:gd name="connsiteY3" fmla="*/ 1052513 h 1052513"/>
              <a:gd name="connsiteX4" fmla="*/ 4279106 w 4279317"/>
              <a:gd name="connsiteY4" fmla="*/ 1042988 h 1052513"/>
              <a:gd name="connsiteX5" fmla="*/ 4274345 w 4279317"/>
              <a:gd name="connsiteY5" fmla="*/ 740570 h 1052513"/>
              <a:gd name="connsiteX6" fmla="*/ 1624014 w 4279317"/>
              <a:gd name="connsiteY6" fmla="*/ 345282 h 1052513"/>
              <a:gd name="connsiteX7" fmla="*/ 1607344 w 4279317"/>
              <a:gd name="connsiteY7" fmla="*/ 4763 h 1052513"/>
              <a:gd name="connsiteX8" fmla="*/ 2382 w 4279317"/>
              <a:gd name="connsiteY8" fmla="*/ 0 h 1052513"/>
              <a:gd name="connsiteX0" fmla="*/ 2382 w 4279317"/>
              <a:gd name="connsiteY0" fmla="*/ 0 h 1042988"/>
              <a:gd name="connsiteX1" fmla="*/ 0 w 4279317"/>
              <a:gd name="connsiteY1" fmla="*/ 304801 h 1042988"/>
              <a:gd name="connsiteX2" fmla="*/ 2197894 w 4279317"/>
              <a:gd name="connsiteY2" fmla="*/ 740569 h 1042988"/>
              <a:gd name="connsiteX3" fmla="*/ 2495550 w 4279317"/>
              <a:gd name="connsiteY3" fmla="*/ 1042988 h 1042988"/>
              <a:gd name="connsiteX4" fmla="*/ 4279106 w 4279317"/>
              <a:gd name="connsiteY4" fmla="*/ 1042988 h 1042988"/>
              <a:gd name="connsiteX5" fmla="*/ 4274345 w 4279317"/>
              <a:gd name="connsiteY5" fmla="*/ 740570 h 1042988"/>
              <a:gd name="connsiteX6" fmla="*/ 1624014 w 4279317"/>
              <a:gd name="connsiteY6" fmla="*/ 345282 h 1042988"/>
              <a:gd name="connsiteX7" fmla="*/ 1607344 w 4279317"/>
              <a:gd name="connsiteY7" fmla="*/ 4763 h 1042988"/>
              <a:gd name="connsiteX8" fmla="*/ 2382 w 4279317"/>
              <a:gd name="connsiteY8" fmla="*/ 0 h 1042988"/>
              <a:gd name="connsiteX0" fmla="*/ 2382 w 4279317"/>
              <a:gd name="connsiteY0" fmla="*/ 0 h 1042988"/>
              <a:gd name="connsiteX1" fmla="*/ 0 w 4279317"/>
              <a:gd name="connsiteY1" fmla="*/ 304801 h 1042988"/>
              <a:gd name="connsiteX2" fmla="*/ 2721769 w 4279317"/>
              <a:gd name="connsiteY2" fmla="*/ 773906 h 1042988"/>
              <a:gd name="connsiteX3" fmla="*/ 2495550 w 4279317"/>
              <a:gd name="connsiteY3" fmla="*/ 1042988 h 1042988"/>
              <a:gd name="connsiteX4" fmla="*/ 4279106 w 4279317"/>
              <a:gd name="connsiteY4" fmla="*/ 1042988 h 1042988"/>
              <a:gd name="connsiteX5" fmla="*/ 4274345 w 4279317"/>
              <a:gd name="connsiteY5" fmla="*/ 740570 h 1042988"/>
              <a:gd name="connsiteX6" fmla="*/ 1624014 w 4279317"/>
              <a:gd name="connsiteY6" fmla="*/ 345282 h 1042988"/>
              <a:gd name="connsiteX7" fmla="*/ 1607344 w 4279317"/>
              <a:gd name="connsiteY7" fmla="*/ 4763 h 1042988"/>
              <a:gd name="connsiteX8" fmla="*/ 2382 w 4279317"/>
              <a:gd name="connsiteY8" fmla="*/ 0 h 1042988"/>
              <a:gd name="connsiteX0" fmla="*/ 2382 w 4279317"/>
              <a:gd name="connsiteY0" fmla="*/ 0 h 1042988"/>
              <a:gd name="connsiteX1" fmla="*/ 0 w 4279317"/>
              <a:gd name="connsiteY1" fmla="*/ 304801 h 1042988"/>
              <a:gd name="connsiteX2" fmla="*/ 2721769 w 4279317"/>
              <a:gd name="connsiteY2" fmla="*/ 773906 h 1042988"/>
              <a:gd name="connsiteX3" fmla="*/ 2595562 w 4279317"/>
              <a:gd name="connsiteY3" fmla="*/ 1042988 h 1042988"/>
              <a:gd name="connsiteX4" fmla="*/ 4279106 w 4279317"/>
              <a:gd name="connsiteY4" fmla="*/ 1042988 h 1042988"/>
              <a:gd name="connsiteX5" fmla="*/ 4274345 w 4279317"/>
              <a:gd name="connsiteY5" fmla="*/ 740570 h 1042988"/>
              <a:gd name="connsiteX6" fmla="*/ 1624014 w 4279317"/>
              <a:gd name="connsiteY6" fmla="*/ 345282 h 1042988"/>
              <a:gd name="connsiteX7" fmla="*/ 1607344 w 4279317"/>
              <a:gd name="connsiteY7" fmla="*/ 4763 h 1042988"/>
              <a:gd name="connsiteX8" fmla="*/ 2382 w 4279317"/>
              <a:gd name="connsiteY8" fmla="*/ 0 h 1042988"/>
              <a:gd name="connsiteX0" fmla="*/ 2382 w 4279317"/>
              <a:gd name="connsiteY0" fmla="*/ 0 h 1042988"/>
              <a:gd name="connsiteX1" fmla="*/ 0 w 4279317"/>
              <a:gd name="connsiteY1" fmla="*/ 304801 h 1042988"/>
              <a:gd name="connsiteX2" fmla="*/ 2616994 w 4279317"/>
              <a:gd name="connsiteY2" fmla="*/ 759619 h 1042988"/>
              <a:gd name="connsiteX3" fmla="*/ 2595562 w 4279317"/>
              <a:gd name="connsiteY3" fmla="*/ 1042988 h 1042988"/>
              <a:gd name="connsiteX4" fmla="*/ 4279106 w 4279317"/>
              <a:gd name="connsiteY4" fmla="*/ 1042988 h 1042988"/>
              <a:gd name="connsiteX5" fmla="*/ 4274345 w 4279317"/>
              <a:gd name="connsiteY5" fmla="*/ 740570 h 1042988"/>
              <a:gd name="connsiteX6" fmla="*/ 1624014 w 4279317"/>
              <a:gd name="connsiteY6" fmla="*/ 345282 h 1042988"/>
              <a:gd name="connsiteX7" fmla="*/ 1607344 w 4279317"/>
              <a:gd name="connsiteY7" fmla="*/ 4763 h 1042988"/>
              <a:gd name="connsiteX8" fmla="*/ 2382 w 4279317"/>
              <a:gd name="connsiteY8" fmla="*/ 0 h 1042988"/>
              <a:gd name="connsiteX0" fmla="*/ 2382 w 4279317"/>
              <a:gd name="connsiteY0" fmla="*/ 0 h 1042988"/>
              <a:gd name="connsiteX1" fmla="*/ 0 w 4279317"/>
              <a:gd name="connsiteY1" fmla="*/ 304801 h 1042988"/>
              <a:gd name="connsiteX2" fmla="*/ 2583657 w 4279317"/>
              <a:gd name="connsiteY2" fmla="*/ 759619 h 1042988"/>
              <a:gd name="connsiteX3" fmla="*/ 2595562 w 4279317"/>
              <a:gd name="connsiteY3" fmla="*/ 1042988 h 1042988"/>
              <a:gd name="connsiteX4" fmla="*/ 4279106 w 4279317"/>
              <a:gd name="connsiteY4" fmla="*/ 1042988 h 1042988"/>
              <a:gd name="connsiteX5" fmla="*/ 4274345 w 4279317"/>
              <a:gd name="connsiteY5" fmla="*/ 740570 h 1042988"/>
              <a:gd name="connsiteX6" fmla="*/ 1624014 w 4279317"/>
              <a:gd name="connsiteY6" fmla="*/ 345282 h 1042988"/>
              <a:gd name="connsiteX7" fmla="*/ 1607344 w 4279317"/>
              <a:gd name="connsiteY7" fmla="*/ 4763 h 1042988"/>
              <a:gd name="connsiteX8" fmla="*/ 2382 w 4279317"/>
              <a:gd name="connsiteY8" fmla="*/ 0 h 10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9317" h="1042988">
                <a:moveTo>
                  <a:pt x="2382" y="0"/>
                </a:moveTo>
                <a:lnTo>
                  <a:pt x="0" y="304801"/>
                </a:lnTo>
                <a:lnTo>
                  <a:pt x="2583657" y="759619"/>
                </a:lnTo>
                <a:lnTo>
                  <a:pt x="2595562" y="1042988"/>
                </a:lnTo>
                <a:lnTo>
                  <a:pt x="4279106" y="1042988"/>
                </a:lnTo>
                <a:cubicBezTo>
                  <a:pt x="4280694" y="943769"/>
                  <a:pt x="4272757" y="839789"/>
                  <a:pt x="4274345" y="740570"/>
                </a:cubicBezTo>
                <a:lnTo>
                  <a:pt x="1624014" y="345282"/>
                </a:lnTo>
                <a:lnTo>
                  <a:pt x="1607344" y="4763"/>
                </a:lnTo>
                <a:lnTo>
                  <a:pt x="238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Integer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c110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xxx is 3 bits of the integer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</a:t>
            </a:r>
            <a:r>
              <a:rPr lang="en-US" dirty="0">
                <a:latin typeface="Programma" panose="02000009000000000000" pitchFamily="49" charset="0"/>
              </a:rPr>
              <a:t> is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</a:t>
            </a:r>
            <a:r>
              <a:rPr lang="en-US" dirty="0">
                <a:latin typeface="Programma" panose="02000009000000000000" pitchFamily="49" charset="0"/>
              </a:rPr>
              <a:t> if the integer is continued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>
                <a:latin typeface="Programma" panose="02000009000000000000" pitchFamily="49" charset="0"/>
              </a:rPr>
              <a:t> is the sign of the integer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Example:	-5 (101)  666 (10 1001 1010)</a:t>
            </a:r>
          </a:p>
          <a:p>
            <a:pPr marL="0" indent="0" algn="ctr">
              <a:buNone/>
              <a:tabLst>
                <a:tab pos="1828800" algn="l"/>
                <a:tab pos="5432425" algn="l"/>
              </a:tabLst>
            </a:pPr>
            <a:r>
              <a:rPr lang="en-US" dirty="0">
                <a:solidFill>
                  <a:schemeClr val="tx1"/>
                </a:solidFill>
                <a:latin typeface="Programma" panose="02000009000000000000" pitchFamily="49" charset="0"/>
              </a:rPr>
              <a:t>65 E5 1A =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0110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1</a:t>
            </a:r>
            <a:r>
              <a:rPr lang="en-US" dirty="0">
                <a:latin typeface="Programma" panose="02000009000000000000" pitchFamily="49" charset="0"/>
              </a:rPr>
              <a:t>101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101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001 1010</a:t>
            </a: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00810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467724" cy="5105400"/>
          </a:xfrm>
        </p:spPr>
        <p:txBody>
          <a:bodyPr/>
          <a:lstStyle/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Symbol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0111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  <a:tabLst>
                <a:tab pos="18288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	0111 0000	0x70  #  false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0111 0001	0x71  #  true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0111 1000	0x78  #  private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	0111 1001	0x79  #  system         </a:t>
            </a:r>
          </a:p>
        </p:txBody>
      </p:sp>
    </p:spTree>
    <p:extLst>
      <p:ext uri="{BB962C8B-B14F-4D97-AF65-F5344CB8AC3E}">
        <p14:creationId xmlns:p14="http://schemas.microsoft.com/office/powerpoint/2010/main" val="1757845912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4672-8809-7719-DABC-85DA7AFD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 </a:t>
            </a:r>
            <a:r>
              <a:rPr lang="en-US" sz="6000" dirty="0"/>
              <a:t>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010676"/>
            <a:ext cx="11467724" cy="2966519"/>
          </a:xfrm>
        </p:spPr>
        <p:txBody>
          <a:bodyPr/>
          <a:lstStyle/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657600" algn="l"/>
                <a:tab pos="5432425" algn="l"/>
              </a:tabLst>
            </a:pPr>
            <a:r>
              <a:rPr lang="en-US" dirty="0">
                <a:latin typeface="Programma" panose="02000009000000000000" pitchFamily="49" charset="0"/>
              </a:rPr>
              <a:t>Floating Point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c10</a:t>
            </a:r>
            <a:r>
              <a:rPr lang="en-US" dirty="0">
                <a:solidFill>
                  <a:srgbClr val="99CCFF"/>
                </a:solidFill>
                <a:latin typeface="Programma" panose="02000009000000000000" pitchFamily="49" charset="0"/>
              </a:rPr>
              <a:t>e</a:t>
            </a:r>
            <a:r>
              <a:rPr lang="en-US" dirty="0">
                <a:solidFill>
                  <a:srgbClr val="99FF66"/>
                </a:solidFill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Integer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c110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solidFill>
                  <a:srgbClr val="99FF66"/>
                </a:solidFill>
                <a:latin typeface="Programma" panose="02000009000000000000" pitchFamily="49" charset="0"/>
              </a:rPr>
              <a:t>s</a:t>
            </a:r>
            <a:r>
              <a:rPr lang="en-US" dirty="0" err="1">
                <a:latin typeface="Programma" panose="02000009000000000000" pitchFamily="49" charset="0"/>
              </a:rPr>
              <a:t>xxx</a:t>
            </a:r>
            <a:br>
              <a:rPr lang="en-US" dirty="0">
                <a:latin typeface="Programma" panose="02000009000000000000" pitchFamily="49" charset="0"/>
              </a:rPr>
            </a:br>
            <a:r>
              <a:rPr lang="en-US" dirty="0">
                <a:latin typeface="Programma" panose="02000009000000000000" pitchFamily="49" charset="0"/>
              </a:rPr>
              <a:t>Symbol	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0111</a:t>
            </a:r>
            <a:r>
              <a:rPr lang="en-US" dirty="0">
                <a:latin typeface="Programma" panose="02000009000000000000" pitchFamily="49" charset="0"/>
              </a:rPr>
              <a:t> </a:t>
            </a:r>
            <a:r>
              <a:rPr lang="en-US" dirty="0" err="1">
                <a:latin typeface="Programma" panose="02000009000000000000" pitchFamily="49" charset="0"/>
              </a:rPr>
              <a:t>xxxx</a:t>
            </a: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CC7666-8169-63EF-1CE7-474E174E821C}"/>
              </a:ext>
            </a:extLst>
          </p:cNvPr>
          <p:cNvSpPr txBox="1">
            <a:spLocks/>
          </p:cNvSpPr>
          <p:nvPr/>
        </p:nvSpPr>
        <p:spPr bwMode="auto">
          <a:xfrm>
            <a:off x="609599" y="1600200"/>
            <a:ext cx="11467724" cy="26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20000"/>
              </a:spcAft>
              <a:buChar char="•"/>
              <a:defRPr sz="3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657600" algn="l"/>
                <a:tab pos="5432425" algn="l"/>
              </a:tabLst>
            </a:pPr>
            <a:r>
              <a:rPr lang="en-US" kern="0" dirty="0">
                <a:latin typeface="Programma" panose="02000009000000000000" pitchFamily="49" charset="0"/>
              </a:rPr>
              <a:t>Blob	</a:t>
            </a:r>
            <a:r>
              <a:rPr lang="en-US" kern="0" dirty="0">
                <a:solidFill>
                  <a:srgbClr val="FFFF00"/>
                </a:solidFill>
                <a:latin typeface="Programma" panose="02000009000000000000" pitchFamily="49" charset="0"/>
              </a:rPr>
              <a:t>c000 </a:t>
            </a:r>
            <a:r>
              <a:rPr lang="en-US" kern="0" dirty="0" err="1">
                <a:latin typeface="Programma" panose="02000009000000000000" pitchFamily="49" charset="0"/>
              </a:rPr>
              <a:t>xxxx</a:t>
            </a:r>
            <a:endParaRPr lang="en-US" kern="0" dirty="0">
              <a:latin typeface="+mj-lt"/>
            </a:endParaRPr>
          </a:p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657600" algn="l"/>
                <a:tab pos="5432425" algn="l"/>
              </a:tabLst>
            </a:pPr>
            <a:r>
              <a:rPr lang="en-US" kern="0" dirty="0">
                <a:latin typeface="Programma" panose="02000009000000000000" pitchFamily="49" charset="0"/>
              </a:rPr>
              <a:t>Text	</a:t>
            </a:r>
            <a:r>
              <a:rPr lang="en-US" kern="0" dirty="0">
                <a:solidFill>
                  <a:srgbClr val="FFFF00"/>
                </a:solidFill>
                <a:latin typeface="Programma" panose="02000009000000000000" pitchFamily="49" charset="0"/>
              </a:rPr>
              <a:t>c001 </a:t>
            </a:r>
            <a:r>
              <a:rPr lang="en-US" kern="0" dirty="0" err="1">
                <a:latin typeface="Programma" panose="02000009000000000000" pitchFamily="49" charset="0"/>
              </a:rPr>
              <a:t>xxxx</a:t>
            </a:r>
            <a:endParaRPr lang="en-US" kern="0" dirty="0"/>
          </a:p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657600" algn="l"/>
                <a:tab pos="5432425" algn="l"/>
              </a:tabLst>
            </a:pPr>
            <a:r>
              <a:rPr lang="en-US" kern="0" dirty="0">
                <a:latin typeface="Programma" panose="02000009000000000000" pitchFamily="49" charset="0"/>
              </a:rPr>
              <a:t>Array	</a:t>
            </a:r>
            <a:r>
              <a:rPr lang="en-US" kern="0" dirty="0">
                <a:solidFill>
                  <a:srgbClr val="FFFF00"/>
                </a:solidFill>
                <a:latin typeface="Programma" panose="02000009000000000000" pitchFamily="49" charset="0"/>
              </a:rPr>
              <a:t>c010 </a:t>
            </a:r>
            <a:r>
              <a:rPr lang="en-US" kern="0" dirty="0" err="1">
                <a:latin typeface="Programma" panose="02000009000000000000" pitchFamily="49" charset="0"/>
              </a:rPr>
              <a:t>xxxx</a:t>
            </a:r>
            <a:endParaRPr lang="en-US" kern="0" dirty="0">
              <a:latin typeface="+mj-lt"/>
            </a:endParaRPr>
          </a:p>
          <a:p>
            <a:pPr marL="0" indent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3657600" algn="l"/>
                <a:tab pos="5432425" algn="l"/>
              </a:tabLst>
            </a:pPr>
            <a:r>
              <a:rPr lang="en-US" kern="0" dirty="0">
                <a:latin typeface="Programma" panose="02000009000000000000" pitchFamily="49" charset="0"/>
              </a:rPr>
              <a:t>Record	</a:t>
            </a:r>
            <a:r>
              <a:rPr lang="en-US" kern="0" dirty="0">
                <a:solidFill>
                  <a:srgbClr val="FFFF00"/>
                </a:solidFill>
                <a:latin typeface="Programma" panose="02000009000000000000" pitchFamily="49" charset="0"/>
              </a:rPr>
              <a:t>c011 </a:t>
            </a:r>
            <a:r>
              <a:rPr lang="en-US" kern="0" dirty="0" err="1">
                <a:latin typeface="Programma" panose="02000009000000000000" pitchFamily="49" charset="0"/>
              </a:rPr>
              <a:t>xxxx</a:t>
            </a:r>
            <a:endParaRPr lang="en-US" kern="0" dirty="0">
              <a:latin typeface="Programma" panose="020000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3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EF5DC-BE4B-B171-AA55-DCD4E6570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800" dirty="0"/>
              <a:t>The good thing about reinventing the wheel is that you can get a round one. </a:t>
            </a:r>
          </a:p>
        </p:txBody>
      </p:sp>
    </p:spTree>
    <p:extLst>
      <p:ext uri="{BB962C8B-B14F-4D97-AF65-F5344CB8AC3E}">
        <p14:creationId xmlns:p14="http://schemas.microsoft.com/office/powerpoint/2010/main" val="3180117916"/>
      </p:ext>
    </p:extLst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5C66-1E05-92BA-6CD1-906623D0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HandelGotDBol" panose="020B0801030703030804" pitchFamily="34" charset="0"/>
              </a:rPr>
              <a:t>Misty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FED91-F534-F58F-D1D5-F77C17FB5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HandelGotDBol" panose="020B0801030703030804" pitchFamily="34" charset="0"/>
              </a:rPr>
              <a:t>Misty System</a:t>
            </a:r>
            <a:r>
              <a:rPr lang="en-US" dirty="0"/>
              <a:t> will use </a:t>
            </a:r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to send inter-process messages across the network.</a:t>
            </a:r>
          </a:p>
          <a:p>
            <a:r>
              <a:rPr lang="en-US" dirty="0"/>
              <a:t>The </a:t>
            </a:r>
            <a:r>
              <a:rPr lang="en-US" dirty="0">
                <a:latin typeface="HandelGotDBol" panose="020B0801030703030804" pitchFamily="34" charset="0"/>
              </a:rPr>
              <a:t>Misty Language</a:t>
            </a:r>
            <a:r>
              <a:rPr lang="en-US" dirty="0"/>
              <a:t> will not provide direct access to </a:t>
            </a:r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latin typeface="HandelGotDBol" panose="020B0801030703030804" pitchFamily="34" charset="0"/>
              </a:rPr>
              <a:t>Misty Language</a:t>
            </a:r>
            <a:r>
              <a:rPr lang="en-US" dirty="0"/>
              <a:t> will provide JSON.</a:t>
            </a:r>
          </a:p>
        </p:txBody>
      </p:sp>
    </p:spTree>
    <p:extLst>
      <p:ext uri="{BB962C8B-B14F-4D97-AF65-F5344CB8AC3E}">
        <p14:creationId xmlns:p14="http://schemas.microsoft.com/office/powerpoint/2010/main" val="1723179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7C51-C72B-ACD3-45FD-C1C722CF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Harlow Solid Italic" panose="04030604020F02020D02" pitchFamily="82" charset="0"/>
              </a:rPr>
              <a:t>Nota</a:t>
            </a:r>
            <a:endParaRPr lang="en-US" dirty="0">
              <a:latin typeface="Harlow Solid Italic" panose="04030604020F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E406-9065-D9A2-D4DF-45F6B7DE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does what JSON does.</a:t>
            </a:r>
          </a:p>
          <a:p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is not intended to replace JSON.</a:t>
            </a:r>
          </a:p>
          <a:p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is not human readable.</a:t>
            </a:r>
          </a:p>
          <a:p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is more compact.</a:t>
            </a:r>
          </a:p>
          <a:p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is faster to encode/decode.</a:t>
            </a:r>
          </a:p>
          <a:p>
            <a:r>
              <a:rPr lang="en-US" dirty="0">
                <a:latin typeface="Harlow Solid Italic" panose="04030604020F02020D02" pitchFamily="82" charset="0"/>
              </a:rPr>
              <a:t>Nota</a:t>
            </a:r>
            <a:r>
              <a:rPr lang="en-US" dirty="0"/>
              <a:t> may have applications besides </a:t>
            </a:r>
            <a:r>
              <a:rPr lang="en-US" dirty="0">
                <a:latin typeface="HandelGotDBol" panose="020B0801030703030804" pitchFamily="34" charset="0"/>
              </a:rPr>
              <a:t>Misty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>
                <a:latin typeface="Programma" panose="02000009000000000000" pitchFamily="49" charset="0"/>
              </a:rPr>
              <a:t>https://www.crockford.com/nota.html</a:t>
            </a:r>
          </a:p>
        </p:txBody>
      </p:sp>
    </p:spTree>
    <p:extLst>
      <p:ext uri="{BB962C8B-B14F-4D97-AF65-F5344CB8AC3E}">
        <p14:creationId xmlns:p14="http://schemas.microsoft.com/office/powerpoint/2010/main" val="3395283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finally,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/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1876797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2711" y="2130426"/>
            <a:ext cx="3694923" cy="1470025"/>
          </a:xfrm>
        </p:spPr>
        <p:txBody>
          <a:bodyPr/>
          <a:lstStyle/>
          <a:p>
            <a:r>
              <a:rPr lang="en-US" dirty="0"/>
              <a:t>Thank you and good night.</a:t>
            </a:r>
          </a:p>
        </p:txBody>
      </p:sp>
      <p:pic>
        <p:nvPicPr>
          <p:cNvPr id="3" name="Picture 2" descr="C:\Users\crock\Pictures\crock\mouseket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136" y="-1"/>
            <a:ext cx="6997065" cy="687109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590EB-91DF-01EC-F071-533FA1C1E7AD}"/>
              </a:ext>
            </a:extLst>
          </p:cNvPr>
          <p:cNvSpPr txBox="1"/>
          <p:nvPr/>
        </p:nvSpPr>
        <p:spPr>
          <a:xfrm>
            <a:off x="3277784" y="5619652"/>
            <a:ext cx="6186310" cy="120032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Programma" panose="02000009000000000000" pitchFamily="49" charset="0"/>
              </a:rPr>
              <a:t> fitc.ca/ask 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3C0A-D17C-0844-EC0B-27DB9A17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1"/>
            <a:ext cx="9144000" cy="2387600"/>
          </a:xfrm>
        </p:spPr>
        <p:txBody>
          <a:bodyPr anchor="ctr"/>
          <a:lstStyle/>
          <a:p>
            <a:r>
              <a:rPr lang="en-US" dirty="0"/>
              <a:t>The Procession Protocol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20A28-2101-5BEC-44CB-70BFE7C2E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01" y="1887797"/>
            <a:ext cx="3227797" cy="3734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7F855-3D56-8491-C665-AEC1678EA90E}"/>
              </a:ext>
            </a:extLst>
          </p:cNvPr>
          <p:cNvSpPr txBox="1"/>
          <p:nvPr/>
        </p:nvSpPr>
        <p:spPr>
          <a:xfrm>
            <a:off x="199177" y="6111089"/>
            <a:ext cx="1180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Sequel to The Seif Protocol</a:t>
            </a:r>
          </a:p>
        </p:txBody>
      </p:sp>
    </p:spTree>
    <p:extLst>
      <p:ext uri="{BB962C8B-B14F-4D97-AF65-F5344CB8AC3E}">
        <p14:creationId xmlns:p14="http://schemas.microsoft.com/office/powerpoint/2010/main" val="14929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3259-3E91-DAD2-E33A-A26F2EDF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9F0E-3874-6F05-FA5C-CC103CFC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628" y="1598699"/>
            <a:ext cx="10972801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0</a:t>
            </a:r>
            <a:r>
              <a:rPr lang="en-US" dirty="0">
                <a:latin typeface="Programma" panose="02000009000000000000" pitchFamily="49" charset="0"/>
              </a:rPr>
              <a:t>xxxxxxx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110</a:t>
            </a:r>
            <a:r>
              <a:rPr lang="en-US" dirty="0">
                <a:latin typeface="Programma" panose="02000009000000000000" pitchFamily="49" charset="0"/>
              </a:rPr>
              <a:t>xxxxx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1110</a:t>
            </a:r>
            <a:r>
              <a:rPr lang="en-US" dirty="0">
                <a:latin typeface="Programma" panose="02000009000000000000" pitchFamily="49" charset="0"/>
              </a:rPr>
              <a:t>xxxx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3000" dirty="0" err="1">
                <a:latin typeface="Programma" panose="02000009000000000000" pitchFamily="49" charset="0"/>
              </a:rPr>
              <a:t>xxxxxx</a:t>
            </a:r>
            <a:endParaRPr lang="en-US" sz="3000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11110</a:t>
            </a:r>
            <a:r>
              <a:rPr lang="en-US" dirty="0">
                <a:latin typeface="Programma" panose="02000009000000000000" pitchFamily="49" charset="0"/>
              </a:rPr>
              <a:t>xxx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30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800" dirty="0" err="1">
                <a:latin typeface="Programma" panose="02000009000000000000" pitchFamily="49" charset="0"/>
              </a:rPr>
              <a:t>xxxxxx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111110</a:t>
            </a:r>
            <a:r>
              <a:rPr lang="en-US" dirty="0">
                <a:latin typeface="Programma" panose="02000009000000000000" pitchFamily="49" charset="0"/>
              </a:rPr>
              <a:t>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30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8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6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600" dirty="0" err="1">
                <a:latin typeface="Programma" panose="02000009000000000000" pitchFamily="49" charset="0"/>
              </a:rPr>
              <a:t>xxxxxx</a:t>
            </a:r>
            <a:endParaRPr lang="en-US" sz="2600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111111</a:t>
            </a:r>
            <a:r>
              <a:rPr lang="en-US" dirty="0">
                <a:latin typeface="Programma" panose="02000009000000000000" pitchFamily="49" charset="0"/>
              </a:rPr>
              <a:t>xx  </a:t>
            </a:r>
            <a:r>
              <a:rPr lang="en-US" dirty="0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dirty="0">
                <a:latin typeface="Programma" panose="02000009000000000000" pitchFamily="49" charset="0"/>
              </a:rPr>
              <a:t>xxxxxx  </a:t>
            </a:r>
            <a:r>
              <a:rPr lang="en-US" sz="30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30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8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6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600" dirty="0" err="1">
                <a:latin typeface="Programma" panose="02000009000000000000" pitchFamily="49" charset="0"/>
              </a:rPr>
              <a:t>xxxxxx</a:t>
            </a:r>
            <a:r>
              <a:rPr lang="en-US" dirty="0">
                <a:latin typeface="Programma" panose="02000009000000000000" pitchFamily="49" charset="0"/>
              </a:rPr>
              <a:t>  </a:t>
            </a:r>
            <a:r>
              <a:rPr lang="en-US" sz="2400" dirty="0" err="1">
                <a:solidFill>
                  <a:srgbClr val="FFFF00"/>
                </a:solidFill>
                <a:latin typeface="Programma" panose="02000009000000000000" pitchFamily="49" charset="0"/>
              </a:rPr>
              <a:t>10</a:t>
            </a:r>
            <a:r>
              <a:rPr lang="en-US" sz="2400" dirty="0" err="1">
                <a:latin typeface="Programma" panose="02000009000000000000" pitchFamily="49" charset="0"/>
              </a:rPr>
              <a:t>xxxxxx</a:t>
            </a:r>
            <a:endParaRPr lang="en-US" dirty="0">
              <a:latin typeface="Programma" panose="02000009000000000000" pitchFamily="49" charset="0"/>
            </a:endParaRPr>
          </a:p>
          <a:p>
            <a:pPr marL="0" indent="0">
              <a:buNone/>
            </a:pPr>
            <a:endParaRPr lang="en-US" dirty="0">
              <a:latin typeface="Programma" panose="02000009000000000000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24F53F-415E-46A4-17BE-FBD3479EC78D}"/>
              </a:ext>
            </a:extLst>
          </p:cNvPr>
          <p:cNvSpPr txBox="1">
            <a:spLocks/>
          </p:cNvSpPr>
          <p:nvPr/>
        </p:nvSpPr>
        <p:spPr bwMode="auto">
          <a:xfrm>
            <a:off x="206722" y="1598699"/>
            <a:ext cx="75294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20000"/>
              </a:spcAft>
              <a:buChar char="•"/>
              <a:defRPr sz="3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20000"/>
              </a:spcAft>
              <a:buChar char=" 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7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11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16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21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26</a:t>
            </a:r>
          </a:p>
          <a:p>
            <a:pPr marL="0" indent="0" algn="r">
              <a:buFontTx/>
              <a:buNone/>
            </a:pPr>
            <a:r>
              <a:rPr lang="en-US" kern="0" dirty="0">
                <a:solidFill>
                  <a:srgbClr val="99FF66"/>
                </a:solidFill>
                <a:latin typeface="Programma" panose="02000009000000000000" pitchFamily="49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324102037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CCFF"/>
                </a:solidFill>
              </a:rPr>
              <a:t>JSON</a:t>
            </a:r>
            <a:r>
              <a:rPr lang="en-US" dirty="0"/>
              <a:t>,</a:t>
            </a:r>
            <a:r>
              <a:rPr lang="en-US" dirty="0">
                <a:solidFill>
                  <a:srgbClr val="FF7171"/>
                </a:solidFill>
              </a:rPr>
              <a:t>XML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980625" y="4382815"/>
            <a:ext cx="628049" cy="2585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0070306" y="4335066"/>
            <a:ext cx="486966" cy="190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EC6F5-9F50-035E-641E-64E4E83E17D8}"/>
              </a:ext>
            </a:extLst>
          </p:cNvPr>
          <p:cNvSpPr txBox="1"/>
          <p:nvPr/>
        </p:nvSpPr>
        <p:spPr>
          <a:xfrm>
            <a:off x="144855" y="6283112"/>
            <a:ext cx="11896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rogramma" panose="02000009000000000000" pitchFamily="49" charset="0"/>
              </a:rPr>
              <a:t>https://trends.google.com/trends/explore?date=all&amp;q=json,xml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F446299-C515-74A2-0F39-28669D91A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874246"/>
              </p:ext>
            </p:extLst>
          </p:nvPr>
        </p:nvGraphicFramePr>
        <p:xfrm>
          <a:off x="86126" y="2201595"/>
          <a:ext cx="12004428" cy="302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6152439" imgH="4068816" progId="Photoshop.Image.11">
                  <p:embed/>
                </p:oleObj>
              </mc:Choice>
              <mc:Fallback>
                <p:oleObj name="Image" r:id="rId2" imgW="16152439" imgH="4068816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126" y="2201595"/>
                        <a:ext cx="12004428" cy="3024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351773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to data format </a:t>
            </a:r>
            <a:br>
              <a:rPr lang="en-US" dirty="0"/>
            </a:br>
            <a:r>
              <a:rPr lang="en-US" dirty="0"/>
              <a:t>standard designers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47900"/>
            <a:ext cx="8229600" cy="4457700"/>
          </a:xfrm>
        </p:spPr>
        <p:txBody>
          <a:bodyPr/>
          <a:lstStyle/>
          <a:p>
            <a:r>
              <a:rPr lang="en-US" dirty="0"/>
              <a:t>Don’t break JSON.</a:t>
            </a:r>
          </a:p>
          <a:p>
            <a:r>
              <a:rPr lang="en-US" dirty="0"/>
              <a:t>Make it significantly better.</a:t>
            </a:r>
          </a:p>
          <a:p>
            <a:r>
              <a:rPr lang="en-US" dirty="0"/>
              <a:t>Get a better name.</a:t>
            </a:r>
          </a:p>
        </p:txBody>
      </p:sp>
    </p:spTree>
    <p:extLst>
      <p:ext uri="{BB962C8B-B14F-4D97-AF65-F5344CB8AC3E}">
        <p14:creationId xmlns:p14="http://schemas.microsoft.com/office/powerpoint/2010/main" val="159742892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6B88-2631-58C5-853A-7557D4DA5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BAFF1-63E5-5C3B-D69D-602F1E3A7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I’ve had a few</a:t>
            </a:r>
          </a:p>
        </p:txBody>
      </p:sp>
    </p:spTree>
    <p:extLst>
      <p:ext uri="{BB962C8B-B14F-4D97-AF65-F5344CB8AC3E}">
        <p14:creationId xmlns:p14="http://schemas.microsoft.com/office/powerpoint/2010/main" val="2541123329"/>
      </p:ext>
    </p:extLst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62" name="Object 6">
            <a:extLst>
              <a:ext uri="{FF2B5EF4-FFF2-40B4-BE49-F238E27FC236}">
                <a16:creationId xmlns:a16="http://schemas.microsoft.com/office/drawing/2014/main" id="{03CF804C-500F-42C3-BCB4-BCE21268752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943274"/>
              </p:ext>
            </p:extLst>
          </p:nvPr>
        </p:nvGraphicFramePr>
        <p:xfrm>
          <a:off x="406400" y="1279525"/>
          <a:ext cx="1144905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00381" imgH="2733686" progId="Visio.Drawing.11">
                  <p:embed/>
                </p:oleObj>
              </mc:Choice>
              <mc:Fallback>
                <p:oleObj name="Visio" r:id="rId2" imgW="5800381" imgH="2733686" progId="Visio.Drawing.11">
                  <p:embed/>
                  <p:pic>
                    <p:nvPicPr>
                      <p:cNvPr id="275462" name="Object 6">
                        <a:extLst>
                          <a:ext uri="{FF2B5EF4-FFF2-40B4-BE49-F238E27FC236}">
                            <a16:creationId xmlns:a16="http://schemas.microsoft.com/office/drawing/2014/main" id="{03CF804C-500F-42C3-BCB4-BCE212687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79525"/>
                        <a:ext cx="11449050" cy="53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58" name="Rectangle 2">
            <a:extLst>
              <a:ext uri="{FF2B5EF4-FFF2-40B4-BE49-F238E27FC236}">
                <a16:creationId xmlns:a16="http://schemas.microsoft.com/office/drawing/2014/main" id="{34C0A57E-34DC-4679-A7B9-4FDCA6F1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Value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8AEA4-647A-4379-496F-25AC5C660604}"/>
              </a:ext>
            </a:extLst>
          </p:cNvPr>
          <p:cNvSpPr/>
          <p:nvPr/>
        </p:nvSpPr>
        <p:spPr bwMode="auto">
          <a:xfrm>
            <a:off x="5507502" y="6035040"/>
            <a:ext cx="1885070" cy="6662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75462" name="Object 6">
            <a:extLst>
              <a:ext uri="{FF2B5EF4-FFF2-40B4-BE49-F238E27FC236}">
                <a16:creationId xmlns:a16="http://schemas.microsoft.com/office/drawing/2014/main" id="{03CF804C-500F-42C3-BCB4-BCE21268752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06400" y="1279525"/>
          <a:ext cx="1144905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00381" imgH="2733686" progId="Visio.Drawing.11">
                  <p:embed/>
                </p:oleObj>
              </mc:Choice>
              <mc:Fallback>
                <p:oleObj name="Visio" r:id="rId2" imgW="5800381" imgH="2733686" progId="Visio.Drawing.11">
                  <p:embed/>
                  <p:pic>
                    <p:nvPicPr>
                      <p:cNvPr id="275462" name="Object 6">
                        <a:extLst>
                          <a:ext uri="{FF2B5EF4-FFF2-40B4-BE49-F238E27FC236}">
                            <a16:creationId xmlns:a16="http://schemas.microsoft.com/office/drawing/2014/main" id="{03CF804C-500F-42C3-BCB4-BCE212687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79525"/>
                        <a:ext cx="11449050" cy="539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58" name="Rectangle 2">
            <a:extLst>
              <a:ext uri="{FF2B5EF4-FFF2-40B4-BE49-F238E27FC236}">
                <a16:creationId xmlns:a16="http://schemas.microsoft.com/office/drawing/2014/main" id="{34C0A57E-34DC-4679-A7B9-4FDCA6F1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Value</a:t>
            </a:r>
            <a:r>
              <a:rPr lang="en-US" altLang="en-US" dirty="0">
                <a:solidFill>
                  <a:schemeClr val="bg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10838777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40833</TotalTime>
  <Words>1438</Words>
  <Application>Microsoft Office PowerPoint</Application>
  <PresentationFormat>Widescreen</PresentationFormat>
  <Paragraphs>211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Colonna MT</vt:lpstr>
      <vt:lpstr>HandelGotDBol</vt:lpstr>
      <vt:lpstr>Harlow Solid Italic</vt:lpstr>
      <vt:lpstr>Palatino Linotype</vt:lpstr>
      <vt:lpstr>Arial</vt:lpstr>
      <vt:lpstr>Programma</vt:lpstr>
      <vt:lpstr>Cheltenhm BdHd BT</vt:lpstr>
      <vt:lpstr>Default Design</vt:lpstr>
      <vt:lpstr>Image</vt:lpstr>
      <vt:lpstr>Visio</vt:lpstr>
      <vt:lpstr>JSON  and Beyond </vt:lpstr>
      <vt:lpstr>JSON: The World’s Best Loved  Data Interchange Format</vt:lpstr>
      <vt:lpstr>JSON Design Rules</vt:lpstr>
      <vt:lpstr>PowerPoint Presentation</vt:lpstr>
      <vt:lpstr>JSON,XML</vt:lpstr>
      <vt:lpstr>Advice to data format  standard designers</vt:lpstr>
      <vt:lpstr>Regrets</vt:lpstr>
      <vt:lpstr>Values</vt:lpstr>
      <vt:lpstr>Values</vt:lpstr>
      <vt:lpstr>Number</vt:lpstr>
      <vt:lpstr>Number</vt:lpstr>
      <vt:lpstr>String</vt:lpstr>
      <vt:lpstr>String</vt:lpstr>
      <vt:lpstr>UTF-16</vt:lpstr>
      <vt:lpstr>UTF-16</vt:lpstr>
      <vt:lpstr>UTF-8</vt:lpstr>
      <vt:lpstr>KIM</vt:lpstr>
      <vt:lpstr>KIM</vt:lpstr>
      <vt:lpstr>KIM saves one byte per character</vt:lpstr>
      <vt:lpstr>Misty</vt:lpstr>
      <vt:lpstr>Nota </vt:lpstr>
      <vt:lpstr>Nota Design Rules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</vt:lpstr>
      <vt:lpstr>Nota Types</vt:lpstr>
      <vt:lpstr>Misty</vt:lpstr>
      <vt:lpstr>Nota</vt:lpstr>
      <vt:lpstr>PowerPoint Presentation</vt:lpstr>
      <vt:lpstr>Thank you and good night.</vt:lpstr>
      <vt:lpstr>The Procession Protocol</vt:lpstr>
      <vt:lpstr>UTF-8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JSON and Beyond</dc:title>
  <dc:creator>Douglas Crockford</dc:creator>
  <cp:lastModifiedBy>Douglas Crockford</cp:lastModifiedBy>
  <cp:revision>1073</cp:revision>
  <dcterms:created xsi:type="dcterms:W3CDTF">2005-10-05T17:31:40Z</dcterms:created>
  <dcterms:modified xsi:type="dcterms:W3CDTF">2024-10-11T19:09:30Z</dcterms:modified>
</cp:coreProperties>
</file>