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8"/>
  </p:notesMasterIdLst>
  <p:sldIdLst>
    <p:sldId id="264" r:id="rId2"/>
    <p:sldId id="1646" r:id="rId3"/>
    <p:sldId id="1629" r:id="rId4"/>
    <p:sldId id="1627" r:id="rId5"/>
    <p:sldId id="1625" r:id="rId6"/>
    <p:sldId id="1623" r:id="rId7"/>
    <p:sldId id="1621" r:id="rId8"/>
    <p:sldId id="1619" r:id="rId9"/>
    <p:sldId id="1618" r:id="rId10"/>
    <p:sldId id="1580" r:id="rId11"/>
    <p:sldId id="1630" r:id="rId12"/>
    <p:sldId id="1581" r:id="rId13"/>
    <p:sldId id="876" r:id="rId14"/>
    <p:sldId id="1615" r:id="rId15"/>
    <p:sldId id="1348" r:id="rId16"/>
    <p:sldId id="1583" r:id="rId17"/>
    <p:sldId id="1643" r:id="rId18"/>
    <p:sldId id="1641" r:id="rId19"/>
    <p:sldId id="1584" r:id="rId20"/>
    <p:sldId id="1631" r:id="rId21"/>
    <p:sldId id="1634" r:id="rId22"/>
    <p:sldId id="1512" r:id="rId23"/>
    <p:sldId id="1647" r:id="rId24"/>
    <p:sldId id="1638" r:id="rId25"/>
    <p:sldId id="1513" r:id="rId26"/>
    <p:sldId id="1642" r:id="rId27"/>
    <p:sldId id="1515" r:id="rId28"/>
    <p:sldId id="1517" r:id="rId29"/>
    <p:sldId id="1516" r:id="rId30"/>
    <p:sldId id="1640" r:id="rId31"/>
    <p:sldId id="1635" r:id="rId32"/>
    <p:sldId id="1453" r:id="rId33"/>
    <p:sldId id="1454" r:id="rId34"/>
    <p:sldId id="1493" r:id="rId35"/>
    <p:sldId id="1494" r:id="rId36"/>
    <p:sldId id="1495" r:id="rId37"/>
    <p:sldId id="1496" r:id="rId38"/>
    <p:sldId id="1636" r:id="rId39"/>
    <p:sldId id="1645" r:id="rId40"/>
    <p:sldId id="1585" r:id="rId41"/>
    <p:sldId id="288" r:id="rId42"/>
    <p:sldId id="1644" r:id="rId43"/>
    <p:sldId id="292" r:id="rId44"/>
    <p:sldId id="293" r:id="rId45"/>
    <p:sldId id="294" r:id="rId46"/>
    <p:sldId id="295" r:id="rId47"/>
    <p:sldId id="835" r:id="rId48"/>
    <p:sldId id="1637" r:id="rId49"/>
    <p:sldId id="327" r:id="rId50"/>
    <p:sldId id="888" r:id="rId51"/>
    <p:sldId id="925" r:id="rId52"/>
    <p:sldId id="1649" r:id="rId53"/>
    <p:sldId id="850" r:id="rId54"/>
    <p:sldId id="842" r:id="rId55"/>
    <p:sldId id="1648" r:id="rId56"/>
    <p:sldId id="263" r:id="rId57"/>
  </p:sldIdLst>
  <p:sldSz cx="12192000" cy="6858000"/>
  <p:notesSz cx="6858000" cy="9144000"/>
  <p:embeddedFontLst>
    <p:embeddedFont>
      <p:font typeface="Arial Rounded MT Bold" panose="020F0704030504030204" pitchFamily="34" charset="0"/>
      <p:regular r:id="rId59"/>
    </p:embeddedFont>
    <p:embeddedFont>
      <p:font typeface="Cheltenhm BdHd BT" panose="02040703050705020403" pitchFamily="18" charset="0"/>
      <p:regular r:id="rId60"/>
    </p:embeddedFont>
    <p:embeddedFont>
      <p:font typeface="Cheltenhm BdItHd BT" panose="02040703050705090403" pitchFamily="18" charset="0"/>
      <p:regular r:id="rId61"/>
    </p:embeddedFont>
    <p:embeddedFont>
      <p:font typeface="Franklin Gothic Heavy" panose="020B0903020102020204" pitchFamily="34" charset="0"/>
      <p:regular r:id="rId62"/>
      <p:italic r:id="rId63"/>
    </p:embeddedFont>
    <p:embeddedFont>
      <p:font typeface="HandelGothic BT" panose="04030805030B02020C03" pitchFamily="82" charset="0"/>
      <p:regular r:id="rId64"/>
    </p:embeddedFont>
    <p:embeddedFont>
      <p:font typeface="Programma" panose="02000009000000000000" pitchFamily="49" charset="0"/>
      <p:bold r:id="rId6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94698" autoAdjust="0"/>
  </p:normalViewPr>
  <p:slideViewPr>
    <p:cSldViewPr snapToGrid="0">
      <p:cViewPr varScale="1">
        <p:scale>
          <a:sx n="92" d="100"/>
          <a:sy n="92" d="100"/>
        </p:scale>
        <p:origin x="235" y="36"/>
      </p:cViewPr>
      <p:guideLst/>
    </p:cSldViewPr>
  </p:slideViewPr>
  <p:outlineViewPr>
    <p:cViewPr>
      <p:scale>
        <a:sx n="33" d="100"/>
        <a:sy n="33" d="100"/>
      </p:scale>
      <p:origin x="0" y="-14028"/>
    </p:cViewPr>
  </p:outlineViewPr>
  <p:notesTextViewPr>
    <p:cViewPr>
      <p:scale>
        <a:sx n="3" d="2"/>
        <a:sy n="3" d="2"/>
      </p:scale>
      <p:origin x="0" y="0"/>
    </p:cViewPr>
  </p:notesTextViewPr>
  <p:sorterViewPr>
    <p:cViewPr varScale="1">
      <p:scale>
        <a:sx n="100" d="100"/>
        <a:sy n="100" d="100"/>
      </p:scale>
      <p:origin x="0" y="-40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F7F10-DB72-49CC-9A24-5C605667B130}" type="datetimeFigureOut">
              <a:rPr lang="en-US" smtClean="0"/>
              <a:t>5/31/2025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277E0-00C6-43E8-AAAE-9812254875AC}" type="slidenum">
              <a:rPr lang="en-US" smtClean="0"/>
              <a:t>‹#›</a:t>
            </a:fld>
            <a:endParaRPr lang="en-US"/>
          </a:p>
        </p:txBody>
      </p:sp>
    </p:spTree>
    <p:extLst>
      <p:ext uri="{BB962C8B-B14F-4D97-AF65-F5344CB8AC3E}">
        <p14:creationId xmlns:p14="http://schemas.microsoft.com/office/powerpoint/2010/main" val="368811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277E0-00C6-43E8-AAAE-9812254875AC}" type="slidenum">
              <a:rPr lang="en-US" smtClean="0"/>
              <a:t>9</a:t>
            </a:fld>
            <a:endParaRPr lang="en-US"/>
          </a:p>
        </p:txBody>
      </p:sp>
    </p:spTree>
    <p:extLst>
      <p:ext uri="{BB962C8B-B14F-4D97-AF65-F5344CB8AC3E}">
        <p14:creationId xmlns:p14="http://schemas.microsoft.com/office/powerpoint/2010/main" val="135460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277E0-00C6-43E8-AAAE-9812254875AC}" type="slidenum">
              <a:rPr lang="en-US" smtClean="0"/>
              <a:t>48</a:t>
            </a:fld>
            <a:endParaRPr lang="en-US"/>
          </a:p>
        </p:txBody>
      </p:sp>
    </p:spTree>
    <p:extLst>
      <p:ext uri="{BB962C8B-B14F-4D97-AF65-F5344CB8AC3E}">
        <p14:creationId xmlns:p14="http://schemas.microsoft.com/office/powerpoint/2010/main" val="378333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34FE08-60AE-4DC3-8915-255AEA9750A8}"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66E70-321F-44B4-A9BA-2B9C58E1848B}" type="slidenum">
              <a:rPr lang="en-US" smtClean="0"/>
              <a:t>‹#›</a:t>
            </a:fld>
            <a:endParaRPr lang="en-US"/>
          </a:p>
        </p:txBody>
      </p:sp>
    </p:spTree>
    <p:extLst>
      <p:ext uri="{BB962C8B-B14F-4D97-AF65-F5344CB8AC3E}">
        <p14:creationId xmlns:p14="http://schemas.microsoft.com/office/powerpoint/2010/main" val="50419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34FE08-60AE-4DC3-8915-255AEA9750A8}"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66E70-321F-44B4-A9BA-2B9C58E1848B}" type="slidenum">
              <a:rPr lang="en-US" smtClean="0"/>
              <a:t>‹#›</a:t>
            </a:fld>
            <a:endParaRPr lang="en-US"/>
          </a:p>
        </p:txBody>
      </p:sp>
    </p:spTree>
    <p:extLst>
      <p:ext uri="{BB962C8B-B14F-4D97-AF65-F5344CB8AC3E}">
        <p14:creationId xmlns:p14="http://schemas.microsoft.com/office/powerpoint/2010/main" val="152049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34FE08-60AE-4DC3-8915-255AEA9750A8}"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66E70-321F-44B4-A9BA-2B9C58E1848B}" type="slidenum">
              <a:rPr lang="en-US" smtClean="0"/>
              <a:t>‹#›</a:t>
            </a:fld>
            <a:endParaRPr lang="en-US"/>
          </a:p>
        </p:txBody>
      </p:sp>
    </p:spTree>
    <p:extLst>
      <p:ext uri="{BB962C8B-B14F-4D97-AF65-F5344CB8AC3E}">
        <p14:creationId xmlns:p14="http://schemas.microsoft.com/office/powerpoint/2010/main" val="1723049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34FE08-60AE-4DC3-8915-255AEA9750A8}"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66E70-321F-44B4-A9BA-2B9C58E1848B}" type="slidenum">
              <a:rPr lang="en-US" smtClean="0"/>
              <a:t>‹#›</a:t>
            </a:fld>
            <a:endParaRPr lang="en-US"/>
          </a:p>
        </p:txBody>
      </p:sp>
    </p:spTree>
    <p:extLst>
      <p:ext uri="{BB962C8B-B14F-4D97-AF65-F5344CB8AC3E}">
        <p14:creationId xmlns:p14="http://schemas.microsoft.com/office/powerpoint/2010/main" val="286503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4FE08-60AE-4DC3-8915-255AEA9750A8}"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66E70-321F-44B4-A9BA-2B9C58E1848B}" type="slidenum">
              <a:rPr lang="en-US" smtClean="0"/>
              <a:t>‹#›</a:t>
            </a:fld>
            <a:endParaRPr lang="en-US"/>
          </a:p>
        </p:txBody>
      </p:sp>
    </p:spTree>
    <p:extLst>
      <p:ext uri="{BB962C8B-B14F-4D97-AF65-F5344CB8AC3E}">
        <p14:creationId xmlns:p14="http://schemas.microsoft.com/office/powerpoint/2010/main" val="103561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34FE08-60AE-4DC3-8915-255AEA9750A8}"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66E70-321F-44B4-A9BA-2B9C58E1848B}" type="slidenum">
              <a:rPr lang="en-US" smtClean="0"/>
              <a:t>‹#›</a:t>
            </a:fld>
            <a:endParaRPr lang="en-US"/>
          </a:p>
        </p:txBody>
      </p:sp>
    </p:spTree>
    <p:extLst>
      <p:ext uri="{BB962C8B-B14F-4D97-AF65-F5344CB8AC3E}">
        <p14:creationId xmlns:p14="http://schemas.microsoft.com/office/powerpoint/2010/main" val="416997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34FE08-60AE-4DC3-8915-255AEA9750A8}" type="datetimeFigureOut">
              <a:rPr lang="en-US" smtClean="0"/>
              <a:t>5/31/2025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66E70-321F-44B4-A9BA-2B9C58E1848B}" type="slidenum">
              <a:rPr lang="en-US" smtClean="0"/>
              <a:t>‹#›</a:t>
            </a:fld>
            <a:endParaRPr lang="en-US"/>
          </a:p>
        </p:txBody>
      </p:sp>
    </p:spTree>
    <p:extLst>
      <p:ext uri="{BB962C8B-B14F-4D97-AF65-F5344CB8AC3E}">
        <p14:creationId xmlns:p14="http://schemas.microsoft.com/office/powerpoint/2010/main" val="1946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A934FE08-60AE-4DC3-8915-255AEA9750A8}" type="datetimeFigureOut">
              <a:rPr lang="en-US" smtClean="0"/>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66E70-321F-44B4-A9BA-2B9C58E1848B}" type="slidenum">
              <a:rPr lang="en-US" smtClean="0"/>
              <a:t>‹#›</a:t>
            </a:fld>
            <a:endParaRPr lang="en-US"/>
          </a:p>
        </p:txBody>
      </p:sp>
    </p:spTree>
    <p:extLst>
      <p:ext uri="{BB962C8B-B14F-4D97-AF65-F5344CB8AC3E}">
        <p14:creationId xmlns:p14="http://schemas.microsoft.com/office/powerpoint/2010/main" val="2346537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4FE08-60AE-4DC3-8915-255AEA9750A8}" type="datetimeFigureOut">
              <a:rPr lang="en-US" smtClean="0"/>
              <a:t>5/31/2025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66E70-321F-44B4-A9BA-2B9C58E1848B}" type="slidenum">
              <a:rPr lang="en-US" smtClean="0"/>
              <a:t>‹#›</a:t>
            </a:fld>
            <a:endParaRPr lang="en-US"/>
          </a:p>
        </p:txBody>
      </p:sp>
    </p:spTree>
    <p:extLst>
      <p:ext uri="{BB962C8B-B14F-4D97-AF65-F5344CB8AC3E}">
        <p14:creationId xmlns:p14="http://schemas.microsoft.com/office/powerpoint/2010/main" val="220390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34FE08-60AE-4DC3-8915-255AEA9750A8}"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66E70-321F-44B4-A9BA-2B9C58E1848B}" type="slidenum">
              <a:rPr lang="en-US" smtClean="0"/>
              <a:t>‹#›</a:t>
            </a:fld>
            <a:endParaRPr lang="en-US"/>
          </a:p>
        </p:txBody>
      </p:sp>
    </p:spTree>
    <p:extLst>
      <p:ext uri="{BB962C8B-B14F-4D97-AF65-F5344CB8AC3E}">
        <p14:creationId xmlns:p14="http://schemas.microsoft.com/office/powerpoint/2010/main" val="253200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34FE08-60AE-4DC3-8915-255AEA9750A8}"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66E70-321F-44B4-A9BA-2B9C58E1848B}" type="slidenum">
              <a:rPr lang="en-US" smtClean="0"/>
              <a:t>‹#›</a:t>
            </a:fld>
            <a:endParaRPr lang="en-US"/>
          </a:p>
        </p:txBody>
      </p:sp>
    </p:spTree>
    <p:extLst>
      <p:ext uri="{BB962C8B-B14F-4D97-AF65-F5344CB8AC3E}">
        <p14:creationId xmlns:p14="http://schemas.microsoft.com/office/powerpoint/2010/main" val="114598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4FE08-60AE-4DC3-8915-255AEA9750A8}" type="datetimeFigureOut">
              <a:rPr lang="en-US" smtClean="0"/>
              <a:t>5/31/2025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66E70-321F-44B4-A9BA-2B9C58E1848B}" type="slidenum">
              <a:rPr lang="en-US" smtClean="0"/>
              <a:t>‹#›</a:t>
            </a:fld>
            <a:endParaRPr lang="en-US"/>
          </a:p>
        </p:txBody>
      </p:sp>
    </p:spTree>
    <p:extLst>
      <p:ext uri="{BB962C8B-B14F-4D97-AF65-F5344CB8AC3E}">
        <p14:creationId xmlns:p14="http://schemas.microsoft.com/office/powerpoint/2010/main" val="26441194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231FA-5591-A724-2A45-7797F3EAC8E7}"/>
              </a:ext>
            </a:extLst>
          </p:cNvPr>
          <p:cNvSpPr>
            <a:spLocks noGrp="1"/>
          </p:cNvSpPr>
          <p:nvPr>
            <p:ph type="ctrTitle"/>
          </p:nvPr>
        </p:nvSpPr>
        <p:spPr>
          <a:xfrm>
            <a:off x="67318" y="1920382"/>
            <a:ext cx="12010616" cy="2398077"/>
          </a:xfrm>
        </p:spPr>
        <p:txBody>
          <a:bodyPr>
            <a:normAutofit fontScale="90000"/>
          </a:bodyPr>
          <a:lstStyle/>
          <a:p>
            <a:r>
              <a:rPr lang="en-US" sz="20000" u="sng" dirty="0"/>
              <a:t>Actors</a:t>
            </a:r>
            <a:br>
              <a:rPr lang="en-US" dirty="0"/>
            </a:br>
            <a:r>
              <a:rPr lang="en-US" sz="6600" dirty="0"/>
              <a:t>The Next Big Thing</a:t>
            </a:r>
          </a:p>
        </p:txBody>
      </p:sp>
      <p:sp>
        <p:nvSpPr>
          <p:cNvPr id="5" name="Subtitle 4">
            <a:extLst>
              <a:ext uri="{FF2B5EF4-FFF2-40B4-BE49-F238E27FC236}">
                <a16:creationId xmlns:a16="http://schemas.microsoft.com/office/drawing/2014/main" id="{73733934-6427-9328-A329-D6CC32ACAE66}"/>
              </a:ext>
            </a:extLst>
          </p:cNvPr>
          <p:cNvSpPr>
            <a:spLocks noGrp="1"/>
          </p:cNvSpPr>
          <p:nvPr>
            <p:ph type="subTitle" idx="1"/>
          </p:nvPr>
        </p:nvSpPr>
        <p:spPr>
          <a:xfrm>
            <a:off x="1524000" y="4400058"/>
            <a:ext cx="9144000" cy="1655762"/>
          </a:xfrm>
        </p:spPr>
        <p:txBody>
          <a:bodyPr anchor="b"/>
          <a:lstStyle/>
          <a:p>
            <a:r>
              <a:rPr lang="en-US" dirty="0"/>
              <a:t>Douglas Crockford</a:t>
            </a:r>
          </a:p>
        </p:txBody>
      </p:sp>
    </p:spTree>
    <p:extLst>
      <p:ext uri="{BB962C8B-B14F-4D97-AF65-F5344CB8AC3E}">
        <p14:creationId xmlns:p14="http://schemas.microsoft.com/office/powerpoint/2010/main" val="1204577475"/>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31CB-9BFE-A389-09C3-9AC7E1277C0C}"/>
              </a:ext>
            </a:extLst>
          </p:cNvPr>
          <p:cNvSpPr>
            <a:spLocks noGrp="1"/>
          </p:cNvSpPr>
          <p:nvPr>
            <p:ph type="title"/>
          </p:nvPr>
        </p:nvSpPr>
        <p:spPr/>
        <p:txBody>
          <a:bodyPr/>
          <a:lstStyle/>
          <a:p>
            <a:pPr algn="ctr"/>
            <a:r>
              <a:rPr lang="en-US" dirty="0"/>
              <a:t>Our World Now</a:t>
            </a:r>
          </a:p>
        </p:txBody>
      </p:sp>
      <p:sp>
        <p:nvSpPr>
          <p:cNvPr id="3" name="Content Placeholder 2">
            <a:extLst>
              <a:ext uri="{FF2B5EF4-FFF2-40B4-BE49-F238E27FC236}">
                <a16:creationId xmlns:a16="http://schemas.microsoft.com/office/drawing/2014/main" id="{CAC08D99-2ACF-F9C4-34CC-4545BFEB4DAA}"/>
              </a:ext>
            </a:extLst>
          </p:cNvPr>
          <p:cNvSpPr>
            <a:spLocks noGrp="1"/>
          </p:cNvSpPr>
          <p:nvPr>
            <p:ph idx="1"/>
          </p:nvPr>
        </p:nvSpPr>
        <p:spPr/>
        <p:txBody>
          <a:bodyPr>
            <a:noAutofit/>
          </a:bodyPr>
          <a:lstStyle/>
          <a:p>
            <a:r>
              <a:rPr lang="en-US" dirty="0"/>
              <a:t>Machines are very fast.</a:t>
            </a:r>
          </a:p>
          <a:p>
            <a:r>
              <a:rPr lang="en-US" dirty="0"/>
              <a:t>Machines have very large memories.</a:t>
            </a:r>
          </a:p>
          <a:p>
            <a:r>
              <a:rPr lang="en-US" dirty="0"/>
              <a:t>Many processes per machine.</a:t>
            </a:r>
          </a:p>
          <a:p>
            <a:r>
              <a:rPr lang="en-US" dirty="0"/>
              <a:t>Many machines interconnected.</a:t>
            </a:r>
          </a:p>
          <a:p>
            <a:r>
              <a:rPr lang="en-US" dirty="0"/>
              <a:t>Reliability requirements get increasing strict.</a:t>
            </a:r>
          </a:p>
          <a:p>
            <a:r>
              <a:rPr lang="en-US" dirty="0"/>
              <a:t>Insecurity is our biggest problem.</a:t>
            </a:r>
          </a:p>
          <a:p>
            <a:endParaRPr lang="en-US" dirty="0"/>
          </a:p>
          <a:p>
            <a:pPr marL="0" indent="0" algn="ctr">
              <a:buNone/>
            </a:pPr>
            <a:r>
              <a:rPr lang="en-US" sz="4000" dirty="0"/>
              <a:t>We need a programming paradigm</a:t>
            </a:r>
            <a:br>
              <a:rPr lang="en-US" sz="4000" dirty="0"/>
            </a:br>
            <a:r>
              <a:rPr lang="en-US" sz="4000" dirty="0"/>
              <a:t>that fits our distributed world.</a:t>
            </a:r>
          </a:p>
        </p:txBody>
      </p:sp>
    </p:spTree>
    <p:extLst>
      <p:ext uri="{BB962C8B-B14F-4D97-AF65-F5344CB8AC3E}">
        <p14:creationId xmlns:p14="http://schemas.microsoft.com/office/powerpoint/2010/main" val="3447776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5AE65-F7E5-17D9-51A5-0710415E56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B6A261-6C59-95FF-807D-5B1C449B914A}"/>
              </a:ext>
            </a:extLst>
          </p:cNvPr>
          <p:cNvSpPr>
            <a:spLocks noGrp="1"/>
          </p:cNvSpPr>
          <p:nvPr>
            <p:ph type="title"/>
          </p:nvPr>
        </p:nvSpPr>
        <p:spPr/>
        <p:txBody>
          <a:bodyPr/>
          <a:lstStyle/>
          <a:p>
            <a:r>
              <a:rPr lang="en-US" dirty="0"/>
              <a:t>The Great Leaps</a:t>
            </a:r>
          </a:p>
        </p:txBody>
      </p:sp>
      <p:sp>
        <p:nvSpPr>
          <p:cNvPr id="3" name="Content Placeholder 2">
            <a:extLst>
              <a:ext uri="{FF2B5EF4-FFF2-40B4-BE49-F238E27FC236}">
                <a16:creationId xmlns:a16="http://schemas.microsoft.com/office/drawing/2014/main" id="{C509774B-7956-1BC1-63B1-B5C06F8464B9}"/>
              </a:ext>
            </a:extLst>
          </p:cNvPr>
          <p:cNvSpPr>
            <a:spLocks noGrp="1"/>
          </p:cNvSpPr>
          <p:nvPr>
            <p:ph idx="1"/>
          </p:nvPr>
        </p:nvSpPr>
        <p:spPr/>
        <p:txBody>
          <a:bodyPr/>
          <a:lstStyle/>
          <a:p>
            <a:pPr marL="514350" indent="-514350">
              <a:buFont typeface="+mj-lt"/>
              <a:buAutoNum type="arabicPeriod"/>
              <a:tabLst>
                <a:tab pos="10058400" algn="r"/>
              </a:tabLst>
            </a:pPr>
            <a:r>
              <a:rPr lang="en-US" dirty="0"/>
              <a:t>Von Neumann architecture	</a:t>
            </a:r>
            <a:r>
              <a:rPr lang="en-US" dirty="0">
                <a:latin typeface="Arial Rounded MT Bold" panose="020F0704030504030204" pitchFamily="34" charset="0"/>
              </a:rPr>
              <a:t>machine code</a:t>
            </a:r>
          </a:p>
          <a:p>
            <a:pPr marL="514350" indent="-514350">
              <a:buFont typeface="+mj-lt"/>
              <a:buAutoNum type="arabicPeriod"/>
              <a:tabLst>
                <a:tab pos="10058400" algn="r"/>
              </a:tabLst>
            </a:pPr>
            <a:r>
              <a:rPr lang="en-US" dirty="0"/>
              <a:t>Symbolic assembly	</a:t>
            </a:r>
            <a:r>
              <a:rPr lang="en-US" dirty="0">
                <a:latin typeface="Arial Rounded MT Bold" panose="020F0704030504030204" pitchFamily="34" charset="0"/>
              </a:rPr>
              <a:t>words instead of numbers</a:t>
            </a:r>
          </a:p>
          <a:p>
            <a:pPr marL="514350" indent="-514350">
              <a:buFont typeface="+mj-lt"/>
              <a:buAutoNum type="arabicPeriod"/>
              <a:tabLst>
                <a:tab pos="10058400" algn="r"/>
              </a:tabLst>
            </a:pPr>
            <a:r>
              <a:rPr lang="en-US" dirty="0"/>
              <a:t>High level language	</a:t>
            </a:r>
            <a:r>
              <a:rPr lang="en-US" dirty="0">
                <a:latin typeface="Arial Rounded MT Bold" panose="020F0704030504030204" pitchFamily="34" charset="0"/>
              </a:rPr>
              <a:t>subroutines/statements/expressions</a:t>
            </a:r>
          </a:p>
          <a:p>
            <a:pPr marL="514350" indent="-514350">
              <a:buFont typeface="+mj-lt"/>
              <a:buAutoNum type="arabicPeriod"/>
              <a:tabLst>
                <a:tab pos="10058400" algn="r"/>
              </a:tabLst>
            </a:pPr>
            <a:r>
              <a:rPr lang="en-US" dirty="0"/>
              <a:t>Structured programming	</a:t>
            </a:r>
            <a:r>
              <a:rPr lang="en-US" dirty="0">
                <a:latin typeface="Programma" panose="02000009000000000000" pitchFamily="49" charset="0"/>
              </a:rPr>
              <a:t>else</a:t>
            </a:r>
            <a:r>
              <a:rPr lang="en-US" dirty="0">
                <a:latin typeface="Arial Rounded MT Bold" panose="020F0704030504030204" pitchFamily="34" charset="0"/>
              </a:rPr>
              <a:t> instead of </a:t>
            </a:r>
            <a:r>
              <a:rPr lang="en-US" dirty="0" err="1">
                <a:latin typeface="Programma" panose="02000009000000000000" pitchFamily="49" charset="0"/>
              </a:rPr>
              <a:t>goto</a:t>
            </a:r>
            <a:endParaRPr lang="en-US" dirty="0">
              <a:latin typeface="Programma" panose="02000009000000000000" pitchFamily="49" charset="0"/>
            </a:endParaRPr>
          </a:p>
          <a:p>
            <a:pPr marL="514350" indent="-514350">
              <a:buFont typeface="+mj-lt"/>
              <a:buAutoNum type="arabicPeriod"/>
              <a:tabLst>
                <a:tab pos="10058400" algn="r"/>
              </a:tabLst>
            </a:pPr>
            <a:r>
              <a:rPr lang="en-US" dirty="0"/>
              <a:t>Object oriented	</a:t>
            </a:r>
            <a:r>
              <a:rPr lang="en-US" dirty="0">
                <a:latin typeface="Arial Rounded MT Bold" panose="020F0704030504030204" pitchFamily="34" charset="0"/>
              </a:rPr>
              <a:t>objects have subroutines in them</a:t>
            </a:r>
          </a:p>
          <a:p>
            <a:pPr marL="514350" indent="-514350">
              <a:buFont typeface="+mj-lt"/>
              <a:buAutoNum type="arabicPeriod"/>
              <a:tabLst>
                <a:tab pos="10058400" algn="r"/>
              </a:tabLst>
            </a:pPr>
            <a:r>
              <a:rPr lang="en-US" dirty="0"/>
              <a:t>Functional programming	</a:t>
            </a:r>
            <a:r>
              <a:rPr lang="en-US" dirty="0">
                <a:latin typeface="Arial Rounded MT Bold" panose="020F0704030504030204" pitchFamily="34" charset="0"/>
              </a:rPr>
              <a:t>functions are first class</a:t>
            </a:r>
          </a:p>
          <a:p>
            <a:pPr marL="514350" indent="-514350">
              <a:buFont typeface="+mj-lt"/>
              <a:buAutoNum type="arabicPeriod"/>
              <a:tabLst>
                <a:tab pos="10058400" algn="r"/>
              </a:tabLst>
            </a:pPr>
            <a:r>
              <a:rPr lang="en-US" dirty="0">
                <a:solidFill>
                  <a:srgbClr val="99FF99"/>
                </a:solidFill>
              </a:rPr>
              <a:t>Actor model	</a:t>
            </a:r>
            <a:r>
              <a:rPr lang="en-US" dirty="0">
                <a:solidFill>
                  <a:srgbClr val="99FF99"/>
                </a:solidFill>
                <a:latin typeface="Arial Rounded MT Bold" panose="020F0704030504030204" pitchFamily="34" charset="0"/>
              </a:rPr>
              <a:t>message passing</a:t>
            </a:r>
          </a:p>
        </p:txBody>
      </p:sp>
    </p:spTree>
    <p:extLst>
      <p:ext uri="{BB962C8B-B14F-4D97-AF65-F5344CB8AC3E}">
        <p14:creationId xmlns:p14="http://schemas.microsoft.com/office/powerpoint/2010/main" val="2466812305"/>
      </p:ext>
    </p:extLst>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5AE9A7-0E51-5ADE-E132-FDE01D9FE7EB}"/>
              </a:ext>
            </a:extLst>
          </p:cNvPr>
          <p:cNvSpPr>
            <a:spLocks noGrp="1"/>
          </p:cNvSpPr>
          <p:nvPr>
            <p:ph type="title"/>
          </p:nvPr>
        </p:nvSpPr>
        <p:spPr/>
        <p:txBody>
          <a:bodyPr>
            <a:normAutofit/>
          </a:bodyPr>
          <a:lstStyle/>
          <a:p>
            <a:r>
              <a:rPr lang="en-US" sz="8800" dirty="0"/>
              <a:t>The Actor Model</a:t>
            </a:r>
          </a:p>
        </p:txBody>
      </p:sp>
      <p:sp>
        <p:nvSpPr>
          <p:cNvPr id="5" name="Text Placeholder 4">
            <a:extLst>
              <a:ext uri="{FF2B5EF4-FFF2-40B4-BE49-F238E27FC236}">
                <a16:creationId xmlns:a16="http://schemas.microsoft.com/office/drawing/2014/main" id="{4B0E7D67-2C2C-F934-20C2-489453A1F9F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5492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85D2-42F8-CC57-7EA3-CD55F25120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390A400-BEFC-7230-44A5-511F4DD84DDE}"/>
              </a:ext>
            </a:extLst>
          </p:cNvPr>
          <p:cNvSpPr>
            <a:spLocks noGrp="1"/>
          </p:cNvSpPr>
          <p:nvPr>
            <p:ph idx="1"/>
          </p:nvPr>
        </p:nvSpPr>
        <p:spPr/>
        <p:txBody>
          <a:bodyPr/>
          <a:lstStyle/>
          <a:p>
            <a:endParaRPr lang="en-US"/>
          </a:p>
        </p:txBody>
      </p:sp>
      <p:graphicFrame>
        <p:nvGraphicFramePr>
          <p:cNvPr id="4" name="Object 3">
            <a:extLst>
              <a:ext uri="{FF2B5EF4-FFF2-40B4-BE49-F238E27FC236}">
                <a16:creationId xmlns:a16="http://schemas.microsoft.com/office/drawing/2014/main" id="{DCB23222-BAB1-C779-A41E-4F25E066B1CE}"/>
              </a:ext>
            </a:extLst>
          </p:cNvPr>
          <p:cNvGraphicFramePr>
            <a:graphicFrameLocks noChangeAspect="1"/>
          </p:cNvGraphicFramePr>
          <p:nvPr/>
        </p:nvGraphicFramePr>
        <p:xfrm>
          <a:off x="1727200" y="282575"/>
          <a:ext cx="8739188" cy="6292850"/>
        </p:xfrm>
        <a:graphic>
          <a:graphicData uri="http://schemas.openxmlformats.org/presentationml/2006/ole">
            <mc:AlternateContent xmlns:mc="http://schemas.openxmlformats.org/markup-compatibility/2006">
              <mc:Choice xmlns:v="urn:schemas-microsoft-com:vml" Requires="v">
                <p:oleObj name="Image" r:id="rId2" imgW="8738532" imgH="6292314" progId="Photoshop.Image.11">
                  <p:embed/>
                </p:oleObj>
              </mc:Choice>
              <mc:Fallback>
                <p:oleObj name="Image" r:id="rId2" imgW="8738532" imgH="6292314" progId="Photoshop.Image.11">
                  <p:embed/>
                  <p:pic>
                    <p:nvPicPr>
                      <p:cNvPr id="4" name="Object 3">
                        <a:extLst>
                          <a:ext uri="{FF2B5EF4-FFF2-40B4-BE49-F238E27FC236}">
                            <a16:creationId xmlns:a16="http://schemas.microsoft.com/office/drawing/2014/main" id="{DCB23222-BAB1-C779-A41E-4F25E066B1CE}"/>
                          </a:ext>
                        </a:extLst>
                      </p:cNvPr>
                      <p:cNvPicPr/>
                      <p:nvPr/>
                    </p:nvPicPr>
                    <p:blipFill>
                      <a:blip r:embed="rId3"/>
                      <a:stretch>
                        <a:fillRect/>
                      </a:stretch>
                    </p:blipFill>
                    <p:spPr>
                      <a:xfrm>
                        <a:off x="1727200" y="282575"/>
                        <a:ext cx="8739188" cy="6292850"/>
                      </a:xfrm>
                      <a:prstGeom prst="rect">
                        <a:avLst/>
                      </a:prstGeom>
                    </p:spPr>
                  </p:pic>
                </p:oleObj>
              </mc:Fallback>
            </mc:AlternateContent>
          </a:graphicData>
        </a:graphic>
      </p:graphicFrame>
    </p:spTree>
    <p:extLst>
      <p:ext uri="{BB962C8B-B14F-4D97-AF65-F5344CB8AC3E}">
        <p14:creationId xmlns:p14="http://schemas.microsoft.com/office/powerpoint/2010/main" val="39763944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1C6C-0FCF-37C6-BC70-F2E565C6CF10}"/>
              </a:ext>
            </a:extLst>
          </p:cNvPr>
          <p:cNvSpPr>
            <a:spLocks noGrp="1"/>
          </p:cNvSpPr>
          <p:nvPr>
            <p:ph type="title"/>
          </p:nvPr>
        </p:nvSpPr>
        <p:spPr/>
        <p:txBody>
          <a:bodyPr>
            <a:normAutofit/>
          </a:bodyPr>
          <a:lstStyle/>
          <a:p>
            <a:r>
              <a:rPr lang="en-US" sz="8800" dirty="0"/>
              <a:t>Actor</a:t>
            </a:r>
          </a:p>
        </p:txBody>
      </p:sp>
      <p:sp>
        <p:nvSpPr>
          <p:cNvPr id="3" name="Content Placeholder 2">
            <a:extLst>
              <a:ext uri="{FF2B5EF4-FFF2-40B4-BE49-F238E27FC236}">
                <a16:creationId xmlns:a16="http://schemas.microsoft.com/office/drawing/2014/main" id="{D3A04A27-3B0D-E79F-FF81-4580982473BC}"/>
              </a:ext>
            </a:extLst>
          </p:cNvPr>
          <p:cNvSpPr>
            <a:spLocks noGrp="1"/>
          </p:cNvSpPr>
          <p:nvPr>
            <p:ph idx="1"/>
          </p:nvPr>
        </p:nvSpPr>
        <p:spPr/>
        <p:txBody>
          <a:bodyPr anchor="ctr">
            <a:normAutofit/>
          </a:bodyPr>
          <a:lstStyle/>
          <a:p>
            <a:pPr marL="0" indent="0" algn="ctr">
              <a:buNone/>
            </a:pPr>
            <a:r>
              <a:rPr lang="en-US" sz="5400" dirty="0"/>
              <a:t>Correspondent</a:t>
            </a:r>
          </a:p>
          <a:p>
            <a:pPr marL="0" indent="0" algn="ctr">
              <a:buNone/>
            </a:pPr>
            <a:r>
              <a:rPr lang="en-US" sz="5400" dirty="0"/>
              <a:t>Clerk</a:t>
            </a:r>
          </a:p>
          <a:p>
            <a:pPr marL="0" indent="0" algn="ctr">
              <a:buNone/>
            </a:pPr>
            <a:r>
              <a:rPr lang="en-US" sz="5400" dirty="0"/>
              <a:t>Reactor</a:t>
            </a:r>
          </a:p>
          <a:p>
            <a:pPr marL="0" indent="0" algn="ctr">
              <a:buNone/>
            </a:pPr>
            <a:r>
              <a:rPr lang="en-US" sz="5400" dirty="0"/>
              <a:t>Process</a:t>
            </a:r>
          </a:p>
        </p:txBody>
      </p:sp>
    </p:spTree>
    <p:extLst>
      <p:ext uri="{BB962C8B-B14F-4D97-AF65-F5344CB8AC3E}">
        <p14:creationId xmlns:p14="http://schemas.microsoft.com/office/powerpoint/2010/main" val="274974460"/>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7E7788-7BA1-15DD-B8DE-8CF56D127B19}"/>
              </a:ext>
            </a:extLst>
          </p:cNvPr>
          <p:cNvSpPr>
            <a:spLocks noGrp="1"/>
          </p:cNvSpPr>
          <p:nvPr>
            <p:ph type="ctrTitle"/>
          </p:nvPr>
        </p:nvSpPr>
        <p:spPr>
          <a:xfrm>
            <a:off x="1524000" y="3192243"/>
            <a:ext cx="9144000" cy="2387600"/>
          </a:xfrm>
        </p:spPr>
        <p:txBody>
          <a:bodyPr anchor="b">
            <a:normAutofit fontScale="90000"/>
          </a:bodyPr>
          <a:lstStyle/>
          <a:p>
            <a:r>
              <a:rPr lang="en-US" dirty="0"/>
              <a:t>A single mechanism provides concurrency, communication, and security.</a:t>
            </a:r>
          </a:p>
        </p:txBody>
      </p:sp>
      <p:sp>
        <p:nvSpPr>
          <p:cNvPr id="5" name="Subtitle 4">
            <a:extLst>
              <a:ext uri="{FF2B5EF4-FFF2-40B4-BE49-F238E27FC236}">
                <a16:creationId xmlns:a16="http://schemas.microsoft.com/office/drawing/2014/main" id="{53B72FB5-1482-E7E1-DE88-52AB758D214A}"/>
              </a:ext>
            </a:extLst>
          </p:cNvPr>
          <p:cNvSpPr>
            <a:spLocks noGrp="1"/>
          </p:cNvSpPr>
          <p:nvPr>
            <p:ph type="subTitle" idx="1"/>
          </p:nvPr>
        </p:nvSpPr>
        <p:spPr>
          <a:xfrm>
            <a:off x="1524000" y="1203807"/>
            <a:ext cx="9144000" cy="1655762"/>
          </a:xfrm>
        </p:spPr>
        <p:txBody>
          <a:bodyPr>
            <a:normAutofit/>
          </a:bodyPr>
          <a:lstStyle/>
          <a:p>
            <a:r>
              <a:rPr lang="en-US" sz="8000" dirty="0"/>
              <a:t>Message passing.</a:t>
            </a:r>
          </a:p>
        </p:txBody>
      </p:sp>
    </p:spTree>
    <p:extLst>
      <p:ext uri="{BB962C8B-B14F-4D97-AF65-F5344CB8AC3E}">
        <p14:creationId xmlns:p14="http://schemas.microsoft.com/office/powerpoint/2010/main" val="3149451872"/>
      </p:ext>
    </p:extLst>
  </p:cSld>
  <p:clrMapOvr>
    <a:masterClrMapping/>
  </p:clrMapOvr>
  <p:transition spd="slow">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63F6-673A-3CBB-EE1C-90D3AE3E44FE}"/>
              </a:ext>
            </a:extLst>
          </p:cNvPr>
          <p:cNvSpPr>
            <a:spLocks noGrp="1"/>
          </p:cNvSpPr>
          <p:nvPr>
            <p:ph type="ctrTitle"/>
          </p:nvPr>
        </p:nvSpPr>
        <p:spPr/>
        <p:txBody>
          <a:bodyPr/>
          <a:lstStyle/>
          <a:p>
            <a:r>
              <a:rPr lang="en-US" dirty="0"/>
              <a:t>The Actor Model Requirements</a:t>
            </a:r>
          </a:p>
        </p:txBody>
      </p:sp>
      <p:sp>
        <p:nvSpPr>
          <p:cNvPr id="4" name="Subtitle 3">
            <a:extLst>
              <a:ext uri="{FF2B5EF4-FFF2-40B4-BE49-F238E27FC236}">
                <a16:creationId xmlns:a16="http://schemas.microsoft.com/office/drawing/2014/main" id="{0DC3677A-0235-FE72-6144-54677D22590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8385857"/>
      </p:ext>
    </p:extLst>
  </p:cSld>
  <p:clrMapOvr>
    <a:masterClrMapping/>
  </p:clrMapOvr>
  <p:transition spd="slow">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9C312-4D1E-4028-6CDC-2C37B2FE9B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36576-6505-1D36-4C93-BB86ED4C6908}"/>
              </a:ext>
            </a:extLst>
          </p:cNvPr>
          <p:cNvSpPr>
            <a:spLocks noGrp="1"/>
          </p:cNvSpPr>
          <p:nvPr>
            <p:ph type="title"/>
          </p:nvPr>
        </p:nvSpPr>
        <p:spPr/>
        <p:txBody>
          <a:bodyPr/>
          <a:lstStyle/>
          <a:p>
            <a:r>
              <a:rPr lang="en-US" dirty="0"/>
              <a:t>The Actor Model Requirements</a:t>
            </a:r>
          </a:p>
        </p:txBody>
      </p:sp>
      <p:sp>
        <p:nvSpPr>
          <p:cNvPr id="3" name="Content Placeholder 2">
            <a:extLst>
              <a:ext uri="{FF2B5EF4-FFF2-40B4-BE49-F238E27FC236}">
                <a16:creationId xmlns:a16="http://schemas.microsoft.com/office/drawing/2014/main" id="{3862A215-D42E-C229-6F54-ACF2053DD809}"/>
              </a:ext>
            </a:extLst>
          </p:cNvPr>
          <p:cNvSpPr>
            <a:spLocks noGrp="1"/>
          </p:cNvSpPr>
          <p:nvPr>
            <p:ph idx="1"/>
          </p:nvPr>
        </p:nvSpPr>
        <p:spPr>
          <a:xfrm>
            <a:off x="838199" y="1825623"/>
            <a:ext cx="10700857" cy="5003015"/>
          </a:xfrm>
        </p:spPr>
        <p:txBody>
          <a:bodyPr>
            <a:normAutofit/>
          </a:bodyPr>
          <a:lstStyle/>
          <a:p>
            <a:r>
              <a:rPr lang="en-US" sz="4000" dirty="0"/>
              <a:t>An actor is a program running in a machine.</a:t>
            </a:r>
          </a:p>
          <a:p>
            <a:r>
              <a:rPr lang="en-US" sz="4000" dirty="0"/>
              <a:t>An actor communicates with other actors only by message passing.</a:t>
            </a:r>
          </a:p>
          <a:p>
            <a:r>
              <a:rPr lang="en-US" sz="4000" dirty="0"/>
              <a:t>There is no memory sharing, even between actors in the same machine.</a:t>
            </a:r>
          </a:p>
          <a:p>
            <a:r>
              <a:rPr lang="en-US" sz="4000" dirty="0"/>
              <a:t>An actor can create new actors in its own machine.</a:t>
            </a:r>
          </a:p>
        </p:txBody>
      </p:sp>
    </p:spTree>
    <p:extLst>
      <p:ext uri="{BB962C8B-B14F-4D97-AF65-F5344CB8AC3E}">
        <p14:creationId xmlns:p14="http://schemas.microsoft.com/office/powerpoint/2010/main" val="850200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27781-06B0-8F6E-EB36-3327696CB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25AFC-97F0-2B18-0651-2CC527430533}"/>
              </a:ext>
            </a:extLst>
          </p:cNvPr>
          <p:cNvSpPr>
            <a:spLocks noGrp="1"/>
          </p:cNvSpPr>
          <p:nvPr>
            <p:ph type="title"/>
          </p:nvPr>
        </p:nvSpPr>
        <p:spPr/>
        <p:txBody>
          <a:bodyPr/>
          <a:lstStyle/>
          <a:p>
            <a:r>
              <a:rPr lang="en-US" dirty="0"/>
              <a:t>The Actor Model Requirements</a:t>
            </a:r>
          </a:p>
        </p:txBody>
      </p:sp>
      <p:sp>
        <p:nvSpPr>
          <p:cNvPr id="3" name="Content Placeholder 2">
            <a:extLst>
              <a:ext uri="{FF2B5EF4-FFF2-40B4-BE49-F238E27FC236}">
                <a16:creationId xmlns:a16="http://schemas.microsoft.com/office/drawing/2014/main" id="{5CC1458D-C547-6867-BE36-EECBB351DDDB}"/>
              </a:ext>
            </a:extLst>
          </p:cNvPr>
          <p:cNvSpPr>
            <a:spLocks noGrp="1"/>
          </p:cNvSpPr>
          <p:nvPr>
            <p:ph idx="1"/>
          </p:nvPr>
        </p:nvSpPr>
        <p:spPr>
          <a:xfrm>
            <a:off x="838199" y="1825623"/>
            <a:ext cx="10700857" cy="5003015"/>
          </a:xfrm>
        </p:spPr>
        <p:txBody>
          <a:bodyPr>
            <a:normAutofit/>
          </a:bodyPr>
          <a:lstStyle/>
          <a:p>
            <a:pPr>
              <a:lnSpc>
                <a:spcPct val="100000"/>
              </a:lnSpc>
            </a:pPr>
            <a:r>
              <a:rPr lang="en-US" sz="4000" dirty="0"/>
              <a:t>Every actor has a private address.</a:t>
            </a:r>
          </a:p>
          <a:p>
            <a:pPr>
              <a:lnSpc>
                <a:spcPct val="100000"/>
              </a:lnSpc>
            </a:pPr>
            <a:r>
              <a:rPr lang="en-US" sz="4000" dirty="0"/>
              <a:t>If you have an actor’s private address, you can send messages to that actor.</a:t>
            </a:r>
          </a:p>
          <a:p>
            <a:pPr>
              <a:lnSpc>
                <a:spcPct val="100000"/>
              </a:lnSpc>
            </a:pPr>
            <a:r>
              <a:rPr lang="en-US" sz="4000" dirty="0"/>
              <a:t>Messages can contain private addresses.</a:t>
            </a:r>
          </a:p>
          <a:p>
            <a:pPr>
              <a:lnSpc>
                <a:spcPct val="100000"/>
              </a:lnSpc>
            </a:pPr>
            <a:r>
              <a:rPr lang="en-US" sz="4000" dirty="0"/>
              <a:t>Actors can have state, which can change based on received messages.</a:t>
            </a:r>
          </a:p>
        </p:txBody>
      </p:sp>
    </p:spTree>
    <p:extLst>
      <p:ext uri="{BB962C8B-B14F-4D97-AF65-F5344CB8AC3E}">
        <p14:creationId xmlns:p14="http://schemas.microsoft.com/office/powerpoint/2010/main" val="259531974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3EBE5-F218-71A7-92B8-B40C1A05CD8E}"/>
              </a:ext>
            </a:extLst>
          </p:cNvPr>
          <p:cNvSpPr>
            <a:spLocks noGrp="1"/>
          </p:cNvSpPr>
          <p:nvPr>
            <p:ph type="title"/>
          </p:nvPr>
        </p:nvSpPr>
        <p:spPr/>
        <p:txBody>
          <a:bodyPr/>
          <a:lstStyle/>
          <a:p>
            <a:r>
              <a:rPr lang="en-US" dirty="0"/>
              <a:t>Actor Model Recommendations</a:t>
            </a:r>
          </a:p>
        </p:txBody>
      </p:sp>
      <p:sp>
        <p:nvSpPr>
          <p:cNvPr id="3" name="Content Placeholder 2">
            <a:extLst>
              <a:ext uri="{FF2B5EF4-FFF2-40B4-BE49-F238E27FC236}">
                <a16:creationId xmlns:a16="http://schemas.microsoft.com/office/drawing/2014/main" id="{45E358C5-0385-8079-BA6C-1F8314E9870C}"/>
              </a:ext>
            </a:extLst>
          </p:cNvPr>
          <p:cNvSpPr>
            <a:spLocks noGrp="1"/>
          </p:cNvSpPr>
          <p:nvPr>
            <p:ph idx="1"/>
          </p:nvPr>
        </p:nvSpPr>
        <p:spPr>
          <a:xfrm>
            <a:off x="838200" y="1690688"/>
            <a:ext cx="10915650" cy="4351338"/>
          </a:xfrm>
        </p:spPr>
        <p:txBody>
          <a:bodyPr>
            <a:noAutofit/>
          </a:bodyPr>
          <a:lstStyle/>
          <a:p>
            <a:r>
              <a:rPr lang="en-US" sz="3600" dirty="0"/>
              <a:t>Incoming messages are queued if necessary, delivered in arrival order.</a:t>
            </a:r>
          </a:p>
          <a:p>
            <a:r>
              <a:rPr lang="en-US" sz="3600" dirty="0"/>
              <a:t>An actor gets a turn to run when it has a new message. </a:t>
            </a:r>
          </a:p>
          <a:p>
            <a:r>
              <a:rPr lang="en-US" sz="3600" dirty="0"/>
              <a:t>An actor will not be given another message until the turn is done.</a:t>
            </a:r>
          </a:p>
          <a:p>
            <a:r>
              <a:rPr lang="en-US" sz="3600" dirty="0"/>
              <a:t>Messages sent by an actor will be held until the turn is done.</a:t>
            </a:r>
          </a:p>
          <a:p>
            <a:r>
              <a:rPr lang="en-US" sz="3600" dirty="0"/>
              <a:t>An actor’s turn may be </a:t>
            </a:r>
            <a:r>
              <a:rPr lang="en-US" sz="3600" dirty="0" err="1"/>
              <a:t>timesliced</a:t>
            </a:r>
            <a:r>
              <a:rPr lang="en-US" sz="3600" dirty="0"/>
              <a:t>.</a:t>
            </a:r>
          </a:p>
        </p:txBody>
      </p:sp>
    </p:spTree>
    <p:extLst>
      <p:ext uri="{BB962C8B-B14F-4D97-AF65-F5344CB8AC3E}">
        <p14:creationId xmlns:p14="http://schemas.microsoft.com/office/powerpoint/2010/main" val="792264267"/>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E3724C-E786-ECCB-56B1-50767CDF45CE}"/>
              </a:ext>
            </a:extLst>
          </p:cNvPr>
          <p:cNvSpPr>
            <a:spLocks noGrp="1"/>
          </p:cNvSpPr>
          <p:nvPr>
            <p:ph type="ctrTitle"/>
          </p:nvPr>
        </p:nvSpPr>
        <p:spPr/>
        <p:txBody>
          <a:bodyPr/>
          <a:lstStyle/>
          <a:p>
            <a:r>
              <a:rPr lang="en-US" dirty="0"/>
              <a:t>The Great Leaps </a:t>
            </a:r>
            <a:br>
              <a:rPr lang="en-US" dirty="0"/>
            </a:br>
            <a:r>
              <a:rPr lang="en-US" dirty="0"/>
              <a:t>Theory of Progress</a:t>
            </a:r>
          </a:p>
        </p:txBody>
      </p:sp>
      <p:sp>
        <p:nvSpPr>
          <p:cNvPr id="5" name="Subtitle 4">
            <a:extLst>
              <a:ext uri="{FF2B5EF4-FFF2-40B4-BE49-F238E27FC236}">
                <a16:creationId xmlns:a16="http://schemas.microsoft.com/office/drawing/2014/main" id="{F1B07789-A4B0-E75E-BD67-C5A9827B620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5807958"/>
      </p:ext>
    </p:extLst>
  </p:cSld>
  <p:clrMapOvr>
    <a:masterClrMapping/>
  </p:clrMapOvr>
  <p:transition spd="slow">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B247F-1DA3-E48C-B876-EA782EE7A48D}"/>
              </a:ext>
            </a:extLst>
          </p:cNvPr>
          <p:cNvSpPr>
            <a:spLocks noGrp="1"/>
          </p:cNvSpPr>
          <p:nvPr>
            <p:ph type="title"/>
          </p:nvPr>
        </p:nvSpPr>
        <p:spPr/>
        <p:txBody>
          <a:bodyPr/>
          <a:lstStyle/>
          <a:p>
            <a:r>
              <a:rPr lang="en-US" dirty="0"/>
              <a:t>Actor Model Benefits</a:t>
            </a:r>
          </a:p>
        </p:txBody>
      </p:sp>
      <p:sp>
        <p:nvSpPr>
          <p:cNvPr id="3" name="Content Placeholder 2">
            <a:extLst>
              <a:ext uri="{FF2B5EF4-FFF2-40B4-BE49-F238E27FC236}">
                <a16:creationId xmlns:a16="http://schemas.microsoft.com/office/drawing/2014/main" id="{4C1A409A-54B2-6EA8-575A-D0F78CC94094}"/>
              </a:ext>
            </a:extLst>
          </p:cNvPr>
          <p:cNvSpPr>
            <a:spLocks noGrp="1"/>
          </p:cNvSpPr>
          <p:nvPr>
            <p:ph idx="1"/>
          </p:nvPr>
        </p:nvSpPr>
        <p:spPr/>
        <p:txBody>
          <a:bodyPr>
            <a:normAutofit/>
          </a:bodyPr>
          <a:lstStyle/>
          <a:p>
            <a:pPr marL="0" indent="0" algn="ctr">
              <a:buNone/>
            </a:pPr>
            <a:r>
              <a:rPr lang="en-US" sz="6600" dirty="0"/>
              <a:t>Performance</a:t>
            </a:r>
          </a:p>
          <a:p>
            <a:pPr marL="0" indent="0" algn="ctr">
              <a:buNone/>
            </a:pPr>
            <a:r>
              <a:rPr lang="en-US" sz="6600" dirty="0"/>
              <a:t>Reliability</a:t>
            </a:r>
          </a:p>
          <a:p>
            <a:pPr marL="0" indent="0" algn="ctr">
              <a:buNone/>
            </a:pPr>
            <a:r>
              <a:rPr lang="en-US" sz="6600" dirty="0"/>
              <a:t>Security</a:t>
            </a:r>
          </a:p>
          <a:p>
            <a:pPr marL="0" indent="0" algn="ctr">
              <a:buNone/>
            </a:pPr>
            <a:r>
              <a:rPr lang="en-US" sz="6600" dirty="0"/>
              <a:t>Quality</a:t>
            </a:r>
          </a:p>
        </p:txBody>
      </p:sp>
    </p:spTree>
    <p:extLst>
      <p:ext uri="{BB962C8B-B14F-4D97-AF65-F5344CB8AC3E}">
        <p14:creationId xmlns:p14="http://schemas.microsoft.com/office/powerpoint/2010/main" val="989638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93C845-41D9-9C58-2D69-DA3418B8F619}"/>
              </a:ext>
            </a:extLst>
          </p:cNvPr>
          <p:cNvSpPr>
            <a:spLocks noGrp="1"/>
          </p:cNvSpPr>
          <p:nvPr>
            <p:ph type="ctrTitle"/>
          </p:nvPr>
        </p:nvSpPr>
        <p:spPr/>
        <p:txBody>
          <a:bodyPr/>
          <a:lstStyle/>
          <a:p>
            <a:r>
              <a:rPr lang="en-US" dirty="0"/>
              <a:t>Performance</a:t>
            </a:r>
          </a:p>
        </p:txBody>
      </p:sp>
      <p:sp>
        <p:nvSpPr>
          <p:cNvPr id="5" name="Subtitle 4">
            <a:extLst>
              <a:ext uri="{FF2B5EF4-FFF2-40B4-BE49-F238E27FC236}">
                <a16:creationId xmlns:a16="http://schemas.microsoft.com/office/drawing/2014/main" id="{5B0AA028-B675-3053-0A55-9845ED4CEE5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3827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3E2B1-07BE-118F-28C8-2A674F828BFC}"/>
              </a:ext>
            </a:extLst>
          </p:cNvPr>
          <p:cNvSpPr>
            <a:spLocks noGrp="1"/>
          </p:cNvSpPr>
          <p:nvPr>
            <p:ph type="title"/>
          </p:nvPr>
        </p:nvSpPr>
        <p:spPr/>
        <p:txBody>
          <a:bodyPr/>
          <a:lstStyle/>
          <a:p>
            <a:r>
              <a:rPr lang="en-US" dirty="0"/>
              <a:t>Performance</a:t>
            </a:r>
          </a:p>
        </p:txBody>
      </p:sp>
      <p:sp>
        <p:nvSpPr>
          <p:cNvPr id="3" name="Content Placeholder 2">
            <a:extLst>
              <a:ext uri="{FF2B5EF4-FFF2-40B4-BE49-F238E27FC236}">
                <a16:creationId xmlns:a16="http://schemas.microsoft.com/office/drawing/2014/main" id="{AA951FC9-F5A6-C1B1-023F-2FE36178ADAA}"/>
              </a:ext>
            </a:extLst>
          </p:cNvPr>
          <p:cNvSpPr>
            <a:spLocks noGrp="1"/>
          </p:cNvSpPr>
          <p:nvPr>
            <p:ph idx="1"/>
          </p:nvPr>
        </p:nvSpPr>
        <p:spPr>
          <a:xfrm>
            <a:off x="1544772" y="1825625"/>
            <a:ext cx="10515600" cy="4351338"/>
          </a:xfrm>
        </p:spPr>
        <p:txBody>
          <a:bodyPr>
            <a:normAutofit/>
          </a:bodyPr>
          <a:lstStyle/>
          <a:p>
            <a:pPr marL="0" indent="0">
              <a:buNone/>
            </a:pPr>
            <a:r>
              <a:rPr lang="en-US" sz="4800" dirty="0"/>
              <a:t>Every core can be executing an actor program.</a:t>
            </a:r>
          </a:p>
        </p:txBody>
      </p:sp>
    </p:spTree>
    <p:extLst>
      <p:ext uri="{BB962C8B-B14F-4D97-AF65-F5344CB8AC3E}">
        <p14:creationId xmlns:p14="http://schemas.microsoft.com/office/powerpoint/2010/main" val="1539540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036D5-9653-C55A-DD25-B179034207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3BCDC-3BE8-73E7-7532-E2E3EA8A4393}"/>
              </a:ext>
            </a:extLst>
          </p:cNvPr>
          <p:cNvSpPr>
            <a:spLocks noGrp="1"/>
          </p:cNvSpPr>
          <p:nvPr>
            <p:ph type="title"/>
          </p:nvPr>
        </p:nvSpPr>
        <p:spPr/>
        <p:txBody>
          <a:bodyPr/>
          <a:lstStyle/>
          <a:p>
            <a:r>
              <a:rPr lang="en-US" dirty="0"/>
              <a:t>Performance</a:t>
            </a:r>
          </a:p>
        </p:txBody>
      </p:sp>
      <p:sp>
        <p:nvSpPr>
          <p:cNvPr id="3" name="Content Placeholder 2">
            <a:extLst>
              <a:ext uri="{FF2B5EF4-FFF2-40B4-BE49-F238E27FC236}">
                <a16:creationId xmlns:a16="http://schemas.microsoft.com/office/drawing/2014/main" id="{E976341A-8E92-E265-5227-0E4064201F84}"/>
              </a:ext>
            </a:extLst>
          </p:cNvPr>
          <p:cNvSpPr>
            <a:spLocks noGrp="1"/>
          </p:cNvSpPr>
          <p:nvPr>
            <p:ph idx="1"/>
          </p:nvPr>
        </p:nvSpPr>
        <p:spPr>
          <a:xfrm>
            <a:off x="1544772" y="1825625"/>
            <a:ext cx="10515600" cy="4351338"/>
          </a:xfrm>
        </p:spPr>
        <p:txBody>
          <a:bodyPr>
            <a:normAutofit/>
          </a:bodyPr>
          <a:lstStyle/>
          <a:p>
            <a:r>
              <a:rPr lang="en-US" sz="4800" dirty="0"/>
              <a:t>How hard the program is working</a:t>
            </a:r>
          </a:p>
          <a:p>
            <a:endParaRPr lang="en-US" sz="4800" dirty="0"/>
          </a:p>
          <a:p>
            <a:r>
              <a:rPr lang="en-US" sz="4800" dirty="0"/>
              <a:t>How long the program is waiting</a:t>
            </a:r>
          </a:p>
        </p:txBody>
      </p:sp>
    </p:spTree>
    <p:extLst>
      <p:ext uri="{BB962C8B-B14F-4D97-AF65-F5344CB8AC3E}">
        <p14:creationId xmlns:p14="http://schemas.microsoft.com/office/powerpoint/2010/main" val="1932139389"/>
      </p:ext>
    </p:extLst>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077A8-9D2E-5955-B3A3-B327ED9A3BCB}"/>
              </a:ext>
            </a:extLst>
          </p:cNvPr>
          <p:cNvSpPr>
            <a:spLocks noGrp="1"/>
          </p:cNvSpPr>
          <p:nvPr>
            <p:ph type="title"/>
          </p:nvPr>
        </p:nvSpPr>
        <p:spPr/>
        <p:txBody>
          <a:bodyPr/>
          <a:lstStyle/>
          <a:p>
            <a:r>
              <a:rPr lang="en-US" dirty="0"/>
              <a:t>Time Scales</a:t>
            </a:r>
          </a:p>
        </p:txBody>
      </p:sp>
      <p:sp>
        <p:nvSpPr>
          <p:cNvPr id="3" name="Content Placeholder 2">
            <a:extLst>
              <a:ext uri="{FF2B5EF4-FFF2-40B4-BE49-F238E27FC236}">
                <a16:creationId xmlns:a16="http://schemas.microsoft.com/office/drawing/2014/main" id="{25605453-D515-EACC-FC77-F3E2DCE8BD3B}"/>
              </a:ext>
            </a:extLst>
          </p:cNvPr>
          <p:cNvSpPr>
            <a:spLocks noGrp="1"/>
          </p:cNvSpPr>
          <p:nvPr>
            <p:ph idx="1"/>
          </p:nvPr>
        </p:nvSpPr>
        <p:spPr>
          <a:xfrm>
            <a:off x="4622800" y="1825625"/>
            <a:ext cx="6731000" cy="4351338"/>
          </a:xfrm>
        </p:spPr>
        <p:txBody>
          <a:bodyPr>
            <a:normAutofit/>
          </a:bodyPr>
          <a:lstStyle/>
          <a:p>
            <a:pPr>
              <a:buFont typeface="Programma" panose="02000009000000000000" pitchFamily="49" charset="0"/>
              <a:buChar char="↑"/>
            </a:pPr>
            <a:r>
              <a:rPr lang="en-US" sz="4000" dirty="0"/>
              <a:t> Network</a:t>
            </a:r>
          </a:p>
          <a:p>
            <a:pPr>
              <a:buFont typeface="Programma" panose="02000009000000000000" pitchFamily="49" charset="0"/>
              <a:buChar char="↑"/>
            </a:pPr>
            <a:r>
              <a:rPr lang="en-US" sz="4000" dirty="0"/>
              <a:t> Storage</a:t>
            </a:r>
          </a:p>
          <a:p>
            <a:pPr>
              <a:buFont typeface="Programma" panose="02000009000000000000" pitchFamily="49" charset="0"/>
              <a:buChar char="↑"/>
            </a:pPr>
            <a:r>
              <a:rPr lang="en-US" sz="4000" dirty="0"/>
              <a:t> Memory</a:t>
            </a:r>
          </a:p>
          <a:p>
            <a:pPr>
              <a:buFont typeface="Programma" panose="02000009000000000000" pitchFamily="49" charset="0"/>
              <a:buChar char="↑"/>
            </a:pPr>
            <a:r>
              <a:rPr lang="en-US" sz="4000" dirty="0"/>
              <a:t> Registers</a:t>
            </a:r>
          </a:p>
        </p:txBody>
      </p:sp>
    </p:spTree>
    <p:extLst>
      <p:ext uri="{BB962C8B-B14F-4D97-AF65-F5344CB8AC3E}">
        <p14:creationId xmlns:p14="http://schemas.microsoft.com/office/powerpoint/2010/main" val="2957742984"/>
      </p:ext>
    </p:extLst>
  </p:cSld>
  <p:clrMapOvr>
    <a:masterClrMapping/>
  </p:clrMapOvr>
  <mc:AlternateContent xmlns:mc="http://schemas.openxmlformats.org/markup-compatibility/2006" xmlns:p14="http://schemas.microsoft.com/office/powerpoint/2010/main">
    <mc:Choice Requires="p14">
      <p:transition spd="slow" p14:dur="2000">
        <p:wipe dir="u"/>
      </p:transition>
    </mc:Choice>
    <mc:Fallback xmlns="">
      <p:transition spd="slow">
        <p:wipe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8B5A3D2-0F0F-A797-CDF9-787D6EF20093}"/>
              </a:ext>
            </a:extLst>
          </p:cNvPr>
          <p:cNvCxnSpPr>
            <a:cxnSpLocks/>
          </p:cNvCxnSpPr>
          <p:nvPr/>
        </p:nvCxnSpPr>
        <p:spPr>
          <a:xfrm>
            <a:off x="2633365" y="2731325"/>
            <a:ext cx="0" cy="1779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93FBF8D-B36E-3AC0-06AC-C2D5CA68CDB2}"/>
              </a:ext>
            </a:extLst>
          </p:cNvPr>
          <p:cNvCxnSpPr>
            <a:cxnSpLocks/>
          </p:cNvCxnSpPr>
          <p:nvPr/>
        </p:nvCxnSpPr>
        <p:spPr>
          <a:xfrm>
            <a:off x="4020451" y="2723306"/>
            <a:ext cx="0" cy="1787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6B16437-EA1A-8322-6289-5120B1FA3F1D}"/>
              </a:ext>
            </a:extLst>
          </p:cNvPr>
          <p:cNvCxnSpPr>
            <a:cxnSpLocks/>
          </p:cNvCxnSpPr>
          <p:nvPr/>
        </p:nvCxnSpPr>
        <p:spPr>
          <a:xfrm>
            <a:off x="5404751" y="2729656"/>
            <a:ext cx="0" cy="178098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BF7D17-BA98-EE9B-3F3E-495E7D6E330D}"/>
              </a:ext>
            </a:extLst>
          </p:cNvPr>
          <p:cNvSpPr>
            <a:spLocks noGrp="1"/>
          </p:cNvSpPr>
          <p:nvPr>
            <p:ph type="title"/>
          </p:nvPr>
        </p:nvSpPr>
        <p:spPr/>
        <p:txBody>
          <a:bodyPr/>
          <a:lstStyle/>
          <a:p>
            <a:r>
              <a:rPr lang="en-US" dirty="0"/>
              <a:t>Protocol Timing Diagram</a:t>
            </a:r>
          </a:p>
        </p:txBody>
      </p:sp>
      <p:cxnSp>
        <p:nvCxnSpPr>
          <p:cNvPr id="5" name="Straight Connector 4">
            <a:extLst>
              <a:ext uri="{FF2B5EF4-FFF2-40B4-BE49-F238E27FC236}">
                <a16:creationId xmlns:a16="http://schemas.microsoft.com/office/drawing/2014/main" id="{BEF1BCE4-3392-C019-85F3-4A15BC0AFA8A}"/>
              </a:ext>
            </a:extLst>
          </p:cNvPr>
          <p:cNvCxnSpPr>
            <a:cxnSpLocks/>
          </p:cNvCxnSpPr>
          <p:nvPr/>
        </p:nvCxnSpPr>
        <p:spPr>
          <a:xfrm>
            <a:off x="2214745" y="2731325"/>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E2BCAAC-51B4-1CEE-3226-0BA00A4DFB1E}"/>
              </a:ext>
            </a:extLst>
          </p:cNvPr>
          <p:cNvCxnSpPr>
            <a:cxnSpLocks/>
          </p:cNvCxnSpPr>
          <p:nvPr/>
        </p:nvCxnSpPr>
        <p:spPr>
          <a:xfrm>
            <a:off x="2214745" y="3620985"/>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A06AC88-C968-7F2E-3F98-B9A68916D222}"/>
              </a:ext>
            </a:extLst>
          </p:cNvPr>
          <p:cNvCxnSpPr>
            <a:cxnSpLocks/>
          </p:cNvCxnSpPr>
          <p:nvPr/>
        </p:nvCxnSpPr>
        <p:spPr>
          <a:xfrm>
            <a:off x="2214745" y="4510644"/>
            <a:ext cx="9583555"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A7828A-926F-469E-3C60-C77EA4E462B2}"/>
              </a:ext>
            </a:extLst>
          </p:cNvPr>
          <p:cNvCxnSpPr>
            <a:cxnSpLocks/>
            <a:stCxn id="8" idx="6"/>
            <a:endCxn id="9" idx="2"/>
          </p:cNvCxnSpPr>
          <p:nvPr/>
        </p:nvCxnSpPr>
        <p:spPr>
          <a:xfrm>
            <a:off x="3093534" y="2715285"/>
            <a:ext cx="474006" cy="910094"/>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8BE4B97-BDC2-5CB7-97F1-17716C7BB886}"/>
              </a:ext>
            </a:extLst>
          </p:cNvPr>
          <p:cNvCxnSpPr>
            <a:cxnSpLocks/>
            <a:stCxn id="10" idx="2"/>
            <a:endCxn id="9" idx="6"/>
          </p:cNvCxnSpPr>
          <p:nvPr/>
        </p:nvCxnSpPr>
        <p:spPr>
          <a:xfrm flipH="1">
            <a:off x="4487878" y="2731756"/>
            <a:ext cx="488618" cy="893623"/>
          </a:xfrm>
          <a:prstGeom prst="line">
            <a:avLst/>
          </a:prstGeom>
          <a:ln w="762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536DA19-C1A5-F202-0EE4-F9CFA4357683}"/>
              </a:ext>
            </a:extLst>
          </p:cNvPr>
          <p:cNvSpPr txBox="1"/>
          <p:nvPr/>
        </p:nvSpPr>
        <p:spPr>
          <a:xfrm>
            <a:off x="1947556" y="2321631"/>
            <a:ext cx="45719" cy="707886"/>
          </a:xfrm>
          <a:prstGeom prst="rect">
            <a:avLst/>
          </a:prstGeom>
          <a:noFill/>
        </p:spPr>
        <p:txBody>
          <a:bodyPr wrap="square" rtlCol="0">
            <a:spAutoFit/>
          </a:bodyPr>
          <a:lstStyle/>
          <a:p>
            <a:pPr algn="ctr"/>
            <a:r>
              <a:rPr lang="en-US" sz="4000" dirty="0">
                <a:latin typeface="Programma" panose="02000009000000000000" pitchFamily="49" charset="0"/>
              </a:rPr>
              <a:t>A</a:t>
            </a:r>
          </a:p>
        </p:txBody>
      </p:sp>
      <p:sp>
        <p:nvSpPr>
          <p:cNvPr id="21" name="TextBox 20">
            <a:extLst>
              <a:ext uri="{FF2B5EF4-FFF2-40B4-BE49-F238E27FC236}">
                <a16:creationId xmlns:a16="http://schemas.microsoft.com/office/drawing/2014/main" id="{8C05FBE5-0B95-8E03-7FB2-1E1C8539B605}"/>
              </a:ext>
            </a:extLst>
          </p:cNvPr>
          <p:cNvSpPr txBox="1"/>
          <p:nvPr/>
        </p:nvSpPr>
        <p:spPr>
          <a:xfrm>
            <a:off x="1945575" y="3180614"/>
            <a:ext cx="45719" cy="707886"/>
          </a:xfrm>
          <a:prstGeom prst="rect">
            <a:avLst/>
          </a:prstGeom>
          <a:noFill/>
        </p:spPr>
        <p:txBody>
          <a:bodyPr wrap="square" rtlCol="0">
            <a:spAutoFit/>
          </a:bodyPr>
          <a:lstStyle/>
          <a:p>
            <a:pPr algn="ctr"/>
            <a:r>
              <a:rPr lang="en-US" sz="4000" dirty="0">
                <a:latin typeface="Programma" panose="02000009000000000000" pitchFamily="49" charset="0"/>
              </a:rPr>
              <a:t>B</a:t>
            </a:r>
          </a:p>
        </p:txBody>
      </p:sp>
      <p:sp>
        <p:nvSpPr>
          <p:cNvPr id="22" name="TextBox 21">
            <a:extLst>
              <a:ext uri="{FF2B5EF4-FFF2-40B4-BE49-F238E27FC236}">
                <a16:creationId xmlns:a16="http://schemas.microsoft.com/office/drawing/2014/main" id="{DDAA3DB7-8EA3-BC32-916B-3CC78225160D}"/>
              </a:ext>
            </a:extLst>
          </p:cNvPr>
          <p:cNvSpPr txBox="1"/>
          <p:nvPr/>
        </p:nvSpPr>
        <p:spPr>
          <a:xfrm>
            <a:off x="837208" y="4086315"/>
            <a:ext cx="1439096" cy="707886"/>
          </a:xfrm>
          <a:prstGeom prst="rect">
            <a:avLst/>
          </a:prstGeom>
          <a:noFill/>
        </p:spPr>
        <p:txBody>
          <a:bodyPr wrap="square" rtlCol="0">
            <a:spAutoFit/>
          </a:bodyPr>
          <a:lstStyle/>
          <a:p>
            <a:pPr algn="ctr"/>
            <a:r>
              <a:rPr lang="en-US" sz="4000" dirty="0">
                <a:latin typeface="Cheltenhm BdItHd BT" panose="02040703050705090403" pitchFamily="18" charset="0"/>
              </a:rPr>
              <a:t>Time</a:t>
            </a:r>
          </a:p>
        </p:txBody>
      </p:sp>
      <p:sp>
        <p:nvSpPr>
          <p:cNvPr id="23" name="Isosceles Triangle 22">
            <a:extLst>
              <a:ext uri="{FF2B5EF4-FFF2-40B4-BE49-F238E27FC236}">
                <a16:creationId xmlns:a16="http://schemas.microsoft.com/office/drawing/2014/main" id="{1DD99DAD-D511-4C12-579D-C95FD6977B4B}"/>
              </a:ext>
            </a:extLst>
          </p:cNvPr>
          <p:cNvSpPr/>
          <p:nvPr/>
        </p:nvSpPr>
        <p:spPr>
          <a:xfrm rot="5400000">
            <a:off x="11386372" y="4249297"/>
            <a:ext cx="587829" cy="595833"/>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3BEBE6AF-38E6-1DF2-8360-80D4404D6AA4}"/>
              </a:ext>
            </a:extLst>
          </p:cNvPr>
          <p:cNvSpPr/>
          <p:nvPr/>
        </p:nvSpPr>
        <p:spPr>
          <a:xfrm>
            <a:off x="2173196" y="2563875"/>
            <a:ext cx="920338"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Oval 8">
            <a:extLst>
              <a:ext uri="{FF2B5EF4-FFF2-40B4-BE49-F238E27FC236}">
                <a16:creationId xmlns:a16="http://schemas.microsoft.com/office/drawing/2014/main" id="{A778A9E1-184A-7542-BC91-8C6310D87C02}"/>
              </a:ext>
            </a:extLst>
          </p:cNvPr>
          <p:cNvSpPr/>
          <p:nvPr/>
        </p:nvSpPr>
        <p:spPr>
          <a:xfrm>
            <a:off x="3567540" y="3473969"/>
            <a:ext cx="920338"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Oval 9">
            <a:extLst>
              <a:ext uri="{FF2B5EF4-FFF2-40B4-BE49-F238E27FC236}">
                <a16:creationId xmlns:a16="http://schemas.microsoft.com/office/drawing/2014/main" id="{5CF08CCF-3C2A-490D-0096-EB096ED8E4EF}"/>
              </a:ext>
            </a:extLst>
          </p:cNvPr>
          <p:cNvSpPr/>
          <p:nvPr/>
        </p:nvSpPr>
        <p:spPr>
          <a:xfrm>
            <a:off x="4976496" y="2580346"/>
            <a:ext cx="920338"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3" name="Straight Connector 12">
            <a:extLst>
              <a:ext uri="{FF2B5EF4-FFF2-40B4-BE49-F238E27FC236}">
                <a16:creationId xmlns:a16="http://schemas.microsoft.com/office/drawing/2014/main" id="{D6843CD9-4F45-BBD6-C2FC-6CCCB30CCA7D}"/>
              </a:ext>
            </a:extLst>
          </p:cNvPr>
          <p:cNvCxnSpPr>
            <a:cxnSpLocks/>
          </p:cNvCxnSpPr>
          <p:nvPr/>
        </p:nvCxnSpPr>
        <p:spPr>
          <a:xfrm>
            <a:off x="6814451" y="2729656"/>
            <a:ext cx="0" cy="1780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A6C6C41-66FD-250F-695C-6279EBC49B32}"/>
              </a:ext>
            </a:extLst>
          </p:cNvPr>
          <p:cNvCxnSpPr>
            <a:cxnSpLocks/>
          </p:cNvCxnSpPr>
          <p:nvPr/>
        </p:nvCxnSpPr>
        <p:spPr>
          <a:xfrm>
            <a:off x="8179701" y="2729656"/>
            <a:ext cx="0" cy="1780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2DD4E8-D1B4-8633-6D57-26113F489B9A}"/>
              </a:ext>
            </a:extLst>
          </p:cNvPr>
          <p:cNvCxnSpPr>
            <a:cxnSpLocks/>
          </p:cNvCxnSpPr>
          <p:nvPr/>
        </p:nvCxnSpPr>
        <p:spPr>
          <a:xfrm>
            <a:off x="9564001" y="2729656"/>
            <a:ext cx="0" cy="1780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625A63E-BA1C-C731-EF1A-30AE80E9D445}"/>
              </a:ext>
            </a:extLst>
          </p:cNvPr>
          <p:cNvCxnSpPr>
            <a:cxnSpLocks/>
          </p:cNvCxnSpPr>
          <p:nvPr/>
        </p:nvCxnSpPr>
        <p:spPr>
          <a:xfrm>
            <a:off x="10954651" y="2729656"/>
            <a:ext cx="0" cy="17809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836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9E8D8-15DF-94FF-08D6-145ED18463E3}"/>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8E39879-20EA-DCA2-43B3-A85059D76333}"/>
              </a:ext>
            </a:extLst>
          </p:cNvPr>
          <p:cNvCxnSpPr/>
          <p:nvPr/>
        </p:nvCxnSpPr>
        <p:spPr>
          <a:xfrm>
            <a:off x="2633365" y="2731325"/>
            <a:ext cx="0" cy="2668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320DDD1-58C8-B539-4B12-3B6BE630555C}"/>
              </a:ext>
            </a:extLst>
          </p:cNvPr>
          <p:cNvCxnSpPr/>
          <p:nvPr/>
        </p:nvCxnSpPr>
        <p:spPr>
          <a:xfrm>
            <a:off x="4020451" y="272330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20F871-7B53-FD39-739A-421C621A5B24}"/>
              </a:ext>
            </a:extLst>
          </p:cNvPr>
          <p:cNvCxnSpPr/>
          <p:nvPr/>
        </p:nvCxnSpPr>
        <p:spPr>
          <a:xfrm>
            <a:off x="540475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E0B4C36-4FFC-B48C-59C5-FC8FCA831F90}"/>
              </a:ext>
            </a:extLst>
          </p:cNvPr>
          <p:cNvCxnSpPr/>
          <p:nvPr/>
        </p:nvCxnSpPr>
        <p:spPr>
          <a:xfrm>
            <a:off x="681445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4D8803D-29E4-E34B-B366-765CC899D3F9}"/>
              </a:ext>
            </a:extLst>
          </p:cNvPr>
          <p:cNvCxnSpPr/>
          <p:nvPr/>
        </p:nvCxnSpPr>
        <p:spPr>
          <a:xfrm>
            <a:off x="817970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7514FB6-F25D-716C-95EF-EFA980331260}"/>
              </a:ext>
            </a:extLst>
          </p:cNvPr>
          <p:cNvCxnSpPr/>
          <p:nvPr/>
        </p:nvCxnSpPr>
        <p:spPr>
          <a:xfrm>
            <a:off x="956400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F72E81-FCF2-40DF-2B91-B23C7DBAC5C9}"/>
              </a:ext>
            </a:extLst>
          </p:cNvPr>
          <p:cNvCxnSpPr/>
          <p:nvPr/>
        </p:nvCxnSpPr>
        <p:spPr>
          <a:xfrm>
            <a:off x="1095465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AC99ACA-F45D-45E9-316E-770BB8F1E194}"/>
              </a:ext>
            </a:extLst>
          </p:cNvPr>
          <p:cNvSpPr>
            <a:spLocks noGrp="1"/>
          </p:cNvSpPr>
          <p:nvPr>
            <p:ph type="title"/>
          </p:nvPr>
        </p:nvSpPr>
        <p:spPr/>
        <p:txBody>
          <a:bodyPr/>
          <a:lstStyle/>
          <a:p>
            <a:r>
              <a:rPr lang="en-US" dirty="0">
                <a:latin typeface="Programma" panose="02000009000000000000" pitchFamily="49" charset="0"/>
              </a:rPr>
              <a:t>A: sequential(B, C, D)</a:t>
            </a:r>
          </a:p>
        </p:txBody>
      </p:sp>
      <p:cxnSp>
        <p:nvCxnSpPr>
          <p:cNvPr id="5" name="Straight Connector 4">
            <a:extLst>
              <a:ext uri="{FF2B5EF4-FFF2-40B4-BE49-F238E27FC236}">
                <a16:creationId xmlns:a16="http://schemas.microsoft.com/office/drawing/2014/main" id="{CB9A7C86-7B21-358A-AAFC-3C322B05C5B5}"/>
              </a:ext>
            </a:extLst>
          </p:cNvPr>
          <p:cNvCxnSpPr>
            <a:cxnSpLocks/>
          </p:cNvCxnSpPr>
          <p:nvPr/>
        </p:nvCxnSpPr>
        <p:spPr>
          <a:xfrm>
            <a:off x="2214760" y="2731325"/>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9FE01A7-687F-21E6-C364-5F7BFE541F02}"/>
              </a:ext>
            </a:extLst>
          </p:cNvPr>
          <p:cNvCxnSpPr>
            <a:cxnSpLocks/>
          </p:cNvCxnSpPr>
          <p:nvPr/>
        </p:nvCxnSpPr>
        <p:spPr>
          <a:xfrm>
            <a:off x="2214760" y="3620985"/>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2D459EF-9455-C3C0-B029-8F8572C5DA0E}"/>
              </a:ext>
            </a:extLst>
          </p:cNvPr>
          <p:cNvCxnSpPr>
            <a:cxnSpLocks/>
          </p:cNvCxnSpPr>
          <p:nvPr/>
        </p:nvCxnSpPr>
        <p:spPr>
          <a:xfrm>
            <a:off x="2214760" y="4510644"/>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8C4F70-C359-735F-D9C0-495620A9E119}"/>
              </a:ext>
            </a:extLst>
          </p:cNvPr>
          <p:cNvCxnSpPr>
            <a:cxnSpLocks/>
          </p:cNvCxnSpPr>
          <p:nvPr/>
        </p:nvCxnSpPr>
        <p:spPr>
          <a:xfrm>
            <a:off x="2633365" y="2715284"/>
            <a:ext cx="1387086" cy="904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E9D1005-03C4-5D15-52CE-CAFF064D8334}"/>
              </a:ext>
            </a:extLst>
          </p:cNvPr>
          <p:cNvCxnSpPr>
            <a:cxnSpLocks/>
          </p:cNvCxnSpPr>
          <p:nvPr/>
        </p:nvCxnSpPr>
        <p:spPr>
          <a:xfrm flipH="1">
            <a:off x="4020451" y="2723306"/>
            <a:ext cx="1387086" cy="89677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56857A8-2581-D9DA-B26D-E31A4EBDF7D7}"/>
              </a:ext>
            </a:extLst>
          </p:cNvPr>
          <p:cNvSpPr txBox="1"/>
          <p:nvPr/>
        </p:nvSpPr>
        <p:spPr>
          <a:xfrm>
            <a:off x="1947571" y="2321631"/>
            <a:ext cx="45719" cy="707886"/>
          </a:xfrm>
          <a:prstGeom prst="rect">
            <a:avLst/>
          </a:prstGeom>
          <a:noFill/>
        </p:spPr>
        <p:txBody>
          <a:bodyPr wrap="square" rtlCol="0">
            <a:spAutoFit/>
          </a:bodyPr>
          <a:lstStyle/>
          <a:p>
            <a:pPr algn="ctr"/>
            <a:r>
              <a:rPr lang="en-US" sz="4000" dirty="0">
                <a:latin typeface="Programma" panose="02000009000000000000" pitchFamily="49" charset="0"/>
              </a:rPr>
              <a:t>A</a:t>
            </a:r>
          </a:p>
        </p:txBody>
      </p:sp>
      <p:sp>
        <p:nvSpPr>
          <p:cNvPr id="21" name="TextBox 20">
            <a:extLst>
              <a:ext uri="{FF2B5EF4-FFF2-40B4-BE49-F238E27FC236}">
                <a16:creationId xmlns:a16="http://schemas.microsoft.com/office/drawing/2014/main" id="{4E043A54-18E4-B043-322D-07F42EE5270A}"/>
              </a:ext>
            </a:extLst>
          </p:cNvPr>
          <p:cNvSpPr txBox="1"/>
          <p:nvPr/>
        </p:nvSpPr>
        <p:spPr>
          <a:xfrm>
            <a:off x="1945590" y="3180614"/>
            <a:ext cx="45719" cy="707886"/>
          </a:xfrm>
          <a:prstGeom prst="rect">
            <a:avLst/>
          </a:prstGeom>
          <a:noFill/>
        </p:spPr>
        <p:txBody>
          <a:bodyPr wrap="square" rtlCol="0">
            <a:spAutoFit/>
          </a:bodyPr>
          <a:lstStyle/>
          <a:p>
            <a:pPr algn="ctr"/>
            <a:r>
              <a:rPr lang="en-US" sz="4000" dirty="0">
                <a:latin typeface="Programma" panose="02000009000000000000" pitchFamily="49" charset="0"/>
              </a:rPr>
              <a:t>B</a:t>
            </a:r>
          </a:p>
        </p:txBody>
      </p:sp>
      <p:cxnSp>
        <p:nvCxnSpPr>
          <p:cNvPr id="4" name="Straight Connector 3">
            <a:extLst>
              <a:ext uri="{FF2B5EF4-FFF2-40B4-BE49-F238E27FC236}">
                <a16:creationId xmlns:a16="http://schemas.microsoft.com/office/drawing/2014/main" id="{59E71B76-9102-5F08-CC20-3467EF4FF1F5}"/>
              </a:ext>
            </a:extLst>
          </p:cNvPr>
          <p:cNvCxnSpPr>
            <a:cxnSpLocks/>
          </p:cNvCxnSpPr>
          <p:nvPr/>
        </p:nvCxnSpPr>
        <p:spPr>
          <a:xfrm>
            <a:off x="2214759" y="5399404"/>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27B860-7AB6-2915-7370-4A1DF4E70638}"/>
              </a:ext>
            </a:extLst>
          </p:cNvPr>
          <p:cNvCxnSpPr>
            <a:cxnSpLocks/>
          </p:cNvCxnSpPr>
          <p:nvPr/>
        </p:nvCxnSpPr>
        <p:spPr>
          <a:xfrm>
            <a:off x="5407537" y="2714383"/>
            <a:ext cx="1382612" cy="177932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1D1B631-881A-9C86-22C0-68FE408061B7}"/>
              </a:ext>
            </a:extLst>
          </p:cNvPr>
          <p:cNvSpPr txBox="1"/>
          <p:nvPr/>
        </p:nvSpPr>
        <p:spPr>
          <a:xfrm>
            <a:off x="1947570" y="4100050"/>
            <a:ext cx="45719" cy="707886"/>
          </a:xfrm>
          <a:prstGeom prst="rect">
            <a:avLst/>
          </a:prstGeom>
          <a:noFill/>
        </p:spPr>
        <p:txBody>
          <a:bodyPr wrap="square" rtlCol="0">
            <a:spAutoFit/>
          </a:bodyPr>
          <a:lstStyle/>
          <a:p>
            <a:pPr algn="ctr"/>
            <a:r>
              <a:rPr lang="en-US" sz="4000" dirty="0">
                <a:latin typeface="Programma" panose="02000009000000000000" pitchFamily="49" charset="0"/>
              </a:rPr>
              <a:t>C</a:t>
            </a:r>
          </a:p>
        </p:txBody>
      </p:sp>
      <p:sp>
        <p:nvSpPr>
          <p:cNvPr id="19" name="TextBox 18">
            <a:extLst>
              <a:ext uri="{FF2B5EF4-FFF2-40B4-BE49-F238E27FC236}">
                <a16:creationId xmlns:a16="http://schemas.microsoft.com/office/drawing/2014/main" id="{CD19E3F5-458A-25E9-6F55-D9ECBBA72C4A}"/>
              </a:ext>
            </a:extLst>
          </p:cNvPr>
          <p:cNvSpPr txBox="1"/>
          <p:nvPr/>
        </p:nvSpPr>
        <p:spPr>
          <a:xfrm>
            <a:off x="1987152" y="4959033"/>
            <a:ext cx="45719" cy="707886"/>
          </a:xfrm>
          <a:prstGeom prst="rect">
            <a:avLst/>
          </a:prstGeom>
          <a:noFill/>
        </p:spPr>
        <p:txBody>
          <a:bodyPr wrap="square" rtlCol="0">
            <a:spAutoFit/>
          </a:bodyPr>
          <a:lstStyle/>
          <a:p>
            <a:pPr algn="ctr"/>
            <a:r>
              <a:rPr lang="en-US" sz="4000" dirty="0">
                <a:latin typeface="Programma" panose="02000009000000000000" pitchFamily="49" charset="0"/>
              </a:rPr>
              <a:t>D</a:t>
            </a:r>
          </a:p>
        </p:txBody>
      </p:sp>
      <p:cxnSp>
        <p:nvCxnSpPr>
          <p:cNvPr id="40" name="Straight Connector 39">
            <a:extLst>
              <a:ext uri="{FF2B5EF4-FFF2-40B4-BE49-F238E27FC236}">
                <a16:creationId xmlns:a16="http://schemas.microsoft.com/office/drawing/2014/main" id="{83D09A1C-CFAD-F9B4-5E53-D740DE8F1BD5}"/>
              </a:ext>
            </a:extLst>
          </p:cNvPr>
          <p:cNvCxnSpPr>
            <a:cxnSpLocks/>
          </p:cNvCxnSpPr>
          <p:nvPr/>
        </p:nvCxnSpPr>
        <p:spPr>
          <a:xfrm flipV="1">
            <a:off x="6790149" y="2723306"/>
            <a:ext cx="1385106" cy="17739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5706EE9-2A3D-B254-6EC4-53400371532E}"/>
              </a:ext>
            </a:extLst>
          </p:cNvPr>
          <p:cNvCxnSpPr>
            <a:cxnSpLocks/>
          </p:cNvCxnSpPr>
          <p:nvPr/>
        </p:nvCxnSpPr>
        <p:spPr>
          <a:xfrm>
            <a:off x="8177235" y="2723306"/>
            <a:ext cx="1389580" cy="269213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BB3FA8-D38A-1108-A416-6651CA2BE597}"/>
              </a:ext>
            </a:extLst>
          </p:cNvPr>
          <p:cNvCxnSpPr>
            <a:cxnSpLocks/>
          </p:cNvCxnSpPr>
          <p:nvPr/>
        </p:nvCxnSpPr>
        <p:spPr>
          <a:xfrm flipV="1">
            <a:off x="9568795" y="2714383"/>
            <a:ext cx="1393565" cy="269254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D537D90-FDD9-AA6E-E17C-C3A01BAE3B8B}"/>
              </a:ext>
            </a:extLst>
          </p:cNvPr>
          <p:cNvSpPr/>
          <p:nvPr/>
        </p:nvSpPr>
        <p:spPr>
          <a:xfrm>
            <a:off x="2476017" y="2580346"/>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 name="Oval 23">
            <a:extLst>
              <a:ext uri="{FF2B5EF4-FFF2-40B4-BE49-F238E27FC236}">
                <a16:creationId xmlns:a16="http://schemas.microsoft.com/office/drawing/2014/main" id="{2A772BC2-5968-F3C3-F096-5B70F7A626D1}"/>
              </a:ext>
            </a:extLst>
          </p:cNvPr>
          <p:cNvSpPr/>
          <p:nvPr/>
        </p:nvSpPr>
        <p:spPr>
          <a:xfrm>
            <a:off x="3863103" y="3468674"/>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5" name="Oval 24">
            <a:extLst>
              <a:ext uri="{FF2B5EF4-FFF2-40B4-BE49-F238E27FC236}">
                <a16:creationId xmlns:a16="http://schemas.microsoft.com/office/drawing/2014/main" id="{C808A17B-CAFD-C9F7-394E-914A66254F79}"/>
              </a:ext>
            </a:extLst>
          </p:cNvPr>
          <p:cNvSpPr/>
          <p:nvPr/>
        </p:nvSpPr>
        <p:spPr>
          <a:xfrm>
            <a:off x="5250189" y="2582885"/>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7" name="Oval 26">
            <a:extLst>
              <a:ext uri="{FF2B5EF4-FFF2-40B4-BE49-F238E27FC236}">
                <a16:creationId xmlns:a16="http://schemas.microsoft.com/office/drawing/2014/main" id="{0F1CB671-8F55-CBBE-E5B6-2D2611E289BF}"/>
              </a:ext>
            </a:extLst>
          </p:cNvPr>
          <p:cNvSpPr/>
          <p:nvPr/>
        </p:nvSpPr>
        <p:spPr>
          <a:xfrm>
            <a:off x="6637275" y="4342294"/>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9" name="Oval 28">
            <a:extLst>
              <a:ext uri="{FF2B5EF4-FFF2-40B4-BE49-F238E27FC236}">
                <a16:creationId xmlns:a16="http://schemas.microsoft.com/office/drawing/2014/main" id="{19758F34-2E59-5820-08BE-E05E92C2A9AB}"/>
              </a:ext>
            </a:extLst>
          </p:cNvPr>
          <p:cNvSpPr/>
          <p:nvPr/>
        </p:nvSpPr>
        <p:spPr>
          <a:xfrm>
            <a:off x="8024361" y="2584839"/>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0" name="Oval 29">
            <a:extLst>
              <a:ext uri="{FF2B5EF4-FFF2-40B4-BE49-F238E27FC236}">
                <a16:creationId xmlns:a16="http://schemas.microsoft.com/office/drawing/2014/main" id="{4586F9C7-DE11-973A-14D3-E8C9DDDB5968}"/>
              </a:ext>
            </a:extLst>
          </p:cNvPr>
          <p:cNvSpPr/>
          <p:nvPr/>
        </p:nvSpPr>
        <p:spPr>
          <a:xfrm>
            <a:off x="9411447" y="5264035"/>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1" name="Oval 30">
            <a:extLst>
              <a:ext uri="{FF2B5EF4-FFF2-40B4-BE49-F238E27FC236}">
                <a16:creationId xmlns:a16="http://schemas.microsoft.com/office/drawing/2014/main" id="{12CA50D3-6026-1936-81C7-EFCA4DEE48F5}"/>
              </a:ext>
            </a:extLst>
          </p:cNvPr>
          <p:cNvSpPr/>
          <p:nvPr/>
        </p:nvSpPr>
        <p:spPr>
          <a:xfrm>
            <a:off x="10798534" y="2579447"/>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158056363"/>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95B6EDB-BE12-0B24-8F67-FA5DED085F7B}"/>
              </a:ext>
            </a:extLst>
          </p:cNvPr>
          <p:cNvCxnSpPr/>
          <p:nvPr/>
        </p:nvCxnSpPr>
        <p:spPr>
          <a:xfrm>
            <a:off x="2633365" y="2731325"/>
            <a:ext cx="0" cy="2668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3EB1538-AF0C-BA6B-D5F4-B12AE4149C3D}"/>
              </a:ext>
            </a:extLst>
          </p:cNvPr>
          <p:cNvCxnSpPr/>
          <p:nvPr/>
        </p:nvCxnSpPr>
        <p:spPr>
          <a:xfrm>
            <a:off x="4020451" y="272330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0D19CC-BC1A-DF84-3C31-048E34823B2A}"/>
              </a:ext>
            </a:extLst>
          </p:cNvPr>
          <p:cNvCxnSpPr/>
          <p:nvPr/>
        </p:nvCxnSpPr>
        <p:spPr>
          <a:xfrm>
            <a:off x="540475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91FADC-4809-3073-1DE5-B069A11AE626}"/>
              </a:ext>
            </a:extLst>
          </p:cNvPr>
          <p:cNvCxnSpPr/>
          <p:nvPr/>
        </p:nvCxnSpPr>
        <p:spPr>
          <a:xfrm>
            <a:off x="681445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327C50-5451-5164-D8B2-4DF76FB8C15D}"/>
              </a:ext>
            </a:extLst>
          </p:cNvPr>
          <p:cNvCxnSpPr/>
          <p:nvPr/>
        </p:nvCxnSpPr>
        <p:spPr>
          <a:xfrm>
            <a:off x="817970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68877D-5C3F-C4B2-F368-25232ED18135}"/>
              </a:ext>
            </a:extLst>
          </p:cNvPr>
          <p:cNvCxnSpPr/>
          <p:nvPr/>
        </p:nvCxnSpPr>
        <p:spPr>
          <a:xfrm>
            <a:off x="956400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2A6452B-4B27-2923-7BB3-9B2EC786D55F}"/>
              </a:ext>
            </a:extLst>
          </p:cNvPr>
          <p:cNvCxnSpPr/>
          <p:nvPr/>
        </p:nvCxnSpPr>
        <p:spPr>
          <a:xfrm>
            <a:off x="1095465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BF7D17-BA98-EE9B-3F3E-495E7D6E330D}"/>
              </a:ext>
            </a:extLst>
          </p:cNvPr>
          <p:cNvSpPr>
            <a:spLocks noGrp="1"/>
          </p:cNvSpPr>
          <p:nvPr>
            <p:ph type="title"/>
          </p:nvPr>
        </p:nvSpPr>
        <p:spPr/>
        <p:txBody>
          <a:bodyPr/>
          <a:lstStyle/>
          <a:p>
            <a:r>
              <a:rPr lang="en-US" dirty="0">
                <a:latin typeface="Programma" panose="02000009000000000000" pitchFamily="49" charset="0"/>
              </a:rPr>
              <a:t>A: flow(B, C, D)</a:t>
            </a:r>
          </a:p>
        </p:txBody>
      </p:sp>
      <p:cxnSp>
        <p:nvCxnSpPr>
          <p:cNvPr id="5" name="Straight Connector 4">
            <a:extLst>
              <a:ext uri="{FF2B5EF4-FFF2-40B4-BE49-F238E27FC236}">
                <a16:creationId xmlns:a16="http://schemas.microsoft.com/office/drawing/2014/main" id="{BEF1BCE4-3392-C019-85F3-4A15BC0AFA8A}"/>
              </a:ext>
            </a:extLst>
          </p:cNvPr>
          <p:cNvCxnSpPr>
            <a:cxnSpLocks/>
          </p:cNvCxnSpPr>
          <p:nvPr/>
        </p:nvCxnSpPr>
        <p:spPr>
          <a:xfrm>
            <a:off x="2214760" y="2731325"/>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E2BCAAC-51B4-1CEE-3226-0BA00A4DFB1E}"/>
              </a:ext>
            </a:extLst>
          </p:cNvPr>
          <p:cNvCxnSpPr>
            <a:cxnSpLocks/>
          </p:cNvCxnSpPr>
          <p:nvPr/>
        </p:nvCxnSpPr>
        <p:spPr>
          <a:xfrm>
            <a:off x="2214760" y="3620985"/>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A06AC88-C968-7F2E-3F98-B9A68916D222}"/>
              </a:ext>
            </a:extLst>
          </p:cNvPr>
          <p:cNvCxnSpPr>
            <a:cxnSpLocks/>
          </p:cNvCxnSpPr>
          <p:nvPr/>
        </p:nvCxnSpPr>
        <p:spPr>
          <a:xfrm>
            <a:off x="2214760" y="4510644"/>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A7828A-926F-469E-3C60-C77EA4E462B2}"/>
              </a:ext>
            </a:extLst>
          </p:cNvPr>
          <p:cNvCxnSpPr>
            <a:cxnSpLocks/>
          </p:cNvCxnSpPr>
          <p:nvPr/>
        </p:nvCxnSpPr>
        <p:spPr>
          <a:xfrm>
            <a:off x="2633365" y="2715284"/>
            <a:ext cx="1387086" cy="904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8BE4B97-BDC2-5CB7-97F1-17716C7BB886}"/>
              </a:ext>
            </a:extLst>
          </p:cNvPr>
          <p:cNvCxnSpPr>
            <a:cxnSpLocks/>
          </p:cNvCxnSpPr>
          <p:nvPr/>
        </p:nvCxnSpPr>
        <p:spPr>
          <a:xfrm flipH="1" flipV="1">
            <a:off x="4020451" y="3620084"/>
            <a:ext cx="1382918" cy="9047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536DA19-C1A5-F202-0EE4-F9CFA4357683}"/>
              </a:ext>
            </a:extLst>
          </p:cNvPr>
          <p:cNvSpPr txBox="1"/>
          <p:nvPr/>
        </p:nvSpPr>
        <p:spPr>
          <a:xfrm>
            <a:off x="1947571" y="2321631"/>
            <a:ext cx="45719" cy="707886"/>
          </a:xfrm>
          <a:prstGeom prst="rect">
            <a:avLst/>
          </a:prstGeom>
          <a:noFill/>
        </p:spPr>
        <p:txBody>
          <a:bodyPr wrap="square" rtlCol="0">
            <a:spAutoFit/>
          </a:bodyPr>
          <a:lstStyle/>
          <a:p>
            <a:pPr algn="ctr"/>
            <a:r>
              <a:rPr lang="en-US" sz="4000" dirty="0">
                <a:latin typeface="Programma" panose="02000009000000000000" pitchFamily="49" charset="0"/>
              </a:rPr>
              <a:t>A</a:t>
            </a:r>
          </a:p>
        </p:txBody>
      </p:sp>
      <p:sp>
        <p:nvSpPr>
          <p:cNvPr id="21" name="TextBox 20">
            <a:extLst>
              <a:ext uri="{FF2B5EF4-FFF2-40B4-BE49-F238E27FC236}">
                <a16:creationId xmlns:a16="http://schemas.microsoft.com/office/drawing/2014/main" id="{8C05FBE5-0B95-8E03-7FB2-1E1C8539B605}"/>
              </a:ext>
            </a:extLst>
          </p:cNvPr>
          <p:cNvSpPr txBox="1"/>
          <p:nvPr/>
        </p:nvSpPr>
        <p:spPr>
          <a:xfrm>
            <a:off x="1945590" y="3180614"/>
            <a:ext cx="45719" cy="707886"/>
          </a:xfrm>
          <a:prstGeom prst="rect">
            <a:avLst/>
          </a:prstGeom>
          <a:noFill/>
        </p:spPr>
        <p:txBody>
          <a:bodyPr wrap="square" rtlCol="0">
            <a:spAutoFit/>
          </a:bodyPr>
          <a:lstStyle/>
          <a:p>
            <a:pPr algn="ctr"/>
            <a:r>
              <a:rPr lang="en-US" sz="4000" dirty="0">
                <a:latin typeface="Programma" panose="02000009000000000000" pitchFamily="49" charset="0"/>
              </a:rPr>
              <a:t>B</a:t>
            </a:r>
          </a:p>
        </p:txBody>
      </p:sp>
      <p:cxnSp>
        <p:nvCxnSpPr>
          <p:cNvPr id="4" name="Straight Connector 3">
            <a:extLst>
              <a:ext uri="{FF2B5EF4-FFF2-40B4-BE49-F238E27FC236}">
                <a16:creationId xmlns:a16="http://schemas.microsoft.com/office/drawing/2014/main" id="{35234D70-03C4-EF49-F149-96935E5543EB}"/>
              </a:ext>
            </a:extLst>
          </p:cNvPr>
          <p:cNvCxnSpPr>
            <a:cxnSpLocks/>
          </p:cNvCxnSpPr>
          <p:nvPr/>
        </p:nvCxnSpPr>
        <p:spPr>
          <a:xfrm>
            <a:off x="2214759" y="5399404"/>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8FF500-441E-36B7-309C-F9822DFA9DE1}"/>
              </a:ext>
            </a:extLst>
          </p:cNvPr>
          <p:cNvCxnSpPr>
            <a:cxnSpLocks/>
          </p:cNvCxnSpPr>
          <p:nvPr/>
        </p:nvCxnSpPr>
        <p:spPr>
          <a:xfrm>
            <a:off x="5409962" y="4524882"/>
            <a:ext cx="1386947" cy="8626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56AFBE-0467-308F-D8C6-FC93CB9EC203}"/>
              </a:ext>
            </a:extLst>
          </p:cNvPr>
          <p:cNvSpPr txBox="1"/>
          <p:nvPr/>
        </p:nvSpPr>
        <p:spPr>
          <a:xfrm>
            <a:off x="1947570" y="4100050"/>
            <a:ext cx="45719" cy="707886"/>
          </a:xfrm>
          <a:prstGeom prst="rect">
            <a:avLst/>
          </a:prstGeom>
          <a:noFill/>
        </p:spPr>
        <p:txBody>
          <a:bodyPr wrap="square" rtlCol="0">
            <a:spAutoFit/>
          </a:bodyPr>
          <a:lstStyle/>
          <a:p>
            <a:pPr algn="ctr"/>
            <a:r>
              <a:rPr lang="en-US" sz="4000" dirty="0">
                <a:latin typeface="Programma" panose="02000009000000000000" pitchFamily="49" charset="0"/>
              </a:rPr>
              <a:t>C</a:t>
            </a:r>
          </a:p>
        </p:txBody>
      </p:sp>
      <p:sp>
        <p:nvSpPr>
          <p:cNvPr id="19" name="TextBox 18">
            <a:extLst>
              <a:ext uri="{FF2B5EF4-FFF2-40B4-BE49-F238E27FC236}">
                <a16:creationId xmlns:a16="http://schemas.microsoft.com/office/drawing/2014/main" id="{375D317C-A13D-C431-63E5-5E971BA00CF9}"/>
              </a:ext>
            </a:extLst>
          </p:cNvPr>
          <p:cNvSpPr txBox="1"/>
          <p:nvPr/>
        </p:nvSpPr>
        <p:spPr>
          <a:xfrm>
            <a:off x="1987152" y="4959033"/>
            <a:ext cx="45719" cy="707886"/>
          </a:xfrm>
          <a:prstGeom prst="rect">
            <a:avLst/>
          </a:prstGeom>
          <a:noFill/>
        </p:spPr>
        <p:txBody>
          <a:bodyPr wrap="square" rtlCol="0">
            <a:spAutoFit/>
          </a:bodyPr>
          <a:lstStyle/>
          <a:p>
            <a:pPr algn="ctr"/>
            <a:r>
              <a:rPr lang="en-US" sz="4000" dirty="0">
                <a:latin typeface="Programma" panose="02000009000000000000" pitchFamily="49" charset="0"/>
              </a:rPr>
              <a:t>D</a:t>
            </a:r>
          </a:p>
        </p:txBody>
      </p:sp>
      <p:cxnSp>
        <p:nvCxnSpPr>
          <p:cNvPr id="40" name="Straight Connector 39">
            <a:extLst>
              <a:ext uri="{FF2B5EF4-FFF2-40B4-BE49-F238E27FC236}">
                <a16:creationId xmlns:a16="http://schemas.microsoft.com/office/drawing/2014/main" id="{F63768C0-E86A-C10B-D677-C70AB0CBFC49}"/>
              </a:ext>
            </a:extLst>
          </p:cNvPr>
          <p:cNvCxnSpPr>
            <a:cxnSpLocks/>
          </p:cNvCxnSpPr>
          <p:nvPr/>
        </p:nvCxnSpPr>
        <p:spPr>
          <a:xfrm flipV="1">
            <a:off x="6798038" y="2723306"/>
            <a:ext cx="1377217" cy="26351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391E4579-A762-9504-519F-41E47295251F}"/>
              </a:ext>
            </a:extLst>
          </p:cNvPr>
          <p:cNvSpPr/>
          <p:nvPr/>
        </p:nvSpPr>
        <p:spPr>
          <a:xfrm>
            <a:off x="10798534" y="2579447"/>
            <a:ext cx="314696" cy="302820"/>
          </a:xfrm>
          <a:prstGeom prst="ellipse">
            <a:avLst/>
          </a:prstGeom>
          <a:solidFill>
            <a:schemeClr val="tx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Oval 7">
            <a:extLst>
              <a:ext uri="{FF2B5EF4-FFF2-40B4-BE49-F238E27FC236}">
                <a16:creationId xmlns:a16="http://schemas.microsoft.com/office/drawing/2014/main" id="{3BEBE6AF-38E6-1DF2-8360-80D4404D6AA4}"/>
              </a:ext>
            </a:extLst>
          </p:cNvPr>
          <p:cNvSpPr/>
          <p:nvPr/>
        </p:nvSpPr>
        <p:spPr>
          <a:xfrm>
            <a:off x="2476017" y="2580346"/>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 name="Oval 23">
            <a:extLst>
              <a:ext uri="{FF2B5EF4-FFF2-40B4-BE49-F238E27FC236}">
                <a16:creationId xmlns:a16="http://schemas.microsoft.com/office/drawing/2014/main" id="{38A6E9F5-1832-0B18-0547-095BC0F752DC}"/>
              </a:ext>
            </a:extLst>
          </p:cNvPr>
          <p:cNvSpPr/>
          <p:nvPr/>
        </p:nvSpPr>
        <p:spPr>
          <a:xfrm>
            <a:off x="3863103" y="3468674"/>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9" name="Oval 28">
            <a:extLst>
              <a:ext uri="{FF2B5EF4-FFF2-40B4-BE49-F238E27FC236}">
                <a16:creationId xmlns:a16="http://schemas.microsoft.com/office/drawing/2014/main" id="{B8D7651C-5AD9-CA13-2593-36F4BE688CFF}"/>
              </a:ext>
            </a:extLst>
          </p:cNvPr>
          <p:cNvSpPr/>
          <p:nvPr/>
        </p:nvSpPr>
        <p:spPr>
          <a:xfrm>
            <a:off x="8024361" y="2584839"/>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0" name="Oval 29">
            <a:extLst>
              <a:ext uri="{FF2B5EF4-FFF2-40B4-BE49-F238E27FC236}">
                <a16:creationId xmlns:a16="http://schemas.microsoft.com/office/drawing/2014/main" id="{644E1B95-DBDE-0931-AF0C-C701E3D59641}"/>
              </a:ext>
            </a:extLst>
          </p:cNvPr>
          <p:cNvSpPr/>
          <p:nvPr/>
        </p:nvSpPr>
        <p:spPr>
          <a:xfrm>
            <a:off x="6641443" y="5229241"/>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1" name="Oval 30">
            <a:extLst>
              <a:ext uri="{FF2B5EF4-FFF2-40B4-BE49-F238E27FC236}">
                <a16:creationId xmlns:a16="http://schemas.microsoft.com/office/drawing/2014/main" id="{CD8C8DE7-76B9-9483-D0C5-4A21F191228D}"/>
              </a:ext>
            </a:extLst>
          </p:cNvPr>
          <p:cNvSpPr/>
          <p:nvPr/>
        </p:nvSpPr>
        <p:spPr>
          <a:xfrm>
            <a:off x="5253604" y="4374374"/>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338287426"/>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A1632A6A-BA3A-FDA3-1A67-4528DDFA2859}"/>
              </a:ext>
            </a:extLst>
          </p:cNvPr>
          <p:cNvCxnSpPr/>
          <p:nvPr/>
        </p:nvCxnSpPr>
        <p:spPr>
          <a:xfrm>
            <a:off x="2633365" y="2731325"/>
            <a:ext cx="0" cy="2668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0E1CEA-66AD-508F-08CF-F098BECF2AEC}"/>
              </a:ext>
            </a:extLst>
          </p:cNvPr>
          <p:cNvCxnSpPr/>
          <p:nvPr/>
        </p:nvCxnSpPr>
        <p:spPr>
          <a:xfrm>
            <a:off x="4020451" y="272330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FE265A-17A0-A56D-5F5C-1224DB6DA408}"/>
              </a:ext>
            </a:extLst>
          </p:cNvPr>
          <p:cNvCxnSpPr/>
          <p:nvPr/>
        </p:nvCxnSpPr>
        <p:spPr>
          <a:xfrm>
            <a:off x="540475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B5A3BB-ABA1-836B-EFD0-A59571A9813F}"/>
              </a:ext>
            </a:extLst>
          </p:cNvPr>
          <p:cNvCxnSpPr/>
          <p:nvPr/>
        </p:nvCxnSpPr>
        <p:spPr>
          <a:xfrm>
            <a:off x="681445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42316D-A4F1-64A5-C9CE-F4C51E57D6C4}"/>
              </a:ext>
            </a:extLst>
          </p:cNvPr>
          <p:cNvCxnSpPr/>
          <p:nvPr/>
        </p:nvCxnSpPr>
        <p:spPr>
          <a:xfrm>
            <a:off x="817970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D8B1CAA-D98F-9639-AEB4-47CAE6C8E64C}"/>
              </a:ext>
            </a:extLst>
          </p:cNvPr>
          <p:cNvCxnSpPr/>
          <p:nvPr/>
        </p:nvCxnSpPr>
        <p:spPr>
          <a:xfrm>
            <a:off x="956400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8F90B46-2137-AC5B-DD66-C236ECBC989C}"/>
              </a:ext>
            </a:extLst>
          </p:cNvPr>
          <p:cNvCxnSpPr/>
          <p:nvPr/>
        </p:nvCxnSpPr>
        <p:spPr>
          <a:xfrm>
            <a:off x="1095465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BF7D17-BA98-EE9B-3F3E-495E7D6E330D}"/>
              </a:ext>
            </a:extLst>
          </p:cNvPr>
          <p:cNvSpPr>
            <a:spLocks noGrp="1"/>
          </p:cNvSpPr>
          <p:nvPr>
            <p:ph type="title"/>
          </p:nvPr>
        </p:nvSpPr>
        <p:spPr/>
        <p:txBody>
          <a:bodyPr/>
          <a:lstStyle/>
          <a:p>
            <a:r>
              <a:rPr lang="en-US" dirty="0">
                <a:latin typeface="Programma" panose="02000009000000000000" pitchFamily="49" charset="0"/>
              </a:rPr>
              <a:t>A: parallel(B, C, D)</a:t>
            </a:r>
          </a:p>
        </p:txBody>
      </p:sp>
      <p:cxnSp>
        <p:nvCxnSpPr>
          <p:cNvPr id="5" name="Straight Connector 4">
            <a:extLst>
              <a:ext uri="{FF2B5EF4-FFF2-40B4-BE49-F238E27FC236}">
                <a16:creationId xmlns:a16="http://schemas.microsoft.com/office/drawing/2014/main" id="{BEF1BCE4-3392-C019-85F3-4A15BC0AFA8A}"/>
              </a:ext>
            </a:extLst>
          </p:cNvPr>
          <p:cNvCxnSpPr>
            <a:cxnSpLocks/>
          </p:cNvCxnSpPr>
          <p:nvPr/>
        </p:nvCxnSpPr>
        <p:spPr>
          <a:xfrm>
            <a:off x="2214760" y="2731325"/>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E2BCAAC-51B4-1CEE-3226-0BA00A4DFB1E}"/>
              </a:ext>
            </a:extLst>
          </p:cNvPr>
          <p:cNvCxnSpPr>
            <a:cxnSpLocks/>
          </p:cNvCxnSpPr>
          <p:nvPr/>
        </p:nvCxnSpPr>
        <p:spPr>
          <a:xfrm>
            <a:off x="2214760" y="3620985"/>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A06AC88-C968-7F2E-3F98-B9A68916D222}"/>
              </a:ext>
            </a:extLst>
          </p:cNvPr>
          <p:cNvCxnSpPr>
            <a:cxnSpLocks/>
          </p:cNvCxnSpPr>
          <p:nvPr/>
        </p:nvCxnSpPr>
        <p:spPr>
          <a:xfrm>
            <a:off x="2214760" y="4510644"/>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A7828A-926F-469E-3C60-C77EA4E462B2}"/>
              </a:ext>
            </a:extLst>
          </p:cNvPr>
          <p:cNvCxnSpPr>
            <a:cxnSpLocks/>
          </p:cNvCxnSpPr>
          <p:nvPr/>
        </p:nvCxnSpPr>
        <p:spPr>
          <a:xfrm>
            <a:off x="2633365" y="2715284"/>
            <a:ext cx="1387086" cy="904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8BE4B97-BDC2-5CB7-97F1-17716C7BB886}"/>
              </a:ext>
            </a:extLst>
          </p:cNvPr>
          <p:cNvCxnSpPr>
            <a:cxnSpLocks/>
          </p:cNvCxnSpPr>
          <p:nvPr/>
        </p:nvCxnSpPr>
        <p:spPr>
          <a:xfrm flipH="1">
            <a:off x="4020451" y="2723306"/>
            <a:ext cx="1387086" cy="89677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536DA19-C1A5-F202-0EE4-F9CFA4357683}"/>
              </a:ext>
            </a:extLst>
          </p:cNvPr>
          <p:cNvSpPr txBox="1"/>
          <p:nvPr/>
        </p:nvSpPr>
        <p:spPr>
          <a:xfrm>
            <a:off x="1947571" y="2321631"/>
            <a:ext cx="45719" cy="707886"/>
          </a:xfrm>
          <a:prstGeom prst="rect">
            <a:avLst/>
          </a:prstGeom>
          <a:noFill/>
        </p:spPr>
        <p:txBody>
          <a:bodyPr wrap="square" rtlCol="0">
            <a:spAutoFit/>
          </a:bodyPr>
          <a:lstStyle/>
          <a:p>
            <a:pPr algn="ctr"/>
            <a:r>
              <a:rPr lang="en-US" sz="4000" dirty="0">
                <a:latin typeface="Programma" panose="02000009000000000000" pitchFamily="49" charset="0"/>
              </a:rPr>
              <a:t>A</a:t>
            </a:r>
          </a:p>
        </p:txBody>
      </p:sp>
      <p:sp>
        <p:nvSpPr>
          <p:cNvPr id="21" name="TextBox 20">
            <a:extLst>
              <a:ext uri="{FF2B5EF4-FFF2-40B4-BE49-F238E27FC236}">
                <a16:creationId xmlns:a16="http://schemas.microsoft.com/office/drawing/2014/main" id="{8C05FBE5-0B95-8E03-7FB2-1E1C8539B605}"/>
              </a:ext>
            </a:extLst>
          </p:cNvPr>
          <p:cNvSpPr txBox="1"/>
          <p:nvPr/>
        </p:nvSpPr>
        <p:spPr>
          <a:xfrm>
            <a:off x="1945590" y="3180614"/>
            <a:ext cx="45719" cy="707886"/>
          </a:xfrm>
          <a:prstGeom prst="rect">
            <a:avLst/>
          </a:prstGeom>
          <a:noFill/>
        </p:spPr>
        <p:txBody>
          <a:bodyPr wrap="square" rtlCol="0">
            <a:spAutoFit/>
          </a:bodyPr>
          <a:lstStyle/>
          <a:p>
            <a:pPr algn="ctr"/>
            <a:r>
              <a:rPr lang="en-US" sz="4000" dirty="0">
                <a:latin typeface="Programma" panose="02000009000000000000" pitchFamily="49" charset="0"/>
              </a:rPr>
              <a:t>B</a:t>
            </a:r>
          </a:p>
        </p:txBody>
      </p:sp>
      <p:cxnSp>
        <p:nvCxnSpPr>
          <p:cNvPr id="4" name="Straight Connector 3">
            <a:extLst>
              <a:ext uri="{FF2B5EF4-FFF2-40B4-BE49-F238E27FC236}">
                <a16:creationId xmlns:a16="http://schemas.microsoft.com/office/drawing/2014/main" id="{35234D70-03C4-EF49-F149-96935E5543EB}"/>
              </a:ext>
            </a:extLst>
          </p:cNvPr>
          <p:cNvCxnSpPr>
            <a:cxnSpLocks/>
          </p:cNvCxnSpPr>
          <p:nvPr/>
        </p:nvCxnSpPr>
        <p:spPr>
          <a:xfrm>
            <a:off x="2214759" y="5399404"/>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8FF500-441E-36B7-309C-F9822DFA9DE1}"/>
              </a:ext>
            </a:extLst>
          </p:cNvPr>
          <p:cNvCxnSpPr>
            <a:cxnSpLocks/>
          </p:cNvCxnSpPr>
          <p:nvPr/>
        </p:nvCxnSpPr>
        <p:spPr>
          <a:xfrm>
            <a:off x="2623975" y="2722405"/>
            <a:ext cx="1390791" cy="266357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56AFBE-0467-308F-D8C6-FC93CB9EC203}"/>
              </a:ext>
            </a:extLst>
          </p:cNvPr>
          <p:cNvSpPr txBox="1"/>
          <p:nvPr/>
        </p:nvSpPr>
        <p:spPr>
          <a:xfrm>
            <a:off x="1947570" y="4100050"/>
            <a:ext cx="45719" cy="707886"/>
          </a:xfrm>
          <a:prstGeom prst="rect">
            <a:avLst/>
          </a:prstGeom>
          <a:noFill/>
        </p:spPr>
        <p:txBody>
          <a:bodyPr wrap="square" rtlCol="0">
            <a:spAutoFit/>
          </a:bodyPr>
          <a:lstStyle/>
          <a:p>
            <a:pPr algn="ctr"/>
            <a:r>
              <a:rPr lang="en-US" sz="4000" dirty="0">
                <a:latin typeface="Programma" panose="02000009000000000000" pitchFamily="49" charset="0"/>
              </a:rPr>
              <a:t>C</a:t>
            </a:r>
          </a:p>
        </p:txBody>
      </p:sp>
      <p:sp>
        <p:nvSpPr>
          <p:cNvPr id="19" name="TextBox 18">
            <a:extLst>
              <a:ext uri="{FF2B5EF4-FFF2-40B4-BE49-F238E27FC236}">
                <a16:creationId xmlns:a16="http://schemas.microsoft.com/office/drawing/2014/main" id="{375D317C-A13D-C431-63E5-5E971BA00CF9}"/>
              </a:ext>
            </a:extLst>
          </p:cNvPr>
          <p:cNvSpPr txBox="1"/>
          <p:nvPr/>
        </p:nvSpPr>
        <p:spPr>
          <a:xfrm>
            <a:off x="1987152" y="4959033"/>
            <a:ext cx="45719" cy="707886"/>
          </a:xfrm>
          <a:prstGeom prst="rect">
            <a:avLst/>
          </a:prstGeom>
          <a:noFill/>
        </p:spPr>
        <p:txBody>
          <a:bodyPr wrap="square" rtlCol="0">
            <a:spAutoFit/>
          </a:bodyPr>
          <a:lstStyle/>
          <a:p>
            <a:pPr algn="ctr"/>
            <a:r>
              <a:rPr lang="en-US" sz="4000" dirty="0">
                <a:latin typeface="Programma" panose="02000009000000000000" pitchFamily="49" charset="0"/>
              </a:rPr>
              <a:t>D</a:t>
            </a:r>
          </a:p>
        </p:txBody>
      </p:sp>
      <p:cxnSp>
        <p:nvCxnSpPr>
          <p:cNvPr id="40" name="Straight Connector 39">
            <a:extLst>
              <a:ext uri="{FF2B5EF4-FFF2-40B4-BE49-F238E27FC236}">
                <a16:creationId xmlns:a16="http://schemas.microsoft.com/office/drawing/2014/main" id="{F63768C0-E86A-C10B-D677-C70AB0CBFC49}"/>
              </a:ext>
            </a:extLst>
          </p:cNvPr>
          <p:cNvCxnSpPr>
            <a:cxnSpLocks/>
          </p:cNvCxnSpPr>
          <p:nvPr/>
        </p:nvCxnSpPr>
        <p:spPr>
          <a:xfrm flipV="1">
            <a:off x="4029841" y="2722405"/>
            <a:ext cx="1387086" cy="266357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C191D1A-493D-751F-595B-AE87546BD1A9}"/>
              </a:ext>
            </a:extLst>
          </p:cNvPr>
          <p:cNvCxnSpPr>
            <a:cxnSpLocks/>
          </p:cNvCxnSpPr>
          <p:nvPr/>
        </p:nvCxnSpPr>
        <p:spPr>
          <a:xfrm>
            <a:off x="2621995" y="2723306"/>
            <a:ext cx="1392771" cy="17855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12346D1-9089-17A2-D260-A4952ED081D8}"/>
              </a:ext>
            </a:extLst>
          </p:cNvPr>
          <p:cNvCxnSpPr>
            <a:cxnSpLocks/>
          </p:cNvCxnSpPr>
          <p:nvPr/>
        </p:nvCxnSpPr>
        <p:spPr>
          <a:xfrm flipV="1">
            <a:off x="4011061" y="2722405"/>
            <a:ext cx="1400181" cy="179773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E0D94217-191E-AA95-60FE-C0DE29C3EEED}"/>
              </a:ext>
            </a:extLst>
          </p:cNvPr>
          <p:cNvSpPr/>
          <p:nvPr/>
        </p:nvSpPr>
        <p:spPr>
          <a:xfrm>
            <a:off x="10798534" y="2579447"/>
            <a:ext cx="314696" cy="302820"/>
          </a:xfrm>
          <a:prstGeom prst="ellipse">
            <a:avLst/>
          </a:prstGeom>
          <a:solidFill>
            <a:schemeClr val="tx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Oval 7">
            <a:extLst>
              <a:ext uri="{FF2B5EF4-FFF2-40B4-BE49-F238E27FC236}">
                <a16:creationId xmlns:a16="http://schemas.microsoft.com/office/drawing/2014/main" id="{3BEBE6AF-38E6-1DF2-8360-80D4404D6AA4}"/>
              </a:ext>
            </a:extLst>
          </p:cNvPr>
          <p:cNvSpPr/>
          <p:nvPr/>
        </p:nvSpPr>
        <p:spPr>
          <a:xfrm>
            <a:off x="2476017" y="2580346"/>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 name="Oval 23">
            <a:extLst>
              <a:ext uri="{FF2B5EF4-FFF2-40B4-BE49-F238E27FC236}">
                <a16:creationId xmlns:a16="http://schemas.microsoft.com/office/drawing/2014/main" id="{38A6E9F5-1832-0B18-0547-095BC0F752DC}"/>
              </a:ext>
            </a:extLst>
          </p:cNvPr>
          <p:cNvSpPr/>
          <p:nvPr/>
        </p:nvSpPr>
        <p:spPr>
          <a:xfrm>
            <a:off x="3863103" y="3468674"/>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5" name="Oval 24">
            <a:extLst>
              <a:ext uri="{FF2B5EF4-FFF2-40B4-BE49-F238E27FC236}">
                <a16:creationId xmlns:a16="http://schemas.microsoft.com/office/drawing/2014/main" id="{8B25472C-9448-96E8-DA39-24C91EE302D5}"/>
              </a:ext>
            </a:extLst>
          </p:cNvPr>
          <p:cNvSpPr/>
          <p:nvPr/>
        </p:nvSpPr>
        <p:spPr>
          <a:xfrm>
            <a:off x="5250189" y="2582885"/>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7" name="Oval 26">
            <a:extLst>
              <a:ext uri="{FF2B5EF4-FFF2-40B4-BE49-F238E27FC236}">
                <a16:creationId xmlns:a16="http://schemas.microsoft.com/office/drawing/2014/main" id="{6707A2C1-CBD8-9C4A-53AC-439790C5DF2E}"/>
              </a:ext>
            </a:extLst>
          </p:cNvPr>
          <p:cNvSpPr/>
          <p:nvPr/>
        </p:nvSpPr>
        <p:spPr>
          <a:xfrm>
            <a:off x="3857418" y="4368732"/>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0" name="Oval 29">
            <a:extLst>
              <a:ext uri="{FF2B5EF4-FFF2-40B4-BE49-F238E27FC236}">
                <a16:creationId xmlns:a16="http://schemas.microsoft.com/office/drawing/2014/main" id="{644E1B95-DBDE-0931-AF0C-C701E3D59641}"/>
              </a:ext>
            </a:extLst>
          </p:cNvPr>
          <p:cNvSpPr/>
          <p:nvPr/>
        </p:nvSpPr>
        <p:spPr>
          <a:xfrm>
            <a:off x="3860639" y="5234569"/>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976064731"/>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9D38FCA-D039-A349-FA85-AD4E1B4D1BC3}"/>
              </a:ext>
            </a:extLst>
          </p:cNvPr>
          <p:cNvCxnSpPr/>
          <p:nvPr/>
        </p:nvCxnSpPr>
        <p:spPr>
          <a:xfrm>
            <a:off x="2633365" y="2731325"/>
            <a:ext cx="0" cy="2668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2CCC1BB-E798-1DFA-D79A-1E5C6010659F}"/>
              </a:ext>
            </a:extLst>
          </p:cNvPr>
          <p:cNvCxnSpPr/>
          <p:nvPr/>
        </p:nvCxnSpPr>
        <p:spPr>
          <a:xfrm>
            <a:off x="4020451" y="272330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F899F6D-AD60-134C-7EF0-D2CD74631CFA}"/>
              </a:ext>
            </a:extLst>
          </p:cNvPr>
          <p:cNvCxnSpPr/>
          <p:nvPr/>
        </p:nvCxnSpPr>
        <p:spPr>
          <a:xfrm>
            <a:off x="540475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B09476F-7F93-D82A-AA9D-A5A0AA3209CE}"/>
              </a:ext>
            </a:extLst>
          </p:cNvPr>
          <p:cNvCxnSpPr/>
          <p:nvPr/>
        </p:nvCxnSpPr>
        <p:spPr>
          <a:xfrm>
            <a:off x="681445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C049C76-8AB1-A139-F802-C242B58C3343}"/>
              </a:ext>
            </a:extLst>
          </p:cNvPr>
          <p:cNvCxnSpPr/>
          <p:nvPr/>
        </p:nvCxnSpPr>
        <p:spPr>
          <a:xfrm>
            <a:off x="817970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6438308-21DD-2DC5-FE70-9806D4D35127}"/>
              </a:ext>
            </a:extLst>
          </p:cNvPr>
          <p:cNvCxnSpPr/>
          <p:nvPr/>
        </p:nvCxnSpPr>
        <p:spPr>
          <a:xfrm>
            <a:off x="956400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C927A00-D4F2-9D90-AACB-B7A7A9F2C4F2}"/>
              </a:ext>
            </a:extLst>
          </p:cNvPr>
          <p:cNvCxnSpPr/>
          <p:nvPr/>
        </p:nvCxnSpPr>
        <p:spPr>
          <a:xfrm>
            <a:off x="10954651" y="2729656"/>
            <a:ext cx="0" cy="267609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BF7D17-BA98-EE9B-3F3E-495E7D6E330D}"/>
              </a:ext>
            </a:extLst>
          </p:cNvPr>
          <p:cNvSpPr>
            <a:spLocks noGrp="1"/>
          </p:cNvSpPr>
          <p:nvPr>
            <p:ph type="title"/>
          </p:nvPr>
        </p:nvSpPr>
        <p:spPr/>
        <p:txBody>
          <a:bodyPr/>
          <a:lstStyle/>
          <a:p>
            <a:r>
              <a:rPr lang="en-US" dirty="0">
                <a:latin typeface="Programma" panose="02000009000000000000" pitchFamily="49" charset="0"/>
              </a:rPr>
              <a:t>A: pipeline(B, C, D)</a:t>
            </a:r>
          </a:p>
        </p:txBody>
      </p:sp>
      <p:cxnSp>
        <p:nvCxnSpPr>
          <p:cNvPr id="5" name="Straight Connector 4">
            <a:extLst>
              <a:ext uri="{FF2B5EF4-FFF2-40B4-BE49-F238E27FC236}">
                <a16:creationId xmlns:a16="http://schemas.microsoft.com/office/drawing/2014/main" id="{BEF1BCE4-3392-C019-85F3-4A15BC0AFA8A}"/>
              </a:ext>
            </a:extLst>
          </p:cNvPr>
          <p:cNvCxnSpPr>
            <a:cxnSpLocks/>
          </p:cNvCxnSpPr>
          <p:nvPr/>
        </p:nvCxnSpPr>
        <p:spPr>
          <a:xfrm>
            <a:off x="2214760" y="2731325"/>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E2BCAAC-51B4-1CEE-3226-0BA00A4DFB1E}"/>
              </a:ext>
            </a:extLst>
          </p:cNvPr>
          <p:cNvCxnSpPr>
            <a:cxnSpLocks/>
          </p:cNvCxnSpPr>
          <p:nvPr/>
        </p:nvCxnSpPr>
        <p:spPr>
          <a:xfrm>
            <a:off x="2214760" y="3620985"/>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A06AC88-C968-7F2E-3F98-B9A68916D222}"/>
              </a:ext>
            </a:extLst>
          </p:cNvPr>
          <p:cNvCxnSpPr>
            <a:cxnSpLocks/>
          </p:cNvCxnSpPr>
          <p:nvPr/>
        </p:nvCxnSpPr>
        <p:spPr>
          <a:xfrm>
            <a:off x="2214760" y="4510644"/>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A7828A-926F-469E-3C60-C77EA4E462B2}"/>
              </a:ext>
            </a:extLst>
          </p:cNvPr>
          <p:cNvCxnSpPr>
            <a:cxnSpLocks/>
          </p:cNvCxnSpPr>
          <p:nvPr/>
        </p:nvCxnSpPr>
        <p:spPr>
          <a:xfrm>
            <a:off x="2633365" y="2715284"/>
            <a:ext cx="1387086" cy="904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8BE4B97-BDC2-5CB7-97F1-17716C7BB886}"/>
              </a:ext>
            </a:extLst>
          </p:cNvPr>
          <p:cNvCxnSpPr>
            <a:cxnSpLocks/>
          </p:cNvCxnSpPr>
          <p:nvPr/>
        </p:nvCxnSpPr>
        <p:spPr>
          <a:xfrm flipH="1" flipV="1">
            <a:off x="4020451" y="3620084"/>
            <a:ext cx="1382918" cy="9047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536DA19-C1A5-F202-0EE4-F9CFA4357683}"/>
              </a:ext>
            </a:extLst>
          </p:cNvPr>
          <p:cNvSpPr txBox="1"/>
          <p:nvPr/>
        </p:nvSpPr>
        <p:spPr>
          <a:xfrm>
            <a:off x="1947571" y="2321631"/>
            <a:ext cx="45719" cy="707886"/>
          </a:xfrm>
          <a:prstGeom prst="rect">
            <a:avLst/>
          </a:prstGeom>
          <a:noFill/>
        </p:spPr>
        <p:txBody>
          <a:bodyPr wrap="square" rtlCol="0">
            <a:spAutoFit/>
          </a:bodyPr>
          <a:lstStyle/>
          <a:p>
            <a:pPr algn="ctr"/>
            <a:r>
              <a:rPr lang="en-US" sz="4000" dirty="0">
                <a:latin typeface="Programma" panose="02000009000000000000" pitchFamily="49" charset="0"/>
              </a:rPr>
              <a:t>A</a:t>
            </a:r>
          </a:p>
        </p:txBody>
      </p:sp>
      <p:sp>
        <p:nvSpPr>
          <p:cNvPr id="21" name="TextBox 20">
            <a:extLst>
              <a:ext uri="{FF2B5EF4-FFF2-40B4-BE49-F238E27FC236}">
                <a16:creationId xmlns:a16="http://schemas.microsoft.com/office/drawing/2014/main" id="{8C05FBE5-0B95-8E03-7FB2-1E1C8539B605}"/>
              </a:ext>
            </a:extLst>
          </p:cNvPr>
          <p:cNvSpPr txBox="1"/>
          <p:nvPr/>
        </p:nvSpPr>
        <p:spPr>
          <a:xfrm>
            <a:off x="1945590" y="3180614"/>
            <a:ext cx="45719" cy="707886"/>
          </a:xfrm>
          <a:prstGeom prst="rect">
            <a:avLst/>
          </a:prstGeom>
          <a:noFill/>
        </p:spPr>
        <p:txBody>
          <a:bodyPr wrap="square" rtlCol="0">
            <a:spAutoFit/>
          </a:bodyPr>
          <a:lstStyle/>
          <a:p>
            <a:pPr algn="ctr"/>
            <a:r>
              <a:rPr lang="en-US" sz="4000" dirty="0">
                <a:latin typeface="Programma" panose="02000009000000000000" pitchFamily="49" charset="0"/>
              </a:rPr>
              <a:t>B</a:t>
            </a:r>
          </a:p>
        </p:txBody>
      </p:sp>
      <p:cxnSp>
        <p:nvCxnSpPr>
          <p:cNvPr id="4" name="Straight Connector 3">
            <a:extLst>
              <a:ext uri="{FF2B5EF4-FFF2-40B4-BE49-F238E27FC236}">
                <a16:creationId xmlns:a16="http://schemas.microsoft.com/office/drawing/2014/main" id="{35234D70-03C4-EF49-F149-96935E5543EB}"/>
              </a:ext>
            </a:extLst>
          </p:cNvPr>
          <p:cNvCxnSpPr>
            <a:cxnSpLocks/>
          </p:cNvCxnSpPr>
          <p:nvPr/>
        </p:nvCxnSpPr>
        <p:spPr>
          <a:xfrm>
            <a:off x="2214759" y="5399404"/>
            <a:ext cx="9091551"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8FF500-441E-36B7-309C-F9822DFA9DE1}"/>
              </a:ext>
            </a:extLst>
          </p:cNvPr>
          <p:cNvCxnSpPr>
            <a:cxnSpLocks/>
          </p:cNvCxnSpPr>
          <p:nvPr/>
        </p:nvCxnSpPr>
        <p:spPr>
          <a:xfrm>
            <a:off x="5409962" y="4524882"/>
            <a:ext cx="1386947" cy="86269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56AFBE-0467-308F-D8C6-FC93CB9EC203}"/>
              </a:ext>
            </a:extLst>
          </p:cNvPr>
          <p:cNvSpPr txBox="1"/>
          <p:nvPr/>
        </p:nvSpPr>
        <p:spPr>
          <a:xfrm>
            <a:off x="1947570" y="4100050"/>
            <a:ext cx="45719" cy="707886"/>
          </a:xfrm>
          <a:prstGeom prst="rect">
            <a:avLst/>
          </a:prstGeom>
          <a:noFill/>
        </p:spPr>
        <p:txBody>
          <a:bodyPr wrap="square" rtlCol="0">
            <a:spAutoFit/>
          </a:bodyPr>
          <a:lstStyle/>
          <a:p>
            <a:pPr algn="ctr"/>
            <a:r>
              <a:rPr lang="en-US" sz="4000" dirty="0">
                <a:latin typeface="Programma" panose="02000009000000000000" pitchFamily="49" charset="0"/>
              </a:rPr>
              <a:t>C</a:t>
            </a:r>
          </a:p>
        </p:txBody>
      </p:sp>
      <p:sp>
        <p:nvSpPr>
          <p:cNvPr id="19" name="TextBox 18">
            <a:extLst>
              <a:ext uri="{FF2B5EF4-FFF2-40B4-BE49-F238E27FC236}">
                <a16:creationId xmlns:a16="http://schemas.microsoft.com/office/drawing/2014/main" id="{375D317C-A13D-C431-63E5-5E971BA00CF9}"/>
              </a:ext>
            </a:extLst>
          </p:cNvPr>
          <p:cNvSpPr txBox="1"/>
          <p:nvPr/>
        </p:nvSpPr>
        <p:spPr>
          <a:xfrm>
            <a:off x="1987152" y="4959033"/>
            <a:ext cx="45719" cy="707886"/>
          </a:xfrm>
          <a:prstGeom prst="rect">
            <a:avLst/>
          </a:prstGeom>
          <a:noFill/>
        </p:spPr>
        <p:txBody>
          <a:bodyPr wrap="square" rtlCol="0">
            <a:spAutoFit/>
          </a:bodyPr>
          <a:lstStyle/>
          <a:p>
            <a:pPr algn="ctr"/>
            <a:r>
              <a:rPr lang="en-US" sz="4000" dirty="0">
                <a:latin typeface="Programma" panose="02000009000000000000" pitchFamily="49" charset="0"/>
              </a:rPr>
              <a:t>D</a:t>
            </a:r>
          </a:p>
        </p:txBody>
      </p:sp>
      <p:cxnSp>
        <p:nvCxnSpPr>
          <p:cNvPr id="40" name="Straight Connector 39">
            <a:extLst>
              <a:ext uri="{FF2B5EF4-FFF2-40B4-BE49-F238E27FC236}">
                <a16:creationId xmlns:a16="http://schemas.microsoft.com/office/drawing/2014/main" id="{F63768C0-E86A-C10B-D677-C70AB0CBFC49}"/>
              </a:ext>
            </a:extLst>
          </p:cNvPr>
          <p:cNvCxnSpPr>
            <a:cxnSpLocks/>
          </p:cNvCxnSpPr>
          <p:nvPr/>
        </p:nvCxnSpPr>
        <p:spPr>
          <a:xfrm flipV="1">
            <a:off x="6798038" y="2723306"/>
            <a:ext cx="1377217" cy="263515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BEBE6AF-38E6-1DF2-8360-80D4404D6AA4}"/>
              </a:ext>
            </a:extLst>
          </p:cNvPr>
          <p:cNvSpPr/>
          <p:nvPr/>
        </p:nvSpPr>
        <p:spPr>
          <a:xfrm>
            <a:off x="2476017" y="2580346"/>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 name="Oval 23">
            <a:extLst>
              <a:ext uri="{FF2B5EF4-FFF2-40B4-BE49-F238E27FC236}">
                <a16:creationId xmlns:a16="http://schemas.microsoft.com/office/drawing/2014/main" id="{38A6E9F5-1832-0B18-0547-095BC0F752DC}"/>
              </a:ext>
            </a:extLst>
          </p:cNvPr>
          <p:cNvSpPr/>
          <p:nvPr/>
        </p:nvSpPr>
        <p:spPr>
          <a:xfrm>
            <a:off x="3863103" y="3468674"/>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9" name="Oval 28">
            <a:extLst>
              <a:ext uri="{FF2B5EF4-FFF2-40B4-BE49-F238E27FC236}">
                <a16:creationId xmlns:a16="http://schemas.microsoft.com/office/drawing/2014/main" id="{B8D7651C-5AD9-CA13-2593-36F4BE688CFF}"/>
              </a:ext>
            </a:extLst>
          </p:cNvPr>
          <p:cNvSpPr/>
          <p:nvPr/>
        </p:nvSpPr>
        <p:spPr>
          <a:xfrm>
            <a:off x="8024361" y="2584839"/>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0" name="Oval 29">
            <a:extLst>
              <a:ext uri="{FF2B5EF4-FFF2-40B4-BE49-F238E27FC236}">
                <a16:creationId xmlns:a16="http://schemas.microsoft.com/office/drawing/2014/main" id="{644E1B95-DBDE-0931-AF0C-C701E3D59641}"/>
              </a:ext>
            </a:extLst>
          </p:cNvPr>
          <p:cNvSpPr/>
          <p:nvPr/>
        </p:nvSpPr>
        <p:spPr>
          <a:xfrm>
            <a:off x="6641443" y="5229241"/>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1" name="Oval 30">
            <a:extLst>
              <a:ext uri="{FF2B5EF4-FFF2-40B4-BE49-F238E27FC236}">
                <a16:creationId xmlns:a16="http://schemas.microsoft.com/office/drawing/2014/main" id="{CD8C8DE7-76B9-9483-D0C5-4A21F191228D}"/>
              </a:ext>
            </a:extLst>
          </p:cNvPr>
          <p:cNvSpPr/>
          <p:nvPr/>
        </p:nvSpPr>
        <p:spPr>
          <a:xfrm>
            <a:off x="5253604" y="4374374"/>
            <a:ext cx="314696" cy="302820"/>
          </a:xfrm>
          <a:prstGeom prst="ellipse">
            <a:avLst/>
          </a:prstGeom>
          <a:solidFill>
            <a:srgbClr val="00B0F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Arrow: Right 8">
            <a:extLst>
              <a:ext uri="{FF2B5EF4-FFF2-40B4-BE49-F238E27FC236}">
                <a16:creationId xmlns:a16="http://schemas.microsoft.com/office/drawing/2014/main" id="{DD02493B-15FC-1B6B-5A3C-9048E90F26C1}"/>
              </a:ext>
            </a:extLst>
          </p:cNvPr>
          <p:cNvSpPr/>
          <p:nvPr/>
        </p:nvSpPr>
        <p:spPr>
          <a:xfrm rot="1999636">
            <a:off x="3082212" y="2982927"/>
            <a:ext cx="526065" cy="369514"/>
          </a:xfrm>
          <a:prstGeom prst="rightArrow">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0" name="Arrow: Right 9">
            <a:extLst>
              <a:ext uri="{FF2B5EF4-FFF2-40B4-BE49-F238E27FC236}">
                <a16:creationId xmlns:a16="http://schemas.microsoft.com/office/drawing/2014/main" id="{6E1A625D-FFDA-8469-0209-186C6FC5E1BA}"/>
              </a:ext>
            </a:extLst>
          </p:cNvPr>
          <p:cNvSpPr/>
          <p:nvPr/>
        </p:nvSpPr>
        <p:spPr>
          <a:xfrm rot="1999636">
            <a:off x="4507363" y="3925291"/>
            <a:ext cx="526065" cy="369514"/>
          </a:xfrm>
          <a:prstGeom prst="rightArrow">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1" name="Arrow: Right 10">
            <a:extLst>
              <a:ext uri="{FF2B5EF4-FFF2-40B4-BE49-F238E27FC236}">
                <a16:creationId xmlns:a16="http://schemas.microsoft.com/office/drawing/2014/main" id="{AEB29DCE-0265-555B-C0B3-14F3B3F7093C}"/>
              </a:ext>
            </a:extLst>
          </p:cNvPr>
          <p:cNvSpPr/>
          <p:nvPr/>
        </p:nvSpPr>
        <p:spPr>
          <a:xfrm rot="1999636">
            <a:off x="5914826" y="4803391"/>
            <a:ext cx="526065" cy="369514"/>
          </a:xfrm>
          <a:prstGeom prst="rightArrow">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3" name="Arrow: Right 12">
            <a:extLst>
              <a:ext uri="{FF2B5EF4-FFF2-40B4-BE49-F238E27FC236}">
                <a16:creationId xmlns:a16="http://schemas.microsoft.com/office/drawing/2014/main" id="{85B29638-DC09-6EBC-D301-E2265858CCD2}"/>
              </a:ext>
            </a:extLst>
          </p:cNvPr>
          <p:cNvSpPr/>
          <p:nvPr/>
        </p:nvSpPr>
        <p:spPr>
          <a:xfrm rot="18020565">
            <a:off x="7185381" y="3907073"/>
            <a:ext cx="526065" cy="369514"/>
          </a:xfrm>
          <a:prstGeom prst="rightArrow">
            <a:avLst/>
          </a:prstGeom>
          <a:solidFill>
            <a:schemeClr val="accent2">
              <a:lumMod val="40000"/>
              <a:lumOff val="6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Tree>
    <p:extLst>
      <p:ext uri="{BB962C8B-B14F-4D97-AF65-F5344CB8AC3E}">
        <p14:creationId xmlns:p14="http://schemas.microsoft.com/office/powerpoint/2010/main" val="3721663688"/>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7DBA0-BE7D-1DAC-11C1-39A4AA2969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F298F8-3199-AC20-351A-4518BEE57109}"/>
              </a:ext>
            </a:extLst>
          </p:cNvPr>
          <p:cNvSpPr>
            <a:spLocks noGrp="1"/>
          </p:cNvSpPr>
          <p:nvPr>
            <p:ph type="title"/>
          </p:nvPr>
        </p:nvSpPr>
        <p:spPr/>
        <p:txBody>
          <a:bodyPr/>
          <a:lstStyle/>
          <a:p>
            <a:r>
              <a:rPr lang="en-US" dirty="0"/>
              <a:t>The Great Leaps</a:t>
            </a:r>
          </a:p>
        </p:txBody>
      </p:sp>
      <p:sp>
        <p:nvSpPr>
          <p:cNvPr id="3" name="Content Placeholder 2">
            <a:extLst>
              <a:ext uri="{FF2B5EF4-FFF2-40B4-BE49-F238E27FC236}">
                <a16:creationId xmlns:a16="http://schemas.microsoft.com/office/drawing/2014/main" id="{3569EC6E-252B-013E-CAB5-157697E1B8D0}"/>
              </a:ext>
            </a:extLst>
          </p:cNvPr>
          <p:cNvSpPr>
            <a:spLocks noGrp="1"/>
          </p:cNvSpPr>
          <p:nvPr>
            <p:ph idx="1"/>
          </p:nvPr>
        </p:nvSpPr>
        <p:spPr/>
        <p:txBody>
          <a:bodyPr/>
          <a:lstStyle/>
          <a:p>
            <a:pPr marL="514350" indent="-514350">
              <a:buFont typeface="+mj-lt"/>
              <a:buAutoNum type="arabicPeriod"/>
              <a:tabLst>
                <a:tab pos="10058400" algn="r"/>
              </a:tabLst>
            </a:pPr>
            <a:r>
              <a:rPr lang="en-US" dirty="0">
                <a:solidFill>
                  <a:srgbClr val="99FF99"/>
                </a:solidFill>
              </a:rPr>
              <a:t>Von Neumann architecture	</a:t>
            </a:r>
            <a:r>
              <a:rPr lang="en-US" dirty="0">
                <a:solidFill>
                  <a:srgbClr val="99FF99"/>
                </a:solidFill>
                <a:latin typeface="Arial Rounded MT Bold" panose="020F0704030504030204" pitchFamily="34" charset="0"/>
              </a:rPr>
              <a:t>machine code</a:t>
            </a:r>
          </a:p>
          <a:p>
            <a:pPr marL="0" indent="0">
              <a:buNone/>
              <a:tabLst>
                <a:tab pos="10058400" algn="r"/>
              </a:tabLst>
            </a:pPr>
            <a:r>
              <a:rPr lang="en-US" dirty="0"/>
              <a:t>	</a:t>
            </a:r>
            <a:endParaRPr lang="en-US" dirty="0">
              <a:latin typeface="Arial Rounded MT Bold" panose="020F0704030504030204" pitchFamily="34" charset="0"/>
            </a:endParaRPr>
          </a:p>
          <a:p>
            <a:pPr marL="0" indent="0">
              <a:buNone/>
              <a:tabLst>
                <a:tab pos="10058400" algn="r"/>
              </a:tabLst>
            </a:pPr>
            <a:r>
              <a:rPr lang="en-US" dirty="0"/>
              <a:t>	</a:t>
            </a:r>
            <a:endParaRPr lang="en-US" dirty="0">
              <a:latin typeface="Arial Rounded MT Bold" panose="020F0704030504030204" pitchFamily="34" charset="0"/>
            </a:endParaRPr>
          </a:p>
          <a:p>
            <a:pPr marL="0" indent="0">
              <a:buNone/>
              <a:tabLst>
                <a:tab pos="10058400" algn="r"/>
              </a:tabLst>
            </a:pPr>
            <a:r>
              <a:rPr lang="en-US" dirty="0"/>
              <a:t>	</a:t>
            </a:r>
            <a:endParaRPr lang="en-US" dirty="0">
              <a:latin typeface="Arial Rounded MT Bold" panose="020F0704030504030204" pitchFamily="34" charset="0"/>
            </a:endParaRPr>
          </a:p>
          <a:p>
            <a:pPr marL="0" indent="0">
              <a:buNone/>
              <a:tabLst>
                <a:tab pos="10058400" algn="r"/>
              </a:tabLst>
            </a:pPr>
            <a:r>
              <a:rPr lang="en-US" dirty="0"/>
              <a:t>	</a:t>
            </a:r>
            <a:endParaRPr lang="en-US" dirty="0">
              <a:latin typeface="Arial Rounded MT Bold" panose="020F0704030504030204" pitchFamily="34" charset="0"/>
            </a:endParaRPr>
          </a:p>
          <a:p>
            <a:pPr>
              <a:tabLst>
                <a:tab pos="10058400" algn="r"/>
              </a:tabLst>
            </a:pPr>
            <a:endParaRPr lang="en-US" dirty="0"/>
          </a:p>
        </p:txBody>
      </p:sp>
    </p:spTree>
    <p:extLst>
      <p:ext uri="{BB962C8B-B14F-4D97-AF65-F5344CB8AC3E}">
        <p14:creationId xmlns:p14="http://schemas.microsoft.com/office/powerpoint/2010/main" val="40315400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51C6-913E-1BC4-7762-FADBB6DC7E71}"/>
              </a:ext>
            </a:extLst>
          </p:cNvPr>
          <p:cNvSpPr>
            <a:spLocks noGrp="1"/>
          </p:cNvSpPr>
          <p:nvPr>
            <p:ph type="title"/>
          </p:nvPr>
        </p:nvSpPr>
        <p:spPr/>
        <p:txBody>
          <a:bodyPr/>
          <a:lstStyle/>
          <a:p>
            <a:r>
              <a:rPr lang="en-US" dirty="0"/>
              <a:t>Protocols are not APIs</a:t>
            </a:r>
          </a:p>
        </p:txBody>
      </p:sp>
      <p:sp>
        <p:nvSpPr>
          <p:cNvPr id="3" name="Content Placeholder 2">
            <a:extLst>
              <a:ext uri="{FF2B5EF4-FFF2-40B4-BE49-F238E27FC236}">
                <a16:creationId xmlns:a16="http://schemas.microsoft.com/office/drawing/2014/main" id="{FCEA2105-A55A-2A5F-2C51-C81EA74DE0D2}"/>
              </a:ext>
            </a:extLst>
          </p:cNvPr>
          <p:cNvSpPr>
            <a:spLocks noGrp="1"/>
          </p:cNvSpPr>
          <p:nvPr>
            <p:ph idx="1"/>
          </p:nvPr>
        </p:nvSpPr>
        <p:spPr/>
        <p:txBody>
          <a:bodyPr>
            <a:normAutofit/>
          </a:bodyPr>
          <a:lstStyle/>
          <a:p>
            <a:pPr marL="0" indent="0" algn="ctr">
              <a:buNone/>
            </a:pPr>
            <a:r>
              <a:rPr lang="en-US" sz="3600" dirty="0"/>
              <a:t>Use JSON to express many computational</a:t>
            </a:r>
            <a:br>
              <a:rPr lang="en-US" sz="3600" dirty="0"/>
            </a:br>
            <a:r>
              <a:rPr lang="en-US" sz="3600" dirty="0"/>
              <a:t>steps in a single message.</a:t>
            </a:r>
          </a:p>
          <a:p>
            <a:pPr marL="0" indent="0" algn="ctr">
              <a:buNone/>
            </a:pPr>
            <a:endParaRPr lang="en-US" sz="3600" dirty="0"/>
          </a:p>
          <a:p>
            <a:pPr marL="0" indent="0" algn="ctr">
              <a:buNone/>
            </a:pPr>
            <a:r>
              <a:rPr lang="en-US" sz="3600" dirty="0"/>
              <a:t>Don’t be chatty.</a:t>
            </a:r>
          </a:p>
        </p:txBody>
      </p:sp>
    </p:spTree>
    <p:extLst>
      <p:ext uri="{BB962C8B-B14F-4D97-AF65-F5344CB8AC3E}">
        <p14:creationId xmlns:p14="http://schemas.microsoft.com/office/powerpoint/2010/main" val="2815808214"/>
      </p:ext>
    </p:extLst>
  </p:cSld>
  <p:clrMapOvr>
    <a:masterClrMapping/>
  </p:clrMapOvr>
  <p:transition spd="slow">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09DA2-D5FB-454E-4574-45256D4B69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92B36B-3CC3-7718-BF77-A32C33BFA02E}"/>
              </a:ext>
            </a:extLst>
          </p:cNvPr>
          <p:cNvSpPr>
            <a:spLocks noGrp="1"/>
          </p:cNvSpPr>
          <p:nvPr>
            <p:ph type="ctrTitle"/>
          </p:nvPr>
        </p:nvSpPr>
        <p:spPr/>
        <p:txBody>
          <a:bodyPr/>
          <a:lstStyle/>
          <a:p>
            <a:r>
              <a:rPr lang="en-US" dirty="0"/>
              <a:t>Reliability</a:t>
            </a:r>
          </a:p>
        </p:txBody>
      </p:sp>
      <p:sp>
        <p:nvSpPr>
          <p:cNvPr id="5" name="Subtitle 4">
            <a:extLst>
              <a:ext uri="{FF2B5EF4-FFF2-40B4-BE49-F238E27FC236}">
                <a16:creationId xmlns:a16="http://schemas.microsoft.com/office/drawing/2014/main" id="{CA5D6436-B0A4-0B1E-CC91-604C997FE25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45496566"/>
      </p:ext>
    </p:extLst>
  </p:cSld>
  <p:clrMapOvr>
    <a:masterClrMapping/>
  </p:clrMapOvr>
  <p:transition spd="slow">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44388-4A6B-F310-1AE0-0464B1E50133}"/>
              </a:ext>
            </a:extLst>
          </p:cNvPr>
          <p:cNvSpPr>
            <a:spLocks noGrp="1"/>
          </p:cNvSpPr>
          <p:nvPr>
            <p:ph type="title"/>
          </p:nvPr>
        </p:nvSpPr>
        <p:spPr/>
        <p:txBody>
          <a:bodyPr/>
          <a:lstStyle/>
          <a:p>
            <a:r>
              <a:rPr lang="en-US" dirty="0"/>
              <a:t>Memory Sharing</a:t>
            </a:r>
          </a:p>
        </p:txBody>
      </p:sp>
      <p:sp>
        <p:nvSpPr>
          <p:cNvPr id="4" name="Rectangle 3">
            <a:extLst>
              <a:ext uri="{FF2B5EF4-FFF2-40B4-BE49-F238E27FC236}">
                <a16:creationId xmlns:a16="http://schemas.microsoft.com/office/drawing/2014/main" id="{73BB09BA-10C7-BAAE-86D6-35451D74B0B4}"/>
              </a:ext>
            </a:extLst>
          </p:cNvPr>
          <p:cNvSpPr/>
          <p:nvPr/>
        </p:nvSpPr>
        <p:spPr>
          <a:xfrm>
            <a:off x="5980176" y="3163824"/>
            <a:ext cx="1615440" cy="679704"/>
          </a:xfrm>
          <a:prstGeom prst="rect">
            <a:avLst/>
          </a:prstGeom>
          <a:solidFill>
            <a:srgbClr val="92D05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ranklin Gothic Heavy" panose="020B0903020102020204" pitchFamily="34" charset="0"/>
              </a:rPr>
              <a:t>safe</a:t>
            </a:r>
            <a:endParaRPr lang="en-US" dirty="0">
              <a:solidFill>
                <a:schemeClr val="bg1"/>
              </a:solidFill>
              <a:latin typeface="Franklin Gothic Heavy" panose="020B0903020102020204" pitchFamily="34" charset="0"/>
            </a:endParaRPr>
          </a:p>
        </p:txBody>
      </p:sp>
      <p:sp>
        <p:nvSpPr>
          <p:cNvPr id="5" name="Rectangle 4">
            <a:extLst>
              <a:ext uri="{FF2B5EF4-FFF2-40B4-BE49-F238E27FC236}">
                <a16:creationId xmlns:a16="http://schemas.microsoft.com/office/drawing/2014/main" id="{411163CF-46BC-7067-9FFD-76F361BD934A}"/>
              </a:ext>
            </a:extLst>
          </p:cNvPr>
          <p:cNvSpPr/>
          <p:nvPr/>
        </p:nvSpPr>
        <p:spPr>
          <a:xfrm>
            <a:off x="5980176" y="3992880"/>
            <a:ext cx="1615440" cy="679704"/>
          </a:xfrm>
          <a:prstGeom prst="rect">
            <a:avLst/>
          </a:prstGeom>
          <a:solidFill>
            <a:srgbClr val="92D05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ranklin Gothic Heavy" panose="020B0903020102020204" pitchFamily="34" charset="0"/>
              </a:rPr>
              <a:t>safe</a:t>
            </a:r>
            <a:endParaRPr lang="en-US" dirty="0">
              <a:solidFill>
                <a:schemeClr val="bg1"/>
              </a:solidFill>
              <a:latin typeface="Franklin Gothic Heavy" panose="020B0903020102020204" pitchFamily="34" charset="0"/>
            </a:endParaRPr>
          </a:p>
        </p:txBody>
      </p:sp>
      <p:sp>
        <p:nvSpPr>
          <p:cNvPr id="6" name="Rectangle 5">
            <a:extLst>
              <a:ext uri="{FF2B5EF4-FFF2-40B4-BE49-F238E27FC236}">
                <a16:creationId xmlns:a16="http://schemas.microsoft.com/office/drawing/2014/main" id="{5D49B6D0-435D-4D92-5F9E-EA0E260D8DAF}"/>
              </a:ext>
            </a:extLst>
          </p:cNvPr>
          <p:cNvSpPr/>
          <p:nvPr/>
        </p:nvSpPr>
        <p:spPr>
          <a:xfrm>
            <a:off x="7754112" y="3992880"/>
            <a:ext cx="1615440" cy="679704"/>
          </a:xfrm>
          <a:prstGeom prst="rect">
            <a:avLst/>
          </a:prstGeom>
          <a:solidFill>
            <a:srgbClr val="92D05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ranklin Gothic Heavy" panose="020B0903020102020204" pitchFamily="34" charset="0"/>
              </a:rPr>
              <a:t>safe</a:t>
            </a:r>
            <a:endParaRPr lang="en-US" dirty="0">
              <a:solidFill>
                <a:schemeClr val="bg1"/>
              </a:solidFill>
              <a:latin typeface="Franklin Gothic Heavy" panose="020B0903020102020204" pitchFamily="34" charset="0"/>
            </a:endParaRPr>
          </a:p>
        </p:txBody>
      </p:sp>
      <p:sp>
        <p:nvSpPr>
          <p:cNvPr id="7" name="Rectangle 6">
            <a:extLst>
              <a:ext uri="{FF2B5EF4-FFF2-40B4-BE49-F238E27FC236}">
                <a16:creationId xmlns:a16="http://schemas.microsoft.com/office/drawing/2014/main" id="{6DA3FC28-5A4D-DC88-E3FC-983EAB13C66A}"/>
              </a:ext>
            </a:extLst>
          </p:cNvPr>
          <p:cNvSpPr/>
          <p:nvPr/>
        </p:nvSpPr>
        <p:spPr>
          <a:xfrm>
            <a:off x="7754112" y="3163824"/>
            <a:ext cx="1615440" cy="679704"/>
          </a:xfrm>
          <a:prstGeom prst="rect">
            <a:avLst/>
          </a:prstGeom>
          <a:solidFill>
            <a:srgbClr val="FF0000"/>
          </a:solid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Franklin Gothic Heavy" panose="020B0903020102020204" pitchFamily="34" charset="0"/>
              </a:rPr>
              <a:t>DANGER</a:t>
            </a:r>
            <a:endParaRPr lang="en-US" dirty="0">
              <a:latin typeface="Franklin Gothic Heavy" panose="020B0903020102020204" pitchFamily="34" charset="0"/>
            </a:endParaRPr>
          </a:p>
        </p:txBody>
      </p:sp>
      <p:sp>
        <p:nvSpPr>
          <p:cNvPr id="8" name="TextBox 7">
            <a:extLst>
              <a:ext uri="{FF2B5EF4-FFF2-40B4-BE49-F238E27FC236}">
                <a16:creationId xmlns:a16="http://schemas.microsoft.com/office/drawing/2014/main" id="{5A0255BB-5018-EBCA-920B-411CD054FE6D}"/>
              </a:ext>
            </a:extLst>
          </p:cNvPr>
          <p:cNvSpPr txBox="1"/>
          <p:nvPr/>
        </p:nvSpPr>
        <p:spPr>
          <a:xfrm>
            <a:off x="2786772" y="3272843"/>
            <a:ext cx="2926742" cy="523220"/>
          </a:xfrm>
          <a:prstGeom prst="rect">
            <a:avLst/>
          </a:prstGeom>
          <a:noFill/>
        </p:spPr>
        <p:txBody>
          <a:bodyPr wrap="square" rtlCol="0">
            <a:spAutoFit/>
          </a:bodyPr>
          <a:lstStyle/>
          <a:p>
            <a:pPr algn="r"/>
            <a:r>
              <a:rPr lang="en-US" sz="2800" dirty="0"/>
              <a:t>Shared Memory</a:t>
            </a:r>
          </a:p>
        </p:txBody>
      </p:sp>
      <p:sp>
        <p:nvSpPr>
          <p:cNvPr id="9" name="TextBox 8">
            <a:extLst>
              <a:ext uri="{FF2B5EF4-FFF2-40B4-BE49-F238E27FC236}">
                <a16:creationId xmlns:a16="http://schemas.microsoft.com/office/drawing/2014/main" id="{F728774C-FC87-E897-06CD-5B20F6BCB062}"/>
              </a:ext>
            </a:extLst>
          </p:cNvPr>
          <p:cNvSpPr txBox="1"/>
          <p:nvPr/>
        </p:nvSpPr>
        <p:spPr>
          <a:xfrm>
            <a:off x="2234103" y="3992880"/>
            <a:ext cx="3479411" cy="523220"/>
          </a:xfrm>
          <a:prstGeom prst="rect">
            <a:avLst/>
          </a:prstGeom>
          <a:noFill/>
        </p:spPr>
        <p:txBody>
          <a:bodyPr wrap="square" rtlCol="0">
            <a:spAutoFit/>
          </a:bodyPr>
          <a:lstStyle/>
          <a:p>
            <a:pPr algn="r"/>
            <a:r>
              <a:rPr lang="en-US" sz="2800" dirty="0"/>
              <a:t>No Shared Memory</a:t>
            </a:r>
          </a:p>
        </p:txBody>
      </p:sp>
      <p:sp>
        <p:nvSpPr>
          <p:cNvPr id="10" name="TextBox 9">
            <a:extLst>
              <a:ext uri="{FF2B5EF4-FFF2-40B4-BE49-F238E27FC236}">
                <a16:creationId xmlns:a16="http://schemas.microsoft.com/office/drawing/2014/main" id="{1C3A70FB-F2E0-3CDE-98D0-43C00C0CB50D}"/>
              </a:ext>
            </a:extLst>
          </p:cNvPr>
          <p:cNvSpPr txBox="1"/>
          <p:nvPr/>
        </p:nvSpPr>
        <p:spPr>
          <a:xfrm>
            <a:off x="5862846" y="2566523"/>
            <a:ext cx="2029425" cy="523220"/>
          </a:xfrm>
          <a:prstGeom prst="rect">
            <a:avLst/>
          </a:prstGeom>
          <a:noFill/>
        </p:spPr>
        <p:txBody>
          <a:bodyPr wrap="square" rtlCol="0">
            <a:spAutoFit/>
          </a:bodyPr>
          <a:lstStyle/>
          <a:p>
            <a:r>
              <a:rPr lang="en-US" sz="2800" dirty="0"/>
              <a:t>Immutable</a:t>
            </a:r>
          </a:p>
        </p:txBody>
      </p:sp>
      <p:sp>
        <p:nvSpPr>
          <p:cNvPr id="11" name="TextBox 10">
            <a:extLst>
              <a:ext uri="{FF2B5EF4-FFF2-40B4-BE49-F238E27FC236}">
                <a16:creationId xmlns:a16="http://schemas.microsoft.com/office/drawing/2014/main" id="{1ACBAC46-46BD-D4C9-556B-63E1B9158F5A}"/>
              </a:ext>
            </a:extLst>
          </p:cNvPr>
          <p:cNvSpPr txBox="1"/>
          <p:nvPr/>
        </p:nvSpPr>
        <p:spPr>
          <a:xfrm>
            <a:off x="7806485" y="2566523"/>
            <a:ext cx="1606555" cy="523220"/>
          </a:xfrm>
          <a:prstGeom prst="rect">
            <a:avLst/>
          </a:prstGeom>
          <a:noFill/>
        </p:spPr>
        <p:txBody>
          <a:bodyPr wrap="square" rtlCol="0">
            <a:spAutoFit/>
          </a:bodyPr>
          <a:lstStyle/>
          <a:p>
            <a:r>
              <a:rPr lang="en-US" sz="2800" dirty="0"/>
              <a:t>Mutable</a:t>
            </a:r>
          </a:p>
        </p:txBody>
      </p:sp>
    </p:spTree>
    <p:extLst>
      <p:ext uri="{BB962C8B-B14F-4D97-AF65-F5344CB8AC3E}">
        <p14:creationId xmlns:p14="http://schemas.microsoft.com/office/powerpoint/2010/main" val="2280370846"/>
      </p:ext>
    </p:extLst>
  </p:cSld>
  <p:clrMapOvr>
    <a:masterClrMapping/>
  </p:clrMapOvr>
  <p:transition spd="slow">
    <p:strips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44388-4A6B-F310-1AE0-0464B1E50133}"/>
              </a:ext>
            </a:extLst>
          </p:cNvPr>
          <p:cNvSpPr>
            <a:spLocks noGrp="1"/>
          </p:cNvSpPr>
          <p:nvPr>
            <p:ph type="title"/>
          </p:nvPr>
        </p:nvSpPr>
        <p:spPr/>
        <p:txBody>
          <a:bodyPr/>
          <a:lstStyle/>
          <a:p>
            <a:r>
              <a:rPr lang="en-US" dirty="0"/>
              <a:t>Memory Sharing</a:t>
            </a:r>
          </a:p>
        </p:txBody>
      </p:sp>
      <p:sp>
        <p:nvSpPr>
          <p:cNvPr id="4" name="Rectangle 3">
            <a:extLst>
              <a:ext uri="{FF2B5EF4-FFF2-40B4-BE49-F238E27FC236}">
                <a16:creationId xmlns:a16="http://schemas.microsoft.com/office/drawing/2014/main" id="{73BB09BA-10C7-BAAE-86D6-35451D74B0B4}"/>
              </a:ext>
            </a:extLst>
          </p:cNvPr>
          <p:cNvSpPr/>
          <p:nvPr/>
        </p:nvSpPr>
        <p:spPr>
          <a:xfrm>
            <a:off x="5980176" y="3163824"/>
            <a:ext cx="1615440" cy="679704"/>
          </a:xfrm>
          <a:prstGeom prst="rect">
            <a:avLst/>
          </a:prstGeom>
          <a:solidFill>
            <a:srgbClr val="92D05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ranklin Gothic Heavy" panose="020B0903020102020204" pitchFamily="34" charset="0"/>
              </a:rPr>
              <a:t>safe</a:t>
            </a:r>
            <a:endParaRPr lang="en-US" dirty="0">
              <a:solidFill>
                <a:schemeClr val="bg1"/>
              </a:solidFill>
              <a:latin typeface="Franklin Gothic Heavy" panose="020B0903020102020204" pitchFamily="34" charset="0"/>
            </a:endParaRPr>
          </a:p>
        </p:txBody>
      </p:sp>
      <p:sp>
        <p:nvSpPr>
          <p:cNvPr id="5" name="Rectangle 4">
            <a:extLst>
              <a:ext uri="{FF2B5EF4-FFF2-40B4-BE49-F238E27FC236}">
                <a16:creationId xmlns:a16="http://schemas.microsoft.com/office/drawing/2014/main" id="{411163CF-46BC-7067-9FFD-76F361BD934A}"/>
              </a:ext>
            </a:extLst>
          </p:cNvPr>
          <p:cNvSpPr/>
          <p:nvPr/>
        </p:nvSpPr>
        <p:spPr>
          <a:xfrm>
            <a:off x="5980176" y="3992880"/>
            <a:ext cx="1615440" cy="679704"/>
          </a:xfrm>
          <a:prstGeom prst="rect">
            <a:avLst/>
          </a:prstGeom>
          <a:solidFill>
            <a:srgbClr val="92D05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ranklin Gothic Heavy" panose="020B0903020102020204" pitchFamily="34" charset="0"/>
              </a:rPr>
              <a:t>safe</a:t>
            </a:r>
            <a:endParaRPr lang="en-US" dirty="0">
              <a:solidFill>
                <a:schemeClr val="bg1"/>
              </a:solidFill>
              <a:latin typeface="Franklin Gothic Heavy" panose="020B0903020102020204" pitchFamily="34" charset="0"/>
            </a:endParaRPr>
          </a:p>
        </p:txBody>
      </p:sp>
      <p:sp>
        <p:nvSpPr>
          <p:cNvPr id="6" name="Rectangle 5">
            <a:extLst>
              <a:ext uri="{FF2B5EF4-FFF2-40B4-BE49-F238E27FC236}">
                <a16:creationId xmlns:a16="http://schemas.microsoft.com/office/drawing/2014/main" id="{5D49B6D0-435D-4D92-5F9E-EA0E260D8DAF}"/>
              </a:ext>
            </a:extLst>
          </p:cNvPr>
          <p:cNvSpPr/>
          <p:nvPr/>
        </p:nvSpPr>
        <p:spPr>
          <a:xfrm>
            <a:off x="7754112" y="3992880"/>
            <a:ext cx="1615440" cy="679704"/>
          </a:xfrm>
          <a:prstGeom prst="rect">
            <a:avLst/>
          </a:prstGeom>
          <a:solidFill>
            <a:srgbClr val="92D05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Franklin Gothic Heavy" panose="020B0903020102020204" pitchFamily="34" charset="0"/>
              </a:rPr>
              <a:t>safe</a:t>
            </a:r>
            <a:endParaRPr lang="en-US" dirty="0">
              <a:solidFill>
                <a:schemeClr val="bg1"/>
              </a:solidFill>
              <a:latin typeface="Franklin Gothic Heavy" panose="020B0903020102020204" pitchFamily="34" charset="0"/>
            </a:endParaRPr>
          </a:p>
        </p:txBody>
      </p:sp>
      <p:sp>
        <p:nvSpPr>
          <p:cNvPr id="7" name="Rectangle 6">
            <a:extLst>
              <a:ext uri="{FF2B5EF4-FFF2-40B4-BE49-F238E27FC236}">
                <a16:creationId xmlns:a16="http://schemas.microsoft.com/office/drawing/2014/main" id="{6DA3FC28-5A4D-DC88-E3FC-983EAB13C66A}"/>
              </a:ext>
            </a:extLst>
          </p:cNvPr>
          <p:cNvSpPr/>
          <p:nvPr/>
        </p:nvSpPr>
        <p:spPr>
          <a:xfrm>
            <a:off x="7754112" y="3163824"/>
            <a:ext cx="1615440" cy="679704"/>
          </a:xfrm>
          <a:prstGeom prst="rect">
            <a:avLst/>
          </a:prstGeom>
          <a:solidFill>
            <a:srgbClr val="FF0000"/>
          </a:solid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Franklin Gothic Heavy" panose="020B0903020102020204" pitchFamily="34" charset="0"/>
              </a:rPr>
              <a:t>DANGER</a:t>
            </a:r>
            <a:endParaRPr lang="en-US" dirty="0">
              <a:latin typeface="Franklin Gothic Heavy" panose="020B0903020102020204" pitchFamily="34" charset="0"/>
            </a:endParaRPr>
          </a:p>
        </p:txBody>
      </p:sp>
      <p:sp>
        <p:nvSpPr>
          <p:cNvPr id="8" name="TextBox 7">
            <a:extLst>
              <a:ext uri="{FF2B5EF4-FFF2-40B4-BE49-F238E27FC236}">
                <a16:creationId xmlns:a16="http://schemas.microsoft.com/office/drawing/2014/main" id="{5A0255BB-5018-EBCA-920B-411CD054FE6D}"/>
              </a:ext>
            </a:extLst>
          </p:cNvPr>
          <p:cNvSpPr txBox="1"/>
          <p:nvPr/>
        </p:nvSpPr>
        <p:spPr>
          <a:xfrm>
            <a:off x="2786772" y="3272843"/>
            <a:ext cx="2926742" cy="523220"/>
          </a:xfrm>
          <a:prstGeom prst="rect">
            <a:avLst/>
          </a:prstGeom>
          <a:noFill/>
        </p:spPr>
        <p:txBody>
          <a:bodyPr wrap="square" rtlCol="0">
            <a:spAutoFit/>
          </a:bodyPr>
          <a:lstStyle/>
          <a:p>
            <a:pPr algn="r"/>
            <a:r>
              <a:rPr lang="en-US" sz="2800" dirty="0"/>
              <a:t>Shared Memory</a:t>
            </a:r>
          </a:p>
        </p:txBody>
      </p:sp>
      <p:sp>
        <p:nvSpPr>
          <p:cNvPr id="9" name="TextBox 8">
            <a:extLst>
              <a:ext uri="{FF2B5EF4-FFF2-40B4-BE49-F238E27FC236}">
                <a16:creationId xmlns:a16="http://schemas.microsoft.com/office/drawing/2014/main" id="{F728774C-FC87-E897-06CD-5B20F6BCB062}"/>
              </a:ext>
            </a:extLst>
          </p:cNvPr>
          <p:cNvSpPr txBox="1"/>
          <p:nvPr/>
        </p:nvSpPr>
        <p:spPr>
          <a:xfrm>
            <a:off x="2234103" y="3992880"/>
            <a:ext cx="3479411" cy="523220"/>
          </a:xfrm>
          <a:prstGeom prst="rect">
            <a:avLst/>
          </a:prstGeom>
          <a:noFill/>
        </p:spPr>
        <p:txBody>
          <a:bodyPr wrap="square" rtlCol="0">
            <a:spAutoFit/>
          </a:bodyPr>
          <a:lstStyle/>
          <a:p>
            <a:pPr algn="r"/>
            <a:r>
              <a:rPr lang="en-US" sz="2800" dirty="0"/>
              <a:t>No Shared Memory</a:t>
            </a:r>
          </a:p>
        </p:txBody>
      </p:sp>
      <p:sp>
        <p:nvSpPr>
          <p:cNvPr id="10" name="TextBox 9">
            <a:extLst>
              <a:ext uri="{FF2B5EF4-FFF2-40B4-BE49-F238E27FC236}">
                <a16:creationId xmlns:a16="http://schemas.microsoft.com/office/drawing/2014/main" id="{1C3A70FB-F2E0-3CDE-98D0-43C00C0CB50D}"/>
              </a:ext>
            </a:extLst>
          </p:cNvPr>
          <p:cNvSpPr txBox="1"/>
          <p:nvPr/>
        </p:nvSpPr>
        <p:spPr>
          <a:xfrm>
            <a:off x="5862846" y="2566523"/>
            <a:ext cx="2029425" cy="523220"/>
          </a:xfrm>
          <a:prstGeom prst="rect">
            <a:avLst/>
          </a:prstGeom>
          <a:noFill/>
        </p:spPr>
        <p:txBody>
          <a:bodyPr wrap="square" rtlCol="0">
            <a:spAutoFit/>
          </a:bodyPr>
          <a:lstStyle/>
          <a:p>
            <a:r>
              <a:rPr lang="en-US" sz="2800" dirty="0"/>
              <a:t>Immutable</a:t>
            </a:r>
          </a:p>
        </p:txBody>
      </p:sp>
      <p:sp>
        <p:nvSpPr>
          <p:cNvPr id="11" name="TextBox 10">
            <a:extLst>
              <a:ext uri="{FF2B5EF4-FFF2-40B4-BE49-F238E27FC236}">
                <a16:creationId xmlns:a16="http://schemas.microsoft.com/office/drawing/2014/main" id="{1ACBAC46-46BD-D4C9-556B-63E1B9158F5A}"/>
              </a:ext>
            </a:extLst>
          </p:cNvPr>
          <p:cNvSpPr txBox="1"/>
          <p:nvPr/>
        </p:nvSpPr>
        <p:spPr>
          <a:xfrm>
            <a:off x="7806485" y="2566523"/>
            <a:ext cx="1606555" cy="523220"/>
          </a:xfrm>
          <a:prstGeom prst="rect">
            <a:avLst/>
          </a:prstGeom>
          <a:noFill/>
        </p:spPr>
        <p:txBody>
          <a:bodyPr wrap="square" rtlCol="0">
            <a:spAutoFit/>
          </a:bodyPr>
          <a:lstStyle/>
          <a:p>
            <a:r>
              <a:rPr lang="en-US" sz="2800" dirty="0"/>
              <a:t>Mutable</a:t>
            </a:r>
          </a:p>
        </p:txBody>
      </p:sp>
      <p:sp>
        <p:nvSpPr>
          <p:cNvPr id="12" name="TextBox 11">
            <a:extLst>
              <a:ext uri="{FF2B5EF4-FFF2-40B4-BE49-F238E27FC236}">
                <a16:creationId xmlns:a16="http://schemas.microsoft.com/office/drawing/2014/main" id="{992E38CB-B151-F0D5-07CC-D5A787F1CB19}"/>
              </a:ext>
            </a:extLst>
          </p:cNvPr>
          <p:cNvSpPr txBox="1"/>
          <p:nvPr/>
        </p:nvSpPr>
        <p:spPr>
          <a:xfrm>
            <a:off x="3433157" y="5499389"/>
            <a:ext cx="5936396" cy="646331"/>
          </a:xfrm>
          <a:prstGeom prst="rect">
            <a:avLst/>
          </a:prstGeom>
          <a:solidFill>
            <a:srgbClr val="FF0000"/>
          </a:solidFill>
          <a:ln w="76200">
            <a:solidFill>
              <a:srgbClr val="C00000"/>
            </a:solidFill>
          </a:ln>
        </p:spPr>
        <p:txBody>
          <a:bodyPr wrap="square" rtlCol="0">
            <a:spAutoFit/>
          </a:bodyPr>
          <a:lstStyle/>
          <a:p>
            <a:pPr algn="ctr"/>
            <a:r>
              <a:rPr lang="en-US" sz="3600" dirty="0">
                <a:latin typeface="Franklin Gothic Heavy" panose="020B0903020102020204" pitchFamily="34" charset="0"/>
              </a:rPr>
              <a:t>RACES and DEADLOCKS</a:t>
            </a:r>
          </a:p>
        </p:txBody>
      </p:sp>
    </p:spTree>
    <p:extLst>
      <p:ext uri="{BB962C8B-B14F-4D97-AF65-F5344CB8AC3E}">
        <p14:creationId xmlns:p14="http://schemas.microsoft.com/office/powerpoint/2010/main" val="1827807502"/>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C35E5-5055-42B4-E433-D95AB8A9EB54}"/>
              </a:ext>
            </a:extLst>
          </p:cNvPr>
          <p:cNvSpPr>
            <a:spLocks noGrp="1"/>
          </p:cNvSpPr>
          <p:nvPr>
            <p:ph type="title"/>
          </p:nvPr>
        </p:nvSpPr>
        <p:spPr/>
        <p:txBody>
          <a:bodyPr anchor="ctr"/>
          <a:lstStyle/>
          <a:p>
            <a:r>
              <a:rPr lang="en-US" dirty="0"/>
              <a:t>Resilience</a:t>
            </a:r>
          </a:p>
        </p:txBody>
      </p:sp>
      <p:sp>
        <p:nvSpPr>
          <p:cNvPr id="3" name="Content Placeholder 2">
            <a:extLst>
              <a:ext uri="{FF2B5EF4-FFF2-40B4-BE49-F238E27FC236}">
                <a16:creationId xmlns:a16="http://schemas.microsoft.com/office/drawing/2014/main" id="{E626BD5E-5C93-9B83-5352-6CE896F1D242}"/>
              </a:ext>
            </a:extLst>
          </p:cNvPr>
          <p:cNvSpPr>
            <a:spLocks noGrp="1"/>
          </p:cNvSpPr>
          <p:nvPr>
            <p:ph type="body" idx="1"/>
          </p:nvPr>
        </p:nvSpPr>
        <p:spPr>
          <a:xfrm>
            <a:off x="1434519" y="4589463"/>
            <a:ext cx="10515600" cy="1908991"/>
          </a:xfrm>
        </p:spPr>
        <p:txBody>
          <a:bodyPr>
            <a:normAutofit/>
          </a:bodyPr>
          <a:lstStyle/>
          <a:p>
            <a:r>
              <a:rPr lang="en-US" sz="4000" dirty="0"/>
              <a:t>Distributed programs have many more potential points of failure than stand alone programs.</a:t>
            </a:r>
          </a:p>
        </p:txBody>
      </p:sp>
    </p:spTree>
    <p:extLst>
      <p:ext uri="{BB962C8B-B14F-4D97-AF65-F5344CB8AC3E}">
        <p14:creationId xmlns:p14="http://schemas.microsoft.com/office/powerpoint/2010/main" val="1718274463"/>
      </p:ext>
    </p:extLst>
  </p:cSld>
  <p:clrMapOvr>
    <a:masterClrMapping/>
  </p:clrMapOvr>
  <p:transition spd="slow">
    <p:strips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522387-8F34-3503-538B-DCF8E32E8A79}"/>
              </a:ext>
            </a:extLst>
          </p:cNvPr>
          <p:cNvSpPr>
            <a:spLocks noGrp="1"/>
          </p:cNvSpPr>
          <p:nvPr>
            <p:ph type="title"/>
          </p:nvPr>
        </p:nvSpPr>
        <p:spPr/>
        <p:txBody>
          <a:bodyPr/>
          <a:lstStyle/>
          <a:p>
            <a:r>
              <a:rPr lang="en-US" dirty="0"/>
              <a:t>Reasoning About Reliability</a:t>
            </a:r>
          </a:p>
        </p:txBody>
      </p:sp>
      <p:sp>
        <p:nvSpPr>
          <p:cNvPr id="5" name="Content Placeholder 4">
            <a:extLst>
              <a:ext uri="{FF2B5EF4-FFF2-40B4-BE49-F238E27FC236}">
                <a16:creationId xmlns:a16="http://schemas.microsoft.com/office/drawing/2014/main" id="{A4F0B25B-83DF-F27E-3418-EF2ECCE717BC}"/>
              </a:ext>
            </a:extLst>
          </p:cNvPr>
          <p:cNvSpPr>
            <a:spLocks noGrp="1"/>
          </p:cNvSpPr>
          <p:nvPr>
            <p:ph idx="1"/>
          </p:nvPr>
        </p:nvSpPr>
        <p:spPr>
          <a:xfrm>
            <a:off x="838200" y="1825625"/>
            <a:ext cx="10618433" cy="4351338"/>
          </a:xfrm>
        </p:spPr>
        <p:txBody>
          <a:bodyPr>
            <a:normAutofit/>
          </a:bodyPr>
          <a:lstStyle/>
          <a:p>
            <a:endParaRPr lang="en-US" sz="3600" dirty="0"/>
          </a:p>
          <a:p>
            <a:r>
              <a:rPr lang="en-US" sz="3600" dirty="0"/>
              <a:t>It is easiest to reason about a program when it is starting up.</a:t>
            </a:r>
          </a:p>
          <a:p>
            <a:endParaRPr lang="en-US" sz="3600" dirty="0"/>
          </a:p>
          <a:p>
            <a:r>
              <a:rPr lang="en-US" sz="3600" dirty="0"/>
              <a:t>It is hardest to reason about a program when it is failing unexpectantly.</a:t>
            </a:r>
          </a:p>
        </p:txBody>
      </p:sp>
    </p:spTree>
    <p:extLst>
      <p:ext uri="{BB962C8B-B14F-4D97-AF65-F5344CB8AC3E}">
        <p14:creationId xmlns:p14="http://schemas.microsoft.com/office/powerpoint/2010/main" val="207800786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up)">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A76311-9CDA-E34B-EE8B-545B1525B3BB}"/>
              </a:ext>
            </a:extLst>
          </p:cNvPr>
          <p:cNvSpPr>
            <a:spLocks noGrp="1"/>
          </p:cNvSpPr>
          <p:nvPr>
            <p:ph type="title"/>
          </p:nvPr>
        </p:nvSpPr>
        <p:spPr/>
        <p:txBody>
          <a:bodyPr anchor="ctr">
            <a:noAutofit/>
          </a:bodyPr>
          <a:lstStyle/>
          <a:p>
            <a:r>
              <a:rPr lang="en-US" sz="12500" dirty="0"/>
              <a:t>Failure is always an option.</a:t>
            </a:r>
          </a:p>
        </p:txBody>
      </p:sp>
      <p:sp>
        <p:nvSpPr>
          <p:cNvPr id="5" name="Text Placeholder 4">
            <a:extLst>
              <a:ext uri="{FF2B5EF4-FFF2-40B4-BE49-F238E27FC236}">
                <a16:creationId xmlns:a16="http://schemas.microsoft.com/office/drawing/2014/main" id="{A9AFA380-63F1-7063-0854-92B4330386BC}"/>
              </a:ext>
            </a:extLst>
          </p:cNvPr>
          <p:cNvSpPr>
            <a:spLocks noGrp="1"/>
          </p:cNvSpPr>
          <p:nvPr>
            <p:ph type="body" idx="1"/>
          </p:nvPr>
        </p:nvSpPr>
        <p:spPr/>
        <p:txBody>
          <a:bodyPr>
            <a:normAutofit/>
          </a:bodyPr>
          <a:lstStyle/>
          <a:p>
            <a:pPr algn="ctr"/>
            <a:endParaRPr lang="en-US" sz="3200" dirty="0"/>
          </a:p>
        </p:txBody>
      </p:sp>
    </p:spTree>
    <p:extLst>
      <p:ext uri="{BB962C8B-B14F-4D97-AF65-F5344CB8AC3E}">
        <p14:creationId xmlns:p14="http://schemas.microsoft.com/office/powerpoint/2010/main" val="2400379863"/>
      </p:ext>
    </p:extLst>
  </p:cSld>
  <p:clrMapOvr>
    <a:masterClrMapping/>
  </p:clrMapOvr>
  <p:transition spd="slow">
    <p:strips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A76311-9CDA-E34B-EE8B-545B1525B3BB}"/>
              </a:ext>
            </a:extLst>
          </p:cNvPr>
          <p:cNvSpPr>
            <a:spLocks noGrp="1"/>
          </p:cNvSpPr>
          <p:nvPr>
            <p:ph type="title"/>
          </p:nvPr>
        </p:nvSpPr>
        <p:spPr/>
        <p:txBody>
          <a:bodyPr anchor="ctr">
            <a:noAutofit/>
          </a:bodyPr>
          <a:lstStyle/>
          <a:p>
            <a:r>
              <a:rPr lang="en-US" sz="12500" dirty="0"/>
              <a:t>Fail to a known condition.</a:t>
            </a:r>
          </a:p>
        </p:txBody>
      </p:sp>
      <p:sp>
        <p:nvSpPr>
          <p:cNvPr id="5" name="Text Placeholder 4">
            <a:extLst>
              <a:ext uri="{FF2B5EF4-FFF2-40B4-BE49-F238E27FC236}">
                <a16:creationId xmlns:a16="http://schemas.microsoft.com/office/drawing/2014/main" id="{A9AFA380-63F1-7063-0854-92B4330386BC}"/>
              </a:ext>
            </a:extLst>
          </p:cNvPr>
          <p:cNvSpPr>
            <a:spLocks noGrp="1"/>
          </p:cNvSpPr>
          <p:nvPr>
            <p:ph type="body" idx="1"/>
          </p:nvPr>
        </p:nvSpPr>
        <p:spPr/>
        <p:txBody>
          <a:bodyPr>
            <a:normAutofit/>
          </a:bodyPr>
          <a:lstStyle/>
          <a:p>
            <a:pPr algn="ctr"/>
            <a:endParaRPr lang="en-US" sz="3200" dirty="0"/>
          </a:p>
        </p:txBody>
      </p:sp>
    </p:spTree>
    <p:extLst>
      <p:ext uri="{BB962C8B-B14F-4D97-AF65-F5344CB8AC3E}">
        <p14:creationId xmlns:p14="http://schemas.microsoft.com/office/powerpoint/2010/main" val="1095077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C9D50-CB2F-2A7F-BEA3-44864FD839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65D3226-2619-6749-D3AE-DFBB444F1FBD}"/>
              </a:ext>
            </a:extLst>
          </p:cNvPr>
          <p:cNvSpPr>
            <a:spLocks noGrp="1"/>
          </p:cNvSpPr>
          <p:nvPr>
            <p:ph type="ctrTitle"/>
          </p:nvPr>
        </p:nvSpPr>
        <p:spPr/>
        <p:txBody>
          <a:bodyPr/>
          <a:lstStyle/>
          <a:p>
            <a:r>
              <a:rPr lang="en-US" dirty="0"/>
              <a:t>Security</a:t>
            </a:r>
          </a:p>
        </p:txBody>
      </p:sp>
      <p:sp>
        <p:nvSpPr>
          <p:cNvPr id="5" name="Subtitle 4">
            <a:extLst>
              <a:ext uri="{FF2B5EF4-FFF2-40B4-BE49-F238E27FC236}">
                <a16:creationId xmlns:a16="http://schemas.microsoft.com/office/drawing/2014/main" id="{60174C8E-0E27-719C-D6BF-54D25609212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11732376"/>
      </p:ext>
    </p:extLst>
  </p:cSld>
  <p:clrMapOvr>
    <a:masterClrMapping/>
  </p:clrMapOvr>
  <p:transition spd="slow">
    <p:strips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08B43-B3E9-2780-9895-8C22C3D316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34BDDE1-0618-DC9D-BA97-632907EC6FD5}"/>
              </a:ext>
            </a:extLst>
          </p:cNvPr>
          <p:cNvSpPr>
            <a:spLocks noGrp="1"/>
          </p:cNvSpPr>
          <p:nvPr>
            <p:ph type="title"/>
          </p:nvPr>
        </p:nvSpPr>
        <p:spPr/>
        <p:txBody>
          <a:bodyPr/>
          <a:lstStyle/>
          <a:p>
            <a:r>
              <a:rPr lang="en-US" dirty="0"/>
              <a:t>Security</a:t>
            </a:r>
          </a:p>
        </p:txBody>
      </p:sp>
      <p:sp>
        <p:nvSpPr>
          <p:cNvPr id="2" name="Content Placeholder 1">
            <a:extLst>
              <a:ext uri="{FF2B5EF4-FFF2-40B4-BE49-F238E27FC236}">
                <a16:creationId xmlns:a16="http://schemas.microsoft.com/office/drawing/2014/main" id="{70723154-C827-1794-A84B-654EF55689F7}"/>
              </a:ext>
            </a:extLst>
          </p:cNvPr>
          <p:cNvSpPr>
            <a:spLocks noGrp="1"/>
          </p:cNvSpPr>
          <p:nvPr>
            <p:ph idx="1"/>
          </p:nvPr>
        </p:nvSpPr>
        <p:spPr/>
        <p:txBody>
          <a:bodyPr>
            <a:normAutofit/>
          </a:bodyPr>
          <a:lstStyle/>
          <a:p>
            <a:r>
              <a:rPr lang="en-US" sz="3600" dirty="0"/>
              <a:t>Constrain interactions strictly to message passing.</a:t>
            </a:r>
          </a:p>
          <a:p>
            <a:endParaRPr lang="en-US" sz="3600" dirty="0"/>
          </a:p>
          <a:p>
            <a:r>
              <a:rPr lang="en-US" sz="3600" dirty="0"/>
              <a:t>Constrain message passing.</a:t>
            </a:r>
          </a:p>
        </p:txBody>
      </p:sp>
    </p:spTree>
    <p:extLst>
      <p:ext uri="{BB962C8B-B14F-4D97-AF65-F5344CB8AC3E}">
        <p14:creationId xmlns:p14="http://schemas.microsoft.com/office/powerpoint/2010/main" val="3044781530"/>
      </p:ext>
    </p:extLst>
  </p:cSld>
  <p:clrMapOvr>
    <a:masterClrMapping/>
  </p:clrMapOvr>
  <mc:AlternateContent xmlns:mc="http://schemas.openxmlformats.org/markup-compatibility/2006" xmlns:p159="http://schemas.microsoft.com/office/powerpoint/2015/09/main">
    <mc:Choice Requires="p159">
      <p:transition spd="slow">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55357-6A1E-9916-D26A-957D94D88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261F3D-018A-B3E0-A064-B296C741EC50}"/>
              </a:ext>
            </a:extLst>
          </p:cNvPr>
          <p:cNvSpPr>
            <a:spLocks noGrp="1"/>
          </p:cNvSpPr>
          <p:nvPr>
            <p:ph type="title"/>
          </p:nvPr>
        </p:nvSpPr>
        <p:spPr/>
        <p:txBody>
          <a:bodyPr/>
          <a:lstStyle/>
          <a:p>
            <a:r>
              <a:rPr lang="en-US" dirty="0"/>
              <a:t>The Great Leaps</a:t>
            </a:r>
          </a:p>
        </p:txBody>
      </p:sp>
      <p:sp>
        <p:nvSpPr>
          <p:cNvPr id="3" name="Content Placeholder 2">
            <a:extLst>
              <a:ext uri="{FF2B5EF4-FFF2-40B4-BE49-F238E27FC236}">
                <a16:creationId xmlns:a16="http://schemas.microsoft.com/office/drawing/2014/main" id="{C6A690CE-F9B2-73F6-B151-F1C475F55775}"/>
              </a:ext>
            </a:extLst>
          </p:cNvPr>
          <p:cNvSpPr>
            <a:spLocks noGrp="1"/>
          </p:cNvSpPr>
          <p:nvPr>
            <p:ph idx="1"/>
          </p:nvPr>
        </p:nvSpPr>
        <p:spPr/>
        <p:txBody>
          <a:bodyPr/>
          <a:lstStyle/>
          <a:p>
            <a:pPr marL="514350" indent="-514350">
              <a:buFont typeface="+mj-lt"/>
              <a:buAutoNum type="arabicPeriod"/>
              <a:tabLst>
                <a:tab pos="10058400" algn="r"/>
              </a:tabLst>
            </a:pPr>
            <a:r>
              <a:rPr lang="en-US" dirty="0"/>
              <a:t>Von Neumann architecture	</a:t>
            </a:r>
            <a:r>
              <a:rPr lang="en-US" dirty="0">
                <a:latin typeface="Arial Rounded MT Bold" panose="020F0704030504030204" pitchFamily="34" charset="0"/>
              </a:rPr>
              <a:t>machine code</a:t>
            </a:r>
          </a:p>
          <a:p>
            <a:pPr marL="514350" indent="-514350">
              <a:buFont typeface="+mj-lt"/>
              <a:buAutoNum type="arabicPeriod"/>
              <a:tabLst>
                <a:tab pos="10058400" algn="r"/>
              </a:tabLst>
            </a:pPr>
            <a:r>
              <a:rPr lang="en-US" dirty="0">
                <a:solidFill>
                  <a:srgbClr val="99FF99"/>
                </a:solidFill>
              </a:rPr>
              <a:t>Symbolic assembly	</a:t>
            </a:r>
            <a:r>
              <a:rPr lang="en-US" dirty="0">
                <a:solidFill>
                  <a:srgbClr val="99FF99"/>
                </a:solidFill>
                <a:latin typeface="Arial Rounded MT Bold" panose="020F0704030504030204" pitchFamily="34" charset="0"/>
              </a:rPr>
              <a:t>words instead of numbers</a:t>
            </a:r>
          </a:p>
          <a:p>
            <a:pPr marL="0" indent="0">
              <a:buNone/>
              <a:tabLst>
                <a:tab pos="10058400" algn="r"/>
              </a:tabLst>
            </a:pPr>
            <a:r>
              <a:rPr lang="en-US" dirty="0"/>
              <a:t>	</a:t>
            </a:r>
            <a:endParaRPr lang="en-US" dirty="0">
              <a:latin typeface="Arial Rounded MT Bold" panose="020F0704030504030204" pitchFamily="34" charset="0"/>
            </a:endParaRPr>
          </a:p>
          <a:p>
            <a:pPr marL="0" indent="0">
              <a:buNone/>
              <a:tabLst>
                <a:tab pos="10058400" algn="r"/>
              </a:tabLst>
            </a:pPr>
            <a:r>
              <a:rPr lang="en-US" dirty="0"/>
              <a:t>	</a:t>
            </a:r>
            <a:endParaRPr lang="en-US" dirty="0">
              <a:latin typeface="Arial Rounded MT Bold" panose="020F0704030504030204" pitchFamily="34" charset="0"/>
            </a:endParaRPr>
          </a:p>
          <a:p>
            <a:pPr marL="0" indent="0">
              <a:buNone/>
              <a:tabLst>
                <a:tab pos="10058400" algn="r"/>
              </a:tabLst>
            </a:pPr>
            <a:r>
              <a:rPr lang="en-US" dirty="0"/>
              <a:t>	</a:t>
            </a:r>
            <a:endParaRPr lang="en-US" dirty="0">
              <a:latin typeface="Arial Rounded MT Bold" panose="020F0704030504030204" pitchFamily="34" charset="0"/>
            </a:endParaRPr>
          </a:p>
          <a:p>
            <a:pPr>
              <a:tabLst>
                <a:tab pos="10058400" algn="r"/>
              </a:tabLst>
            </a:pPr>
            <a:endParaRPr lang="en-US" dirty="0"/>
          </a:p>
        </p:txBody>
      </p:sp>
    </p:spTree>
    <p:extLst>
      <p:ext uri="{BB962C8B-B14F-4D97-AF65-F5344CB8AC3E}">
        <p14:creationId xmlns:p14="http://schemas.microsoft.com/office/powerpoint/2010/main" val="2512128674"/>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98AA-387F-7628-0B43-8142DF7AC915}"/>
              </a:ext>
            </a:extLst>
          </p:cNvPr>
          <p:cNvSpPr>
            <a:spLocks noGrp="1"/>
          </p:cNvSpPr>
          <p:nvPr>
            <p:ph type="title"/>
          </p:nvPr>
        </p:nvSpPr>
        <p:spPr/>
        <p:txBody>
          <a:bodyPr/>
          <a:lstStyle/>
          <a:p>
            <a:r>
              <a:rPr lang="en-US" dirty="0"/>
              <a:t>Acquisition of private addresses</a:t>
            </a:r>
          </a:p>
        </p:txBody>
      </p:sp>
      <p:sp>
        <p:nvSpPr>
          <p:cNvPr id="3" name="Content Placeholder 2">
            <a:extLst>
              <a:ext uri="{FF2B5EF4-FFF2-40B4-BE49-F238E27FC236}">
                <a16:creationId xmlns:a16="http://schemas.microsoft.com/office/drawing/2014/main" id="{BAD84FA0-7F20-4136-1DB4-2DD491189294}"/>
              </a:ext>
            </a:extLst>
          </p:cNvPr>
          <p:cNvSpPr>
            <a:spLocks noGrp="1"/>
          </p:cNvSpPr>
          <p:nvPr>
            <p:ph idx="1"/>
          </p:nvPr>
        </p:nvSpPr>
        <p:spPr/>
        <p:txBody>
          <a:bodyPr>
            <a:normAutofit/>
          </a:bodyPr>
          <a:lstStyle/>
          <a:p>
            <a:r>
              <a:rPr lang="en-US" dirty="0"/>
              <a:t>By construction: </a:t>
            </a:r>
          </a:p>
          <a:p>
            <a:pPr marL="457200" lvl="1" indent="0">
              <a:buNone/>
            </a:pPr>
            <a:r>
              <a:rPr lang="en-US" dirty="0"/>
              <a:t>An actor can be endowed with private addresses when it is constructed.</a:t>
            </a:r>
          </a:p>
          <a:p>
            <a:pPr marL="457200" lvl="1" indent="0">
              <a:buNone/>
            </a:pPr>
            <a:endParaRPr lang="en-US" dirty="0"/>
          </a:p>
          <a:p>
            <a:r>
              <a:rPr lang="en-US" dirty="0"/>
              <a:t>By creation: </a:t>
            </a:r>
          </a:p>
          <a:p>
            <a:pPr marL="457200" lvl="1" indent="0">
              <a:buNone/>
            </a:pPr>
            <a:r>
              <a:rPr lang="en-US" dirty="0"/>
              <a:t>When an actor creates a new actor, it receives the new actor’s private address.</a:t>
            </a:r>
          </a:p>
          <a:p>
            <a:pPr marL="0" indent="0">
              <a:buNone/>
            </a:pPr>
            <a:endParaRPr lang="en-US" dirty="0"/>
          </a:p>
          <a:p>
            <a:r>
              <a:rPr lang="en-US" dirty="0"/>
              <a:t>By introduction: </a:t>
            </a:r>
          </a:p>
          <a:p>
            <a:pPr marL="457200" lvl="1" indent="0">
              <a:buNone/>
            </a:pPr>
            <a:r>
              <a:rPr lang="en-US" dirty="0"/>
              <a:t>An actor can receive messages containing private addresses.</a:t>
            </a:r>
          </a:p>
        </p:txBody>
      </p:sp>
    </p:spTree>
    <p:extLst>
      <p:ext uri="{BB962C8B-B14F-4D97-AF65-F5344CB8AC3E}">
        <p14:creationId xmlns:p14="http://schemas.microsoft.com/office/powerpoint/2010/main" val="3761274363"/>
      </p:ext>
    </p:extLst>
  </p:cSld>
  <p:clrMapOvr>
    <a:masterClrMapping/>
  </p:clrMapOvr>
  <p:transition spd="slow">
    <p:strips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3C34-9B74-2C41-C659-581F2249D520}"/>
              </a:ext>
            </a:extLst>
          </p:cNvPr>
          <p:cNvSpPr>
            <a:spLocks noGrp="1"/>
          </p:cNvSpPr>
          <p:nvPr>
            <p:ph type="title"/>
          </p:nvPr>
        </p:nvSpPr>
        <p:spPr/>
        <p:txBody>
          <a:bodyPr/>
          <a:lstStyle/>
          <a:p>
            <a:r>
              <a:rPr lang="en-US" dirty="0"/>
              <a:t>An Example</a:t>
            </a:r>
          </a:p>
        </p:txBody>
      </p:sp>
      <p:grpSp>
        <p:nvGrpSpPr>
          <p:cNvPr id="24" name="Group 23">
            <a:extLst>
              <a:ext uri="{FF2B5EF4-FFF2-40B4-BE49-F238E27FC236}">
                <a16:creationId xmlns:a16="http://schemas.microsoft.com/office/drawing/2014/main" id="{56B0ACB1-50E0-A4D4-7D2D-6C1BE5B0B43F}"/>
              </a:ext>
            </a:extLst>
          </p:cNvPr>
          <p:cNvGrpSpPr/>
          <p:nvPr/>
        </p:nvGrpSpPr>
        <p:grpSpPr>
          <a:xfrm>
            <a:off x="1236153" y="1067593"/>
            <a:ext cx="1997808" cy="2646878"/>
            <a:chOff x="1236153" y="1067593"/>
            <a:chExt cx="1997808" cy="2646878"/>
          </a:xfrm>
        </p:grpSpPr>
        <p:sp>
          <p:nvSpPr>
            <p:cNvPr id="5" name="Oval 4">
              <a:extLst>
                <a:ext uri="{FF2B5EF4-FFF2-40B4-BE49-F238E27FC236}">
                  <a16:creationId xmlns:a16="http://schemas.microsoft.com/office/drawing/2014/main" id="{7268F883-2968-20EE-215A-8FCDA90096DB}"/>
                </a:ext>
              </a:extLst>
            </p:cNvPr>
            <p:cNvSpPr/>
            <p:nvPr/>
          </p:nvSpPr>
          <p:spPr>
            <a:xfrm>
              <a:off x="1236153" y="1574346"/>
              <a:ext cx="1997808" cy="1997808"/>
            </a:xfrm>
            <a:prstGeom prst="ellipse">
              <a:avLst/>
            </a:prstGeom>
            <a:solidFill>
              <a:schemeClr val="accent6">
                <a:lumMod val="60000"/>
                <a:lumOff val="4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 name="TextBox 5">
              <a:extLst>
                <a:ext uri="{FF2B5EF4-FFF2-40B4-BE49-F238E27FC236}">
                  <a16:creationId xmlns:a16="http://schemas.microsoft.com/office/drawing/2014/main" id="{59AC9594-BC1A-B361-D341-C021D42B5E7C}"/>
                </a:ext>
              </a:extLst>
            </p:cNvPr>
            <p:cNvSpPr txBox="1"/>
            <p:nvPr/>
          </p:nvSpPr>
          <p:spPr>
            <a:xfrm>
              <a:off x="1503026" y="1067593"/>
              <a:ext cx="1378190" cy="2646878"/>
            </a:xfrm>
            <a:prstGeom prst="rect">
              <a:avLst/>
            </a:prstGeom>
            <a:noFill/>
          </p:spPr>
          <p:txBody>
            <a:bodyPr wrap="square" rtlCol="0">
              <a:spAutoFit/>
            </a:bodyPr>
            <a:lstStyle/>
            <a:p>
              <a:pPr algn="ctr"/>
              <a:r>
                <a:rPr lang="en-US" sz="16600" dirty="0">
                  <a:solidFill>
                    <a:schemeClr val="bg1"/>
                  </a:solidFill>
                  <a:latin typeface="Programma" panose="02000009000000000000" pitchFamily="49" charset="0"/>
                </a:rPr>
                <a:t>A</a:t>
              </a:r>
            </a:p>
          </p:txBody>
        </p:sp>
      </p:grpSp>
    </p:spTree>
    <p:extLst>
      <p:ext uri="{BB962C8B-B14F-4D97-AF65-F5344CB8AC3E}">
        <p14:creationId xmlns:p14="http://schemas.microsoft.com/office/powerpoint/2010/main" val="2880358235"/>
      </p:ext>
    </p:extLst>
  </p:cSld>
  <p:clrMapOvr>
    <a:masterClrMapping/>
  </p:clrMapOvr>
  <p:transition spd="slow">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8F1AD-75DD-51D8-8DB4-A084107D1F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65818-DB82-1D1F-7219-B974CEDC8AB4}"/>
              </a:ext>
            </a:extLst>
          </p:cNvPr>
          <p:cNvSpPr>
            <a:spLocks noGrp="1"/>
          </p:cNvSpPr>
          <p:nvPr>
            <p:ph type="title"/>
          </p:nvPr>
        </p:nvSpPr>
        <p:spPr/>
        <p:txBody>
          <a:bodyPr/>
          <a:lstStyle/>
          <a:p>
            <a:r>
              <a:rPr lang="en-US" dirty="0"/>
              <a:t>Creation &amp; Construction</a:t>
            </a:r>
          </a:p>
        </p:txBody>
      </p:sp>
      <p:sp>
        <p:nvSpPr>
          <p:cNvPr id="13" name="Freeform: Shape 12">
            <a:extLst>
              <a:ext uri="{FF2B5EF4-FFF2-40B4-BE49-F238E27FC236}">
                <a16:creationId xmlns:a16="http://schemas.microsoft.com/office/drawing/2014/main" id="{31CE427A-34D1-32E6-100E-3DEF2AB64DA8}"/>
              </a:ext>
            </a:extLst>
          </p:cNvPr>
          <p:cNvSpPr/>
          <p:nvPr/>
        </p:nvSpPr>
        <p:spPr>
          <a:xfrm>
            <a:off x="3189913" y="2206476"/>
            <a:ext cx="5157290" cy="438142"/>
          </a:xfrm>
          <a:custGeom>
            <a:avLst/>
            <a:gdLst>
              <a:gd name="connsiteX0" fmla="*/ 0 w 4043493"/>
              <a:gd name="connsiteY0" fmla="*/ 133707 h 335043"/>
              <a:gd name="connsiteX1" fmla="*/ 2218888 w 4043493"/>
              <a:gd name="connsiteY1" fmla="*/ 7873 h 335043"/>
              <a:gd name="connsiteX2" fmla="*/ 4043493 w 4043493"/>
              <a:gd name="connsiteY2" fmla="*/ 335043 h 335043"/>
            </a:gdLst>
            <a:ahLst/>
            <a:cxnLst>
              <a:cxn ang="0">
                <a:pos x="connsiteX0" y="connsiteY0"/>
              </a:cxn>
              <a:cxn ang="0">
                <a:pos x="connsiteX1" y="connsiteY1"/>
              </a:cxn>
              <a:cxn ang="0">
                <a:pos x="connsiteX2" y="connsiteY2"/>
              </a:cxn>
            </a:cxnLst>
            <a:rect l="l" t="t" r="r" b="b"/>
            <a:pathLst>
              <a:path w="4043493" h="335043">
                <a:moveTo>
                  <a:pt x="0" y="133707"/>
                </a:moveTo>
                <a:cubicBezTo>
                  <a:pt x="772486" y="54012"/>
                  <a:pt x="1544972" y="-25683"/>
                  <a:pt x="2218888" y="7873"/>
                </a:cubicBezTo>
                <a:cubicBezTo>
                  <a:pt x="2892804" y="41429"/>
                  <a:pt x="3468148" y="188236"/>
                  <a:pt x="4043493" y="335043"/>
                </a:cubicBezTo>
              </a:path>
            </a:pathLst>
          </a:custGeom>
          <a:noFill/>
          <a:ln w="762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F19C9D8E-EA67-05C9-3B3A-70A4575CCBD9}"/>
              </a:ext>
            </a:extLst>
          </p:cNvPr>
          <p:cNvGrpSpPr/>
          <p:nvPr/>
        </p:nvGrpSpPr>
        <p:grpSpPr>
          <a:xfrm>
            <a:off x="1236153" y="1067593"/>
            <a:ext cx="1997808" cy="2646878"/>
            <a:chOff x="1236153" y="1067593"/>
            <a:chExt cx="1997808" cy="2646878"/>
          </a:xfrm>
        </p:grpSpPr>
        <p:sp>
          <p:nvSpPr>
            <p:cNvPr id="5" name="Oval 4">
              <a:extLst>
                <a:ext uri="{FF2B5EF4-FFF2-40B4-BE49-F238E27FC236}">
                  <a16:creationId xmlns:a16="http://schemas.microsoft.com/office/drawing/2014/main" id="{2B0E3641-71AC-6C5C-749F-FE58082953DC}"/>
                </a:ext>
              </a:extLst>
            </p:cNvPr>
            <p:cNvSpPr/>
            <p:nvPr/>
          </p:nvSpPr>
          <p:spPr>
            <a:xfrm>
              <a:off x="1236153" y="1574346"/>
              <a:ext cx="1997808" cy="1997808"/>
            </a:xfrm>
            <a:prstGeom prst="ellipse">
              <a:avLst/>
            </a:prstGeom>
            <a:solidFill>
              <a:schemeClr val="accent6">
                <a:lumMod val="60000"/>
                <a:lumOff val="4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 name="TextBox 5">
              <a:extLst>
                <a:ext uri="{FF2B5EF4-FFF2-40B4-BE49-F238E27FC236}">
                  <a16:creationId xmlns:a16="http://schemas.microsoft.com/office/drawing/2014/main" id="{7FCC8805-D6A7-59AE-EDE4-9C031EDAEC0E}"/>
                </a:ext>
              </a:extLst>
            </p:cNvPr>
            <p:cNvSpPr txBox="1"/>
            <p:nvPr/>
          </p:nvSpPr>
          <p:spPr>
            <a:xfrm>
              <a:off x="1503026" y="1067593"/>
              <a:ext cx="1378190" cy="2646878"/>
            </a:xfrm>
            <a:prstGeom prst="rect">
              <a:avLst/>
            </a:prstGeom>
            <a:noFill/>
          </p:spPr>
          <p:txBody>
            <a:bodyPr wrap="square" rtlCol="0">
              <a:spAutoFit/>
            </a:bodyPr>
            <a:lstStyle/>
            <a:p>
              <a:pPr algn="ctr"/>
              <a:r>
                <a:rPr lang="en-US" sz="16600" dirty="0">
                  <a:solidFill>
                    <a:schemeClr val="bg1"/>
                  </a:solidFill>
                  <a:latin typeface="Programma" panose="02000009000000000000" pitchFamily="49" charset="0"/>
                </a:rPr>
                <a:t>A</a:t>
              </a:r>
            </a:p>
          </p:txBody>
        </p:sp>
      </p:grpSp>
      <p:grpSp>
        <p:nvGrpSpPr>
          <p:cNvPr id="23" name="Group 22">
            <a:extLst>
              <a:ext uri="{FF2B5EF4-FFF2-40B4-BE49-F238E27FC236}">
                <a16:creationId xmlns:a16="http://schemas.microsoft.com/office/drawing/2014/main" id="{74E62171-CF8D-C32E-B7FC-126C7FAAC113}"/>
              </a:ext>
            </a:extLst>
          </p:cNvPr>
          <p:cNvGrpSpPr/>
          <p:nvPr/>
        </p:nvGrpSpPr>
        <p:grpSpPr>
          <a:xfrm>
            <a:off x="8347203" y="1165471"/>
            <a:ext cx="1997808" cy="2646878"/>
            <a:chOff x="8347203" y="1165471"/>
            <a:chExt cx="1997808" cy="2646878"/>
          </a:xfrm>
        </p:grpSpPr>
        <p:sp>
          <p:nvSpPr>
            <p:cNvPr id="21" name="Oval 20">
              <a:extLst>
                <a:ext uri="{FF2B5EF4-FFF2-40B4-BE49-F238E27FC236}">
                  <a16:creationId xmlns:a16="http://schemas.microsoft.com/office/drawing/2014/main" id="{F966DEE9-E9A7-6AD6-9F49-29C357F3E763}"/>
                </a:ext>
              </a:extLst>
            </p:cNvPr>
            <p:cNvSpPr/>
            <p:nvPr/>
          </p:nvSpPr>
          <p:spPr>
            <a:xfrm>
              <a:off x="8347203" y="1672224"/>
              <a:ext cx="1997808" cy="1997808"/>
            </a:xfrm>
            <a:prstGeom prst="ellipse">
              <a:avLst/>
            </a:prstGeom>
            <a:solidFill>
              <a:schemeClr val="accent6">
                <a:lumMod val="60000"/>
                <a:lumOff val="4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 name="TextBox 21">
              <a:extLst>
                <a:ext uri="{FF2B5EF4-FFF2-40B4-BE49-F238E27FC236}">
                  <a16:creationId xmlns:a16="http://schemas.microsoft.com/office/drawing/2014/main" id="{3F072CA5-10B1-B56D-826E-1FD403AF2BFF}"/>
                </a:ext>
              </a:extLst>
            </p:cNvPr>
            <p:cNvSpPr txBox="1"/>
            <p:nvPr/>
          </p:nvSpPr>
          <p:spPr>
            <a:xfrm>
              <a:off x="8614076" y="1165471"/>
              <a:ext cx="1378190" cy="2646878"/>
            </a:xfrm>
            <a:prstGeom prst="rect">
              <a:avLst/>
            </a:prstGeom>
            <a:noFill/>
          </p:spPr>
          <p:txBody>
            <a:bodyPr wrap="square" rtlCol="0">
              <a:spAutoFit/>
            </a:bodyPr>
            <a:lstStyle/>
            <a:p>
              <a:pPr algn="ctr"/>
              <a:r>
                <a:rPr lang="en-US" sz="16600" dirty="0">
                  <a:solidFill>
                    <a:schemeClr val="bg1"/>
                  </a:solidFill>
                  <a:latin typeface="Programma" panose="02000009000000000000" pitchFamily="49" charset="0"/>
                </a:rPr>
                <a:t>B</a:t>
              </a:r>
            </a:p>
          </p:txBody>
        </p:sp>
      </p:grpSp>
    </p:spTree>
    <p:extLst>
      <p:ext uri="{BB962C8B-B14F-4D97-AF65-F5344CB8AC3E}">
        <p14:creationId xmlns:p14="http://schemas.microsoft.com/office/powerpoint/2010/main" val="316995589"/>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3C34-9B74-2C41-C659-581F2249D520}"/>
              </a:ext>
            </a:extLst>
          </p:cNvPr>
          <p:cNvSpPr>
            <a:spLocks noGrp="1"/>
          </p:cNvSpPr>
          <p:nvPr>
            <p:ph type="title"/>
          </p:nvPr>
        </p:nvSpPr>
        <p:spPr/>
        <p:txBody>
          <a:bodyPr/>
          <a:lstStyle/>
          <a:p>
            <a:r>
              <a:rPr lang="en-US" dirty="0"/>
              <a:t>Message Send</a:t>
            </a:r>
          </a:p>
        </p:txBody>
      </p:sp>
      <p:sp>
        <p:nvSpPr>
          <p:cNvPr id="13" name="Freeform: Shape 12">
            <a:extLst>
              <a:ext uri="{FF2B5EF4-FFF2-40B4-BE49-F238E27FC236}">
                <a16:creationId xmlns:a16="http://schemas.microsoft.com/office/drawing/2014/main" id="{2B53F05F-A60D-BF4F-81D5-2D4C00477FDE}"/>
              </a:ext>
            </a:extLst>
          </p:cNvPr>
          <p:cNvSpPr/>
          <p:nvPr/>
        </p:nvSpPr>
        <p:spPr>
          <a:xfrm>
            <a:off x="3189913" y="2206476"/>
            <a:ext cx="5157290" cy="438142"/>
          </a:xfrm>
          <a:custGeom>
            <a:avLst/>
            <a:gdLst>
              <a:gd name="connsiteX0" fmla="*/ 0 w 4043493"/>
              <a:gd name="connsiteY0" fmla="*/ 133707 h 335043"/>
              <a:gd name="connsiteX1" fmla="*/ 2218888 w 4043493"/>
              <a:gd name="connsiteY1" fmla="*/ 7873 h 335043"/>
              <a:gd name="connsiteX2" fmla="*/ 4043493 w 4043493"/>
              <a:gd name="connsiteY2" fmla="*/ 335043 h 335043"/>
            </a:gdLst>
            <a:ahLst/>
            <a:cxnLst>
              <a:cxn ang="0">
                <a:pos x="connsiteX0" y="connsiteY0"/>
              </a:cxn>
              <a:cxn ang="0">
                <a:pos x="connsiteX1" y="connsiteY1"/>
              </a:cxn>
              <a:cxn ang="0">
                <a:pos x="connsiteX2" y="connsiteY2"/>
              </a:cxn>
            </a:cxnLst>
            <a:rect l="l" t="t" r="r" b="b"/>
            <a:pathLst>
              <a:path w="4043493" h="335043">
                <a:moveTo>
                  <a:pt x="0" y="133707"/>
                </a:moveTo>
                <a:cubicBezTo>
                  <a:pt x="772486" y="54012"/>
                  <a:pt x="1544972" y="-25683"/>
                  <a:pt x="2218888" y="7873"/>
                </a:cubicBezTo>
                <a:cubicBezTo>
                  <a:pt x="2892804" y="41429"/>
                  <a:pt x="3468148" y="188236"/>
                  <a:pt x="4043493" y="335043"/>
                </a:cubicBezTo>
              </a:path>
            </a:pathLst>
          </a:custGeom>
          <a:noFill/>
          <a:ln w="762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56B0ACB1-50E0-A4D4-7D2D-6C1BE5B0B43F}"/>
              </a:ext>
            </a:extLst>
          </p:cNvPr>
          <p:cNvGrpSpPr/>
          <p:nvPr/>
        </p:nvGrpSpPr>
        <p:grpSpPr>
          <a:xfrm>
            <a:off x="1236153" y="1067593"/>
            <a:ext cx="1997808" cy="2646878"/>
            <a:chOff x="1236153" y="1067593"/>
            <a:chExt cx="1997808" cy="2646878"/>
          </a:xfrm>
        </p:grpSpPr>
        <p:sp>
          <p:nvSpPr>
            <p:cNvPr id="5" name="Oval 4">
              <a:extLst>
                <a:ext uri="{FF2B5EF4-FFF2-40B4-BE49-F238E27FC236}">
                  <a16:creationId xmlns:a16="http://schemas.microsoft.com/office/drawing/2014/main" id="{7268F883-2968-20EE-215A-8FCDA90096DB}"/>
                </a:ext>
              </a:extLst>
            </p:cNvPr>
            <p:cNvSpPr/>
            <p:nvPr/>
          </p:nvSpPr>
          <p:spPr>
            <a:xfrm>
              <a:off x="1236153" y="1574346"/>
              <a:ext cx="1997808" cy="1997808"/>
            </a:xfrm>
            <a:prstGeom prst="ellipse">
              <a:avLst/>
            </a:prstGeom>
            <a:solidFill>
              <a:schemeClr val="accent6">
                <a:lumMod val="60000"/>
                <a:lumOff val="4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 name="TextBox 5">
              <a:extLst>
                <a:ext uri="{FF2B5EF4-FFF2-40B4-BE49-F238E27FC236}">
                  <a16:creationId xmlns:a16="http://schemas.microsoft.com/office/drawing/2014/main" id="{59AC9594-BC1A-B361-D341-C021D42B5E7C}"/>
                </a:ext>
              </a:extLst>
            </p:cNvPr>
            <p:cNvSpPr txBox="1"/>
            <p:nvPr/>
          </p:nvSpPr>
          <p:spPr>
            <a:xfrm>
              <a:off x="1503026" y="1067593"/>
              <a:ext cx="1378190" cy="2646878"/>
            </a:xfrm>
            <a:prstGeom prst="rect">
              <a:avLst/>
            </a:prstGeom>
            <a:noFill/>
          </p:spPr>
          <p:txBody>
            <a:bodyPr wrap="square" rtlCol="0">
              <a:spAutoFit/>
            </a:bodyPr>
            <a:lstStyle/>
            <a:p>
              <a:pPr algn="ctr"/>
              <a:r>
                <a:rPr lang="en-US" sz="16600" dirty="0">
                  <a:solidFill>
                    <a:schemeClr val="bg1"/>
                  </a:solidFill>
                  <a:latin typeface="Programma" panose="02000009000000000000" pitchFamily="49" charset="0"/>
                </a:rPr>
                <a:t>A</a:t>
              </a:r>
            </a:p>
          </p:txBody>
        </p:sp>
      </p:grpSp>
      <p:grpSp>
        <p:nvGrpSpPr>
          <p:cNvPr id="23" name="Group 22">
            <a:extLst>
              <a:ext uri="{FF2B5EF4-FFF2-40B4-BE49-F238E27FC236}">
                <a16:creationId xmlns:a16="http://schemas.microsoft.com/office/drawing/2014/main" id="{495462EA-F8BE-810E-30CA-D9AFC0F72188}"/>
              </a:ext>
            </a:extLst>
          </p:cNvPr>
          <p:cNvGrpSpPr/>
          <p:nvPr/>
        </p:nvGrpSpPr>
        <p:grpSpPr>
          <a:xfrm>
            <a:off x="8347203" y="1165471"/>
            <a:ext cx="1997808" cy="2646878"/>
            <a:chOff x="8347203" y="1165471"/>
            <a:chExt cx="1997808" cy="2646878"/>
          </a:xfrm>
        </p:grpSpPr>
        <p:sp>
          <p:nvSpPr>
            <p:cNvPr id="21" name="Oval 20">
              <a:extLst>
                <a:ext uri="{FF2B5EF4-FFF2-40B4-BE49-F238E27FC236}">
                  <a16:creationId xmlns:a16="http://schemas.microsoft.com/office/drawing/2014/main" id="{BC502828-35CC-18DF-D9AB-3501A408BDA7}"/>
                </a:ext>
              </a:extLst>
            </p:cNvPr>
            <p:cNvSpPr/>
            <p:nvPr/>
          </p:nvSpPr>
          <p:spPr>
            <a:xfrm>
              <a:off x="8347203" y="1672224"/>
              <a:ext cx="1997808" cy="1997808"/>
            </a:xfrm>
            <a:prstGeom prst="ellipse">
              <a:avLst/>
            </a:prstGeom>
            <a:solidFill>
              <a:schemeClr val="accent6">
                <a:lumMod val="60000"/>
                <a:lumOff val="4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 name="TextBox 21">
              <a:extLst>
                <a:ext uri="{FF2B5EF4-FFF2-40B4-BE49-F238E27FC236}">
                  <a16:creationId xmlns:a16="http://schemas.microsoft.com/office/drawing/2014/main" id="{DE5E2319-75AC-B67B-B4A2-71880BCF229A}"/>
                </a:ext>
              </a:extLst>
            </p:cNvPr>
            <p:cNvSpPr txBox="1"/>
            <p:nvPr/>
          </p:nvSpPr>
          <p:spPr>
            <a:xfrm>
              <a:off x="8614076" y="1165471"/>
              <a:ext cx="1378190" cy="2646878"/>
            </a:xfrm>
            <a:prstGeom prst="rect">
              <a:avLst/>
            </a:prstGeom>
            <a:noFill/>
          </p:spPr>
          <p:txBody>
            <a:bodyPr wrap="square" rtlCol="0">
              <a:spAutoFit/>
            </a:bodyPr>
            <a:lstStyle/>
            <a:p>
              <a:pPr algn="ctr"/>
              <a:r>
                <a:rPr lang="en-US" sz="16600" dirty="0">
                  <a:solidFill>
                    <a:schemeClr val="bg1"/>
                  </a:solidFill>
                  <a:latin typeface="Programma" panose="02000009000000000000" pitchFamily="49" charset="0"/>
                </a:rPr>
                <a:t>B</a:t>
              </a:r>
            </a:p>
          </p:txBody>
        </p:sp>
      </p:grpSp>
      <p:sp>
        <p:nvSpPr>
          <p:cNvPr id="3" name="Arrow: Right 2">
            <a:extLst>
              <a:ext uri="{FF2B5EF4-FFF2-40B4-BE49-F238E27FC236}">
                <a16:creationId xmlns:a16="http://schemas.microsoft.com/office/drawing/2014/main" id="{E0502ED2-EA96-0AD1-DC09-037D5FC9AF74}"/>
              </a:ext>
            </a:extLst>
          </p:cNvPr>
          <p:cNvSpPr/>
          <p:nvPr/>
        </p:nvSpPr>
        <p:spPr>
          <a:xfrm flipH="1">
            <a:off x="4920510" y="1574346"/>
            <a:ext cx="1654271" cy="1320751"/>
          </a:xfrm>
          <a:prstGeom prst="rightArrow">
            <a:avLst/>
          </a:prstGeom>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Tree>
    <p:extLst>
      <p:ext uri="{BB962C8B-B14F-4D97-AF65-F5344CB8AC3E}">
        <p14:creationId xmlns:p14="http://schemas.microsoft.com/office/powerpoint/2010/main" val="3228752433"/>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A9E4030-BFCC-DE17-9FFB-B8F73555C9BE}"/>
              </a:ext>
            </a:extLst>
          </p:cNvPr>
          <p:cNvSpPr/>
          <p:nvPr/>
        </p:nvSpPr>
        <p:spPr>
          <a:xfrm>
            <a:off x="2090280" y="3510793"/>
            <a:ext cx="1777045" cy="1775577"/>
          </a:xfrm>
          <a:custGeom>
            <a:avLst/>
            <a:gdLst>
              <a:gd name="connsiteX0" fmla="*/ 132803 w 1777045"/>
              <a:gd name="connsiteY0" fmla="*/ 0 h 1775577"/>
              <a:gd name="connsiteX1" fmla="*/ 166359 w 1777045"/>
              <a:gd name="connsiteY1" fmla="*/ 1610686 h 1775577"/>
              <a:gd name="connsiteX2" fmla="*/ 1777045 w 1777045"/>
              <a:gd name="connsiteY2" fmla="*/ 1640047 h 1775577"/>
            </a:gdLst>
            <a:ahLst/>
            <a:cxnLst>
              <a:cxn ang="0">
                <a:pos x="connsiteX0" y="connsiteY0"/>
              </a:cxn>
              <a:cxn ang="0">
                <a:pos x="connsiteX1" y="connsiteY1"/>
              </a:cxn>
              <a:cxn ang="0">
                <a:pos x="connsiteX2" y="connsiteY2"/>
              </a:cxn>
            </a:cxnLst>
            <a:rect l="l" t="t" r="r" b="b"/>
            <a:pathLst>
              <a:path w="1777045" h="1775577">
                <a:moveTo>
                  <a:pt x="132803" y="0"/>
                </a:moveTo>
                <a:cubicBezTo>
                  <a:pt x="12561" y="668672"/>
                  <a:pt x="-107681" y="1337345"/>
                  <a:pt x="166359" y="1610686"/>
                </a:cubicBezTo>
                <a:cubicBezTo>
                  <a:pt x="440399" y="1884027"/>
                  <a:pt x="1108722" y="1762037"/>
                  <a:pt x="1777045" y="1640047"/>
                </a:cubicBezTo>
              </a:path>
            </a:pathLst>
          </a:custGeom>
          <a:noFill/>
          <a:ln w="762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9E3C34-9B74-2C41-C659-581F2249D520}"/>
              </a:ext>
            </a:extLst>
          </p:cNvPr>
          <p:cNvSpPr>
            <a:spLocks noGrp="1"/>
          </p:cNvSpPr>
          <p:nvPr>
            <p:ph type="title"/>
          </p:nvPr>
        </p:nvSpPr>
        <p:spPr/>
        <p:txBody>
          <a:bodyPr/>
          <a:lstStyle/>
          <a:p>
            <a:r>
              <a:rPr lang="en-US" dirty="0"/>
              <a:t>Creation</a:t>
            </a:r>
          </a:p>
        </p:txBody>
      </p:sp>
      <p:sp>
        <p:nvSpPr>
          <p:cNvPr id="13" name="Freeform: Shape 12">
            <a:extLst>
              <a:ext uri="{FF2B5EF4-FFF2-40B4-BE49-F238E27FC236}">
                <a16:creationId xmlns:a16="http://schemas.microsoft.com/office/drawing/2014/main" id="{2B53F05F-A60D-BF4F-81D5-2D4C00477FDE}"/>
              </a:ext>
            </a:extLst>
          </p:cNvPr>
          <p:cNvSpPr/>
          <p:nvPr/>
        </p:nvSpPr>
        <p:spPr>
          <a:xfrm>
            <a:off x="3189913" y="2206476"/>
            <a:ext cx="5157290" cy="438142"/>
          </a:xfrm>
          <a:custGeom>
            <a:avLst/>
            <a:gdLst>
              <a:gd name="connsiteX0" fmla="*/ 0 w 4043493"/>
              <a:gd name="connsiteY0" fmla="*/ 133707 h 335043"/>
              <a:gd name="connsiteX1" fmla="*/ 2218888 w 4043493"/>
              <a:gd name="connsiteY1" fmla="*/ 7873 h 335043"/>
              <a:gd name="connsiteX2" fmla="*/ 4043493 w 4043493"/>
              <a:gd name="connsiteY2" fmla="*/ 335043 h 335043"/>
            </a:gdLst>
            <a:ahLst/>
            <a:cxnLst>
              <a:cxn ang="0">
                <a:pos x="connsiteX0" y="connsiteY0"/>
              </a:cxn>
              <a:cxn ang="0">
                <a:pos x="connsiteX1" y="connsiteY1"/>
              </a:cxn>
              <a:cxn ang="0">
                <a:pos x="connsiteX2" y="connsiteY2"/>
              </a:cxn>
            </a:cxnLst>
            <a:rect l="l" t="t" r="r" b="b"/>
            <a:pathLst>
              <a:path w="4043493" h="335043">
                <a:moveTo>
                  <a:pt x="0" y="133707"/>
                </a:moveTo>
                <a:cubicBezTo>
                  <a:pt x="772486" y="54012"/>
                  <a:pt x="1544972" y="-25683"/>
                  <a:pt x="2218888" y="7873"/>
                </a:cubicBezTo>
                <a:cubicBezTo>
                  <a:pt x="2892804" y="41429"/>
                  <a:pt x="3468148" y="188236"/>
                  <a:pt x="4043493" y="335043"/>
                </a:cubicBezTo>
              </a:path>
            </a:pathLst>
          </a:custGeom>
          <a:noFill/>
          <a:ln w="762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56B0ACB1-50E0-A4D4-7D2D-6C1BE5B0B43F}"/>
              </a:ext>
            </a:extLst>
          </p:cNvPr>
          <p:cNvGrpSpPr/>
          <p:nvPr/>
        </p:nvGrpSpPr>
        <p:grpSpPr>
          <a:xfrm>
            <a:off x="1236153" y="1067593"/>
            <a:ext cx="1997808" cy="2646878"/>
            <a:chOff x="1236153" y="1067593"/>
            <a:chExt cx="1997808" cy="2646878"/>
          </a:xfrm>
        </p:grpSpPr>
        <p:sp>
          <p:nvSpPr>
            <p:cNvPr id="5" name="Oval 4">
              <a:extLst>
                <a:ext uri="{FF2B5EF4-FFF2-40B4-BE49-F238E27FC236}">
                  <a16:creationId xmlns:a16="http://schemas.microsoft.com/office/drawing/2014/main" id="{7268F883-2968-20EE-215A-8FCDA90096DB}"/>
                </a:ext>
              </a:extLst>
            </p:cNvPr>
            <p:cNvSpPr/>
            <p:nvPr/>
          </p:nvSpPr>
          <p:spPr>
            <a:xfrm>
              <a:off x="1236153" y="1574346"/>
              <a:ext cx="1997808" cy="1997808"/>
            </a:xfrm>
            <a:prstGeom prst="ellipse">
              <a:avLst/>
            </a:prstGeom>
            <a:solidFill>
              <a:schemeClr val="accent6">
                <a:lumMod val="60000"/>
                <a:lumOff val="4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 name="TextBox 5">
              <a:extLst>
                <a:ext uri="{FF2B5EF4-FFF2-40B4-BE49-F238E27FC236}">
                  <a16:creationId xmlns:a16="http://schemas.microsoft.com/office/drawing/2014/main" id="{59AC9594-BC1A-B361-D341-C021D42B5E7C}"/>
                </a:ext>
              </a:extLst>
            </p:cNvPr>
            <p:cNvSpPr txBox="1"/>
            <p:nvPr/>
          </p:nvSpPr>
          <p:spPr>
            <a:xfrm>
              <a:off x="1503026" y="1067593"/>
              <a:ext cx="1378190" cy="2646878"/>
            </a:xfrm>
            <a:prstGeom prst="rect">
              <a:avLst/>
            </a:prstGeom>
            <a:noFill/>
          </p:spPr>
          <p:txBody>
            <a:bodyPr wrap="square" rtlCol="0">
              <a:spAutoFit/>
            </a:bodyPr>
            <a:lstStyle/>
            <a:p>
              <a:pPr algn="ctr"/>
              <a:r>
                <a:rPr lang="en-US" sz="16600" dirty="0">
                  <a:solidFill>
                    <a:schemeClr val="bg1"/>
                  </a:solidFill>
                  <a:latin typeface="Programma" panose="02000009000000000000" pitchFamily="49" charset="0"/>
                </a:rPr>
                <a:t>A</a:t>
              </a:r>
            </a:p>
          </p:txBody>
        </p:sp>
      </p:grpSp>
      <p:grpSp>
        <p:nvGrpSpPr>
          <p:cNvPr id="23" name="Group 22">
            <a:extLst>
              <a:ext uri="{FF2B5EF4-FFF2-40B4-BE49-F238E27FC236}">
                <a16:creationId xmlns:a16="http://schemas.microsoft.com/office/drawing/2014/main" id="{495462EA-F8BE-810E-30CA-D9AFC0F72188}"/>
              </a:ext>
            </a:extLst>
          </p:cNvPr>
          <p:cNvGrpSpPr/>
          <p:nvPr/>
        </p:nvGrpSpPr>
        <p:grpSpPr>
          <a:xfrm>
            <a:off x="8347203" y="1165471"/>
            <a:ext cx="1997808" cy="2646878"/>
            <a:chOff x="8347203" y="1165471"/>
            <a:chExt cx="1997808" cy="2646878"/>
          </a:xfrm>
        </p:grpSpPr>
        <p:sp>
          <p:nvSpPr>
            <p:cNvPr id="21" name="Oval 20">
              <a:extLst>
                <a:ext uri="{FF2B5EF4-FFF2-40B4-BE49-F238E27FC236}">
                  <a16:creationId xmlns:a16="http://schemas.microsoft.com/office/drawing/2014/main" id="{BC502828-35CC-18DF-D9AB-3501A408BDA7}"/>
                </a:ext>
              </a:extLst>
            </p:cNvPr>
            <p:cNvSpPr/>
            <p:nvPr/>
          </p:nvSpPr>
          <p:spPr>
            <a:xfrm>
              <a:off x="8347203" y="1672224"/>
              <a:ext cx="1997808" cy="1997808"/>
            </a:xfrm>
            <a:prstGeom prst="ellipse">
              <a:avLst/>
            </a:prstGeom>
            <a:solidFill>
              <a:schemeClr val="accent6">
                <a:lumMod val="60000"/>
                <a:lumOff val="4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 name="TextBox 21">
              <a:extLst>
                <a:ext uri="{FF2B5EF4-FFF2-40B4-BE49-F238E27FC236}">
                  <a16:creationId xmlns:a16="http://schemas.microsoft.com/office/drawing/2014/main" id="{DE5E2319-75AC-B67B-B4A2-71880BCF229A}"/>
                </a:ext>
              </a:extLst>
            </p:cNvPr>
            <p:cNvSpPr txBox="1"/>
            <p:nvPr/>
          </p:nvSpPr>
          <p:spPr>
            <a:xfrm>
              <a:off x="8614076" y="1165471"/>
              <a:ext cx="1378190" cy="2646878"/>
            </a:xfrm>
            <a:prstGeom prst="rect">
              <a:avLst/>
            </a:prstGeom>
            <a:noFill/>
          </p:spPr>
          <p:txBody>
            <a:bodyPr wrap="square" rtlCol="0">
              <a:spAutoFit/>
            </a:bodyPr>
            <a:lstStyle/>
            <a:p>
              <a:pPr algn="ctr"/>
              <a:r>
                <a:rPr lang="en-US" sz="16600" dirty="0">
                  <a:solidFill>
                    <a:schemeClr val="bg1"/>
                  </a:solidFill>
                  <a:latin typeface="Programma" panose="02000009000000000000" pitchFamily="49" charset="0"/>
                </a:rPr>
                <a:t>B</a:t>
              </a:r>
            </a:p>
          </p:txBody>
        </p:sp>
      </p:grpSp>
      <p:grpSp>
        <p:nvGrpSpPr>
          <p:cNvPr id="7" name="Group 6">
            <a:extLst>
              <a:ext uri="{FF2B5EF4-FFF2-40B4-BE49-F238E27FC236}">
                <a16:creationId xmlns:a16="http://schemas.microsoft.com/office/drawing/2014/main" id="{E326BD7C-AA73-38D1-570C-2DC6B00571CB}"/>
              </a:ext>
            </a:extLst>
          </p:cNvPr>
          <p:cNvGrpSpPr/>
          <p:nvPr/>
        </p:nvGrpSpPr>
        <p:grpSpPr>
          <a:xfrm>
            <a:off x="3792774" y="3429000"/>
            <a:ext cx="1997808" cy="2646878"/>
            <a:chOff x="2351882" y="2309157"/>
            <a:chExt cx="1997808" cy="2646878"/>
          </a:xfrm>
        </p:grpSpPr>
        <p:sp>
          <p:nvSpPr>
            <p:cNvPr id="3" name="Oval 2">
              <a:extLst>
                <a:ext uri="{FF2B5EF4-FFF2-40B4-BE49-F238E27FC236}">
                  <a16:creationId xmlns:a16="http://schemas.microsoft.com/office/drawing/2014/main" id="{0B1777C7-A1D6-5943-EF7B-C0DD7B2BD572}"/>
                </a:ext>
              </a:extLst>
            </p:cNvPr>
            <p:cNvSpPr/>
            <p:nvPr/>
          </p:nvSpPr>
          <p:spPr>
            <a:xfrm>
              <a:off x="2351882" y="2815910"/>
              <a:ext cx="1997808" cy="1997808"/>
            </a:xfrm>
            <a:prstGeom prst="ellipse">
              <a:avLst/>
            </a:prstGeom>
            <a:solidFill>
              <a:schemeClr val="accent6">
                <a:lumMod val="60000"/>
                <a:lumOff val="4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 name="TextBox 3">
              <a:extLst>
                <a:ext uri="{FF2B5EF4-FFF2-40B4-BE49-F238E27FC236}">
                  <a16:creationId xmlns:a16="http://schemas.microsoft.com/office/drawing/2014/main" id="{96116567-6929-4E78-A011-727FB57DB1A9}"/>
                </a:ext>
              </a:extLst>
            </p:cNvPr>
            <p:cNvSpPr txBox="1"/>
            <p:nvPr/>
          </p:nvSpPr>
          <p:spPr>
            <a:xfrm>
              <a:off x="2618755" y="2309157"/>
              <a:ext cx="1378190" cy="2646878"/>
            </a:xfrm>
            <a:prstGeom prst="rect">
              <a:avLst/>
            </a:prstGeom>
            <a:noFill/>
          </p:spPr>
          <p:txBody>
            <a:bodyPr wrap="square" rtlCol="0">
              <a:spAutoFit/>
            </a:bodyPr>
            <a:lstStyle/>
            <a:p>
              <a:pPr algn="ctr"/>
              <a:r>
                <a:rPr lang="en-US" sz="16600" dirty="0">
                  <a:solidFill>
                    <a:schemeClr val="bg1"/>
                  </a:solidFill>
                  <a:latin typeface="Programma" panose="02000009000000000000" pitchFamily="49" charset="0"/>
                </a:rPr>
                <a:t>C</a:t>
              </a:r>
            </a:p>
          </p:txBody>
        </p:sp>
      </p:grpSp>
    </p:spTree>
    <p:extLst>
      <p:ext uri="{BB962C8B-B14F-4D97-AF65-F5344CB8AC3E}">
        <p14:creationId xmlns:p14="http://schemas.microsoft.com/office/powerpoint/2010/main" val="4148175471"/>
      </p:ext>
    </p:extLst>
  </p:cSld>
  <p:clrMapOvr>
    <a:masterClrMapping/>
  </p:clrMapOvr>
  <p:transition spd="slow">
    <p:strips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A9E4030-BFCC-DE17-9FFB-B8F73555C9BE}"/>
              </a:ext>
            </a:extLst>
          </p:cNvPr>
          <p:cNvSpPr/>
          <p:nvPr/>
        </p:nvSpPr>
        <p:spPr>
          <a:xfrm>
            <a:off x="2090280" y="3510793"/>
            <a:ext cx="1777045" cy="1775577"/>
          </a:xfrm>
          <a:custGeom>
            <a:avLst/>
            <a:gdLst>
              <a:gd name="connsiteX0" fmla="*/ 132803 w 1777045"/>
              <a:gd name="connsiteY0" fmla="*/ 0 h 1775577"/>
              <a:gd name="connsiteX1" fmla="*/ 166359 w 1777045"/>
              <a:gd name="connsiteY1" fmla="*/ 1610686 h 1775577"/>
              <a:gd name="connsiteX2" fmla="*/ 1777045 w 1777045"/>
              <a:gd name="connsiteY2" fmla="*/ 1640047 h 1775577"/>
            </a:gdLst>
            <a:ahLst/>
            <a:cxnLst>
              <a:cxn ang="0">
                <a:pos x="connsiteX0" y="connsiteY0"/>
              </a:cxn>
              <a:cxn ang="0">
                <a:pos x="connsiteX1" y="connsiteY1"/>
              </a:cxn>
              <a:cxn ang="0">
                <a:pos x="connsiteX2" y="connsiteY2"/>
              </a:cxn>
            </a:cxnLst>
            <a:rect l="l" t="t" r="r" b="b"/>
            <a:pathLst>
              <a:path w="1777045" h="1775577">
                <a:moveTo>
                  <a:pt x="132803" y="0"/>
                </a:moveTo>
                <a:cubicBezTo>
                  <a:pt x="12561" y="668672"/>
                  <a:pt x="-107681" y="1337345"/>
                  <a:pt x="166359" y="1610686"/>
                </a:cubicBezTo>
                <a:cubicBezTo>
                  <a:pt x="440399" y="1884027"/>
                  <a:pt x="1108722" y="1762037"/>
                  <a:pt x="1777045" y="1640047"/>
                </a:cubicBezTo>
              </a:path>
            </a:pathLst>
          </a:custGeom>
          <a:noFill/>
          <a:ln w="762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9E3C34-9B74-2C41-C659-581F2249D520}"/>
              </a:ext>
            </a:extLst>
          </p:cNvPr>
          <p:cNvSpPr>
            <a:spLocks noGrp="1"/>
          </p:cNvSpPr>
          <p:nvPr>
            <p:ph type="title"/>
          </p:nvPr>
        </p:nvSpPr>
        <p:spPr/>
        <p:txBody>
          <a:bodyPr/>
          <a:lstStyle/>
          <a:p>
            <a:r>
              <a:rPr lang="en-US" dirty="0"/>
              <a:t>Reply</a:t>
            </a:r>
          </a:p>
        </p:txBody>
      </p:sp>
      <p:sp>
        <p:nvSpPr>
          <p:cNvPr id="13" name="Freeform: Shape 12">
            <a:extLst>
              <a:ext uri="{FF2B5EF4-FFF2-40B4-BE49-F238E27FC236}">
                <a16:creationId xmlns:a16="http://schemas.microsoft.com/office/drawing/2014/main" id="{2B53F05F-A60D-BF4F-81D5-2D4C00477FDE}"/>
              </a:ext>
            </a:extLst>
          </p:cNvPr>
          <p:cNvSpPr/>
          <p:nvPr/>
        </p:nvSpPr>
        <p:spPr>
          <a:xfrm>
            <a:off x="3189913" y="2206476"/>
            <a:ext cx="5157290" cy="438142"/>
          </a:xfrm>
          <a:custGeom>
            <a:avLst/>
            <a:gdLst>
              <a:gd name="connsiteX0" fmla="*/ 0 w 4043493"/>
              <a:gd name="connsiteY0" fmla="*/ 133707 h 335043"/>
              <a:gd name="connsiteX1" fmla="*/ 2218888 w 4043493"/>
              <a:gd name="connsiteY1" fmla="*/ 7873 h 335043"/>
              <a:gd name="connsiteX2" fmla="*/ 4043493 w 4043493"/>
              <a:gd name="connsiteY2" fmla="*/ 335043 h 335043"/>
            </a:gdLst>
            <a:ahLst/>
            <a:cxnLst>
              <a:cxn ang="0">
                <a:pos x="connsiteX0" y="connsiteY0"/>
              </a:cxn>
              <a:cxn ang="0">
                <a:pos x="connsiteX1" y="connsiteY1"/>
              </a:cxn>
              <a:cxn ang="0">
                <a:pos x="connsiteX2" y="connsiteY2"/>
              </a:cxn>
            </a:cxnLst>
            <a:rect l="l" t="t" r="r" b="b"/>
            <a:pathLst>
              <a:path w="4043493" h="335043">
                <a:moveTo>
                  <a:pt x="0" y="133707"/>
                </a:moveTo>
                <a:cubicBezTo>
                  <a:pt x="772486" y="54012"/>
                  <a:pt x="1544972" y="-25683"/>
                  <a:pt x="2218888" y="7873"/>
                </a:cubicBezTo>
                <a:cubicBezTo>
                  <a:pt x="2892804" y="41429"/>
                  <a:pt x="3468148" y="188236"/>
                  <a:pt x="4043493" y="335043"/>
                </a:cubicBezTo>
              </a:path>
            </a:pathLst>
          </a:custGeom>
          <a:noFill/>
          <a:ln w="762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56B0ACB1-50E0-A4D4-7D2D-6C1BE5B0B43F}"/>
              </a:ext>
            </a:extLst>
          </p:cNvPr>
          <p:cNvGrpSpPr/>
          <p:nvPr/>
        </p:nvGrpSpPr>
        <p:grpSpPr>
          <a:xfrm>
            <a:off x="1236153" y="1067593"/>
            <a:ext cx="1997808" cy="2646878"/>
            <a:chOff x="1236153" y="1067593"/>
            <a:chExt cx="1997808" cy="2646878"/>
          </a:xfrm>
        </p:grpSpPr>
        <p:sp>
          <p:nvSpPr>
            <p:cNvPr id="5" name="Oval 4">
              <a:extLst>
                <a:ext uri="{FF2B5EF4-FFF2-40B4-BE49-F238E27FC236}">
                  <a16:creationId xmlns:a16="http://schemas.microsoft.com/office/drawing/2014/main" id="{7268F883-2968-20EE-215A-8FCDA90096DB}"/>
                </a:ext>
              </a:extLst>
            </p:cNvPr>
            <p:cNvSpPr/>
            <p:nvPr/>
          </p:nvSpPr>
          <p:spPr>
            <a:xfrm>
              <a:off x="1236153" y="1574346"/>
              <a:ext cx="1997808" cy="1997808"/>
            </a:xfrm>
            <a:prstGeom prst="ellipse">
              <a:avLst/>
            </a:prstGeom>
            <a:solidFill>
              <a:schemeClr val="accent6">
                <a:lumMod val="60000"/>
                <a:lumOff val="4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 name="TextBox 5">
              <a:extLst>
                <a:ext uri="{FF2B5EF4-FFF2-40B4-BE49-F238E27FC236}">
                  <a16:creationId xmlns:a16="http://schemas.microsoft.com/office/drawing/2014/main" id="{59AC9594-BC1A-B361-D341-C021D42B5E7C}"/>
                </a:ext>
              </a:extLst>
            </p:cNvPr>
            <p:cNvSpPr txBox="1"/>
            <p:nvPr/>
          </p:nvSpPr>
          <p:spPr>
            <a:xfrm>
              <a:off x="1503026" y="1067593"/>
              <a:ext cx="1378190" cy="2646878"/>
            </a:xfrm>
            <a:prstGeom prst="rect">
              <a:avLst/>
            </a:prstGeom>
            <a:noFill/>
          </p:spPr>
          <p:txBody>
            <a:bodyPr wrap="square" rtlCol="0">
              <a:spAutoFit/>
            </a:bodyPr>
            <a:lstStyle/>
            <a:p>
              <a:pPr algn="ctr"/>
              <a:r>
                <a:rPr lang="en-US" sz="16600" dirty="0">
                  <a:solidFill>
                    <a:schemeClr val="bg1"/>
                  </a:solidFill>
                  <a:latin typeface="Programma" panose="02000009000000000000" pitchFamily="49" charset="0"/>
                </a:rPr>
                <a:t>A</a:t>
              </a:r>
            </a:p>
          </p:txBody>
        </p:sp>
      </p:grpSp>
      <p:grpSp>
        <p:nvGrpSpPr>
          <p:cNvPr id="23" name="Group 22">
            <a:extLst>
              <a:ext uri="{FF2B5EF4-FFF2-40B4-BE49-F238E27FC236}">
                <a16:creationId xmlns:a16="http://schemas.microsoft.com/office/drawing/2014/main" id="{495462EA-F8BE-810E-30CA-D9AFC0F72188}"/>
              </a:ext>
            </a:extLst>
          </p:cNvPr>
          <p:cNvGrpSpPr/>
          <p:nvPr/>
        </p:nvGrpSpPr>
        <p:grpSpPr>
          <a:xfrm>
            <a:off x="8347203" y="1165471"/>
            <a:ext cx="1997808" cy="2646878"/>
            <a:chOff x="8347203" y="1165471"/>
            <a:chExt cx="1997808" cy="2646878"/>
          </a:xfrm>
        </p:grpSpPr>
        <p:sp>
          <p:nvSpPr>
            <p:cNvPr id="21" name="Oval 20">
              <a:extLst>
                <a:ext uri="{FF2B5EF4-FFF2-40B4-BE49-F238E27FC236}">
                  <a16:creationId xmlns:a16="http://schemas.microsoft.com/office/drawing/2014/main" id="{BC502828-35CC-18DF-D9AB-3501A408BDA7}"/>
                </a:ext>
              </a:extLst>
            </p:cNvPr>
            <p:cNvSpPr/>
            <p:nvPr/>
          </p:nvSpPr>
          <p:spPr>
            <a:xfrm>
              <a:off x="8347203" y="1672224"/>
              <a:ext cx="1997808" cy="1997808"/>
            </a:xfrm>
            <a:prstGeom prst="ellipse">
              <a:avLst/>
            </a:prstGeom>
            <a:solidFill>
              <a:schemeClr val="accent6">
                <a:lumMod val="60000"/>
                <a:lumOff val="4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 name="TextBox 21">
              <a:extLst>
                <a:ext uri="{FF2B5EF4-FFF2-40B4-BE49-F238E27FC236}">
                  <a16:creationId xmlns:a16="http://schemas.microsoft.com/office/drawing/2014/main" id="{DE5E2319-75AC-B67B-B4A2-71880BCF229A}"/>
                </a:ext>
              </a:extLst>
            </p:cNvPr>
            <p:cNvSpPr txBox="1"/>
            <p:nvPr/>
          </p:nvSpPr>
          <p:spPr>
            <a:xfrm>
              <a:off x="8614076" y="1165471"/>
              <a:ext cx="1378190" cy="2646878"/>
            </a:xfrm>
            <a:prstGeom prst="rect">
              <a:avLst/>
            </a:prstGeom>
            <a:noFill/>
          </p:spPr>
          <p:txBody>
            <a:bodyPr wrap="square" rtlCol="0">
              <a:spAutoFit/>
            </a:bodyPr>
            <a:lstStyle/>
            <a:p>
              <a:pPr algn="ctr"/>
              <a:r>
                <a:rPr lang="en-US" sz="16600" dirty="0">
                  <a:solidFill>
                    <a:schemeClr val="bg1"/>
                  </a:solidFill>
                  <a:latin typeface="Programma" panose="02000009000000000000" pitchFamily="49" charset="0"/>
                </a:rPr>
                <a:t>B</a:t>
              </a:r>
            </a:p>
          </p:txBody>
        </p:sp>
      </p:grpSp>
      <p:grpSp>
        <p:nvGrpSpPr>
          <p:cNvPr id="7" name="Group 6">
            <a:extLst>
              <a:ext uri="{FF2B5EF4-FFF2-40B4-BE49-F238E27FC236}">
                <a16:creationId xmlns:a16="http://schemas.microsoft.com/office/drawing/2014/main" id="{E326BD7C-AA73-38D1-570C-2DC6B00571CB}"/>
              </a:ext>
            </a:extLst>
          </p:cNvPr>
          <p:cNvGrpSpPr/>
          <p:nvPr/>
        </p:nvGrpSpPr>
        <p:grpSpPr>
          <a:xfrm>
            <a:off x="3792774" y="3429000"/>
            <a:ext cx="1997808" cy="2646878"/>
            <a:chOff x="2351882" y="2309157"/>
            <a:chExt cx="1997808" cy="2646878"/>
          </a:xfrm>
        </p:grpSpPr>
        <p:sp>
          <p:nvSpPr>
            <p:cNvPr id="3" name="Oval 2">
              <a:extLst>
                <a:ext uri="{FF2B5EF4-FFF2-40B4-BE49-F238E27FC236}">
                  <a16:creationId xmlns:a16="http://schemas.microsoft.com/office/drawing/2014/main" id="{0B1777C7-A1D6-5943-EF7B-C0DD7B2BD572}"/>
                </a:ext>
              </a:extLst>
            </p:cNvPr>
            <p:cNvSpPr/>
            <p:nvPr/>
          </p:nvSpPr>
          <p:spPr>
            <a:xfrm>
              <a:off x="2351882" y="2815910"/>
              <a:ext cx="1997808" cy="1997808"/>
            </a:xfrm>
            <a:prstGeom prst="ellipse">
              <a:avLst/>
            </a:prstGeom>
            <a:solidFill>
              <a:schemeClr val="accent6">
                <a:lumMod val="60000"/>
                <a:lumOff val="4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 name="TextBox 3">
              <a:extLst>
                <a:ext uri="{FF2B5EF4-FFF2-40B4-BE49-F238E27FC236}">
                  <a16:creationId xmlns:a16="http://schemas.microsoft.com/office/drawing/2014/main" id="{96116567-6929-4E78-A011-727FB57DB1A9}"/>
                </a:ext>
              </a:extLst>
            </p:cNvPr>
            <p:cNvSpPr txBox="1"/>
            <p:nvPr/>
          </p:nvSpPr>
          <p:spPr>
            <a:xfrm>
              <a:off x="2618755" y="2309157"/>
              <a:ext cx="1378190" cy="2646878"/>
            </a:xfrm>
            <a:prstGeom prst="rect">
              <a:avLst/>
            </a:prstGeom>
            <a:noFill/>
          </p:spPr>
          <p:txBody>
            <a:bodyPr wrap="square" rtlCol="0">
              <a:spAutoFit/>
            </a:bodyPr>
            <a:lstStyle/>
            <a:p>
              <a:pPr algn="ctr"/>
              <a:r>
                <a:rPr lang="en-US" sz="16600" dirty="0">
                  <a:solidFill>
                    <a:schemeClr val="bg1"/>
                  </a:solidFill>
                  <a:latin typeface="Programma" panose="02000009000000000000" pitchFamily="49" charset="0"/>
                </a:rPr>
                <a:t>C</a:t>
              </a:r>
            </a:p>
          </p:txBody>
        </p:sp>
      </p:grpSp>
      <p:sp>
        <p:nvSpPr>
          <p:cNvPr id="8" name="Arrow: Right 7">
            <a:extLst>
              <a:ext uri="{FF2B5EF4-FFF2-40B4-BE49-F238E27FC236}">
                <a16:creationId xmlns:a16="http://schemas.microsoft.com/office/drawing/2014/main" id="{A5E3B3CF-0634-000D-7DF7-723135ECA0D9}"/>
              </a:ext>
            </a:extLst>
          </p:cNvPr>
          <p:cNvSpPr/>
          <p:nvPr/>
        </p:nvSpPr>
        <p:spPr>
          <a:xfrm>
            <a:off x="4920510" y="1574346"/>
            <a:ext cx="1654271" cy="1320751"/>
          </a:xfrm>
          <a:prstGeom prst="rightArrow">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 name="Freeform: Shape 11">
            <a:extLst>
              <a:ext uri="{FF2B5EF4-FFF2-40B4-BE49-F238E27FC236}">
                <a16:creationId xmlns:a16="http://schemas.microsoft.com/office/drawing/2014/main" id="{6CB241E5-86DF-F69F-3A43-89B012E0B5E1}"/>
              </a:ext>
            </a:extLst>
          </p:cNvPr>
          <p:cNvSpPr/>
          <p:nvPr/>
        </p:nvSpPr>
        <p:spPr>
          <a:xfrm>
            <a:off x="5368954" y="2256639"/>
            <a:ext cx="336687" cy="1908495"/>
          </a:xfrm>
          <a:custGeom>
            <a:avLst/>
            <a:gdLst>
              <a:gd name="connsiteX0" fmla="*/ 268448 w 336687"/>
              <a:gd name="connsiteY0" fmla="*/ 0 h 1723938"/>
              <a:gd name="connsiteX1" fmla="*/ 318782 w 336687"/>
              <a:gd name="connsiteY1" fmla="*/ 1149292 h 1723938"/>
              <a:gd name="connsiteX2" fmla="*/ 0 w 336687"/>
              <a:gd name="connsiteY2" fmla="*/ 1723938 h 1723938"/>
            </a:gdLst>
            <a:ahLst/>
            <a:cxnLst>
              <a:cxn ang="0">
                <a:pos x="connsiteX0" y="connsiteY0"/>
              </a:cxn>
              <a:cxn ang="0">
                <a:pos x="connsiteX1" y="connsiteY1"/>
              </a:cxn>
              <a:cxn ang="0">
                <a:pos x="connsiteX2" y="connsiteY2"/>
              </a:cxn>
            </a:cxnLst>
            <a:rect l="l" t="t" r="r" b="b"/>
            <a:pathLst>
              <a:path w="336687" h="1723938">
                <a:moveTo>
                  <a:pt x="268448" y="0"/>
                </a:moveTo>
                <a:cubicBezTo>
                  <a:pt x="315985" y="430984"/>
                  <a:pt x="363523" y="861969"/>
                  <a:pt x="318782" y="1149292"/>
                </a:cubicBezTo>
                <a:cubicBezTo>
                  <a:pt x="274041" y="1436615"/>
                  <a:pt x="137020" y="1580276"/>
                  <a:pt x="0" y="1723938"/>
                </a:cubicBezTo>
              </a:path>
            </a:pathLst>
          </a:custGeom>
          <a:noFill/>
          <a:ln w="76200">
            <a:solidFill>
              <a:schemeClr val="tx1"/>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964186"/>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3A9E4030-BFCC-DE17-9FFB-B8F73555C9BE}"/>
              </a:ext>
            </a:extLst>
          </p:cNvPr>
          <p:cNvSpPr/>
          <p:nvPr/>
        </p:nvSpPr>
        <p:spPr>
          <a:xfrm>
            <a:off x="2090280" y="3510793"/>
            <a:ext cx="1777045" cy="1775577"/>
          </a:xfrm>
          <a:custGeom>
            <a:avLst/>
            <a:gdLst>
              <a:gd name="connsiteX0" fmla="*/ 132803 w 1777045"/>
              <a:gd name="connsiteY0" fmla="*/ 0 h 1775577"/>
              <a:gd name="connsiteX1" fmla="*/ 166359 w 1777045"/>
              <a:gd name="connsiteY1" fmla="*/ 1610686 h 1775577"/>
              <a:gd name="connsiteX2" fmla="*/ 1777045 w 1777045"/>
              <a:gd name="connsiteY2" fmla="*/ 1640047 h 1775577"/>
            </a:gdLst>
            <a:ahLst/>
            <a:cxnLst>
              <a:cxn ang="0">
                <a:pos x="connsiteX0" y="connsiteY0"/>
              </a:cxn>
              <a:cxn ang="0">
                <a:pos x="connsiteX1" y="connsiteY1"/>
              </a:cxn>
              <a:cxn ang="0">
                <a:pos x="connsiteX2" y="connsiteY2"/>
              </a:cxn>
            </a:cxnLst>
            <a:rect l="l" t="t" r="r" b="b"/>
            <a:pathLst>
              <a:path w="1777045" h="1775577">
                <a:moveTo>
                  <a:pt x="132803" y="0"/>
                </a:moveTo>
                <a:cubicBezTo>
                  <a:pt x="12561" y="668672"/>
                  <a:pt x="-107681" y="1337345"/>
                  <a:pt x="166359" y="1610686"/>
                </a:cubicBezTo>
                <a:cubicBezTo>
                  <a:pt x="440399" y="1884027"/>
                  <a:pt x="1108722" y="1762037"/>
                  <a:pt x="1777045" y="1640047"/>
                </a:cubicBezTo>
              </a:path>
            </a:pathLst>
          </a:custGeom>
          <a:noFill/>
          <a:ln w="762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9E3C34-9B74-2C41-C659-581F2249D520}"/>
              </a:ext>
            </a:extLst>
          </p:cNvPr>
          <p:cNvSpPr>
            <a:spLocks noGrp="1"/>
          </p:cNvSpPr>
          <p:nvPr>
            <p:ph type="title"/>
          </p:nvPr>
        </p:nvSpPr>
        <p:spPr/>
        <p:txBody>
          <a:bodyPr/>
          <a:lstStyle/>
          <a:p>
            <a:r>
              <a:rPr lang="en-US" dirty="0"/>
              <a:t>Introduction</a:t>
            </a:r>
          </a:p>
        </p:txBody>
      </p:sp>
      <p:sp>
        <p:nvSpPr>
          <p:cNvPr id="13" name="Freeform: Shape 12">
            <a:extLst>
              <a:ext uri="{FF2B5EF4-FFF2-40B4-BE49-F238E27FC236}">
                <a16:creationId xmlns:a16="http://schemas.microsoft.com/office/drawing/2014/main" id="{2B53F05F-A60D-BF4F-81D5-2D4C00477FDE}"/>
              </a:ext>
            </a:extLst>
          </p:cNvPr>
          <p:cNvSpPr/>
          <p:nvPr/>
        </p:nvSpPr>
        <p:spPr>
          <a:xfrm>
            <a:off x="3189913" y="2206476"/>
            <a:ext cx="5157290" cy="438142"/>
          </a:xfrm>
          <a:custGeom>
            <a:avLst/>
            <a:gdLst>
              <a:gd name="connsiteX0" fmla="*/ 0 w 4043493"/>
              <a:gd name="connsiteY0" fmla="*/ 133707 h 335043"/>
              <a:gd name="connsiteX1" fmla="*/ 2218888 w 4043493"/>
              <a:gd name="connsiteY1" fmla="*/ 7873 h 335043"/>
              <a:gd name="connsiteX2" fmla="*/ 4043493 w 4043493"/>
              <a:gd name="connsiteY2" fmla="*/ 335043 h 335043"/>
            </a:gdLst>
            <a:ahLst/>
            <a:cxnLst>
              <a:cxn ang="0">
                <a:pos x="connsiteX0" y="connsiteY0"/>
              </a:cxn>
              <a:cxn ang="0">
                <a:pos x="connsiteX1" y="connsiteY1"/>
              </a:cxn>
              <a:cxn ang="0">
                <a:pos x="connsiteX2" y="connsiteY2"/>
              </a:cxn>
            </a:cxnLst>
            <a:rect l="l" t="t" r="r" b="b"/>
            <a:pathLst>
              <a:path w="4043493" h="335043">
                <a:moveTo>
                  <a:pt x="0" y="133707"/>
                </a:moveTo>
                <a:cubicBezTo>
                  <a:pt x="772486" y="54012"/>
                  <a:pt x="1544972" y="-25683"/>
                  <a:pt x="2218888" y="7873"/>
                </a:cubicBezTo>
                <a:cubicBezTo>
                  <a:pt x="2892804" y="41429"/>
                  <a:pt x="3468148" y="188236"/>
                  <a:pt x="4043493" y="335043"/>
                </a:cubicBezTo>
              </a:path>
            </a:pathLst>
          </a:custGeom>
          <a:noFill/>
          <a:ln w="7620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56B0ACB1-50E0-A4D4-7D2D-6C1BE5B0B43F}"/>
              </a:ext>
            </a:extLst>
          </p:cNvPr>
          <p:cNvGrpSpPr/>
          <p:nvPr/>
        </p:nvGrpSpPr>
        <p:grpSpPr>
          <a:xfrm>
            <a:off x="1236153" y="1067593"/>
            <a:ext cx="1997808" cy="2646878"/>
            <a:chOff x="1236153" y="1067593"/>
            <a:chExt cx="1997808" cy="2646878"/>
          </a:xfrm>
        </p:grpSpPr>
        <p:sp>
          <p:nvSpPr>
            <p:cNvPr id="5" name="Oval 4">
              <a:extLst>
                <a:ext uri="{FF2B5EF4-FFF2-40B4-BE49-F238E27FC236}">
                  <a16:creationId xmlns:a16="http://schemas.microsoft.com/office/drawing/2014/main" id="{7268F883-2968-20EE-215A-8FCDA90096DB}"/>
                </a:ext>
              </a:extLst>
            </p:cNvPr>
            <p:cNvSpPr/>
            <p:nvPr/>
          </p:nvSpPr>
          <p:spPr>
            <a:xfrm>
              <a:off x="1236153" y="1574346"/>
              <a:ext cx="1997808" cy="1997808"/>
            </a:xfrm>
            <a:prstGeom prst="ellipse">
              <a:avLst/>
            </a:prstGeom>
            <a:solidFill>
              <a:schemeClr val="accent6">
                <a:lumMod val="60000"/>
                <a:lumOff val="4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 name="TextBox 5">
              <a:extLst>
                <a:ext uri="{FF2B5EF4-FFF2-40B4-BE49-F238E27FC236}">
                  <a16:creationId xmlns:a16="http://schemas.microsoft.com/office/drawing/2014/main" id="{59AC9594-BC1A-B361-D341-C021D42B5E7C}"/>
                </a:ext>
              </a:extLst>
            </p:cNvPr>
            <p:cNvSpPr txBox="1"/>
            <p:nvPr/>
          </p:nvSpPr>
          <p:spPr>
            <a:xfrm>
              <a:off x="1503026" y="1067593"/>
              <a:ext cx="1378190" cy="2646878"/>
            </a:xfrm>
            <a:prstGeom prst="rect">
              <a:avLst/>
            </a:prstGeom>
            <a:noFill/>
          </p:spPr>
          <p:txBody>
            <a:bodyPr wrap="square" rtlCol="0">
              <a:spAutoFit/>
            </a:bodyPr>
            <a:lstStyle/>
            <a:p>
              <a:pPr algn="ctr"/>
              <a:r>
                <a:rPr lang="en-US" sz="16600" dirty="0">
                  <a:solidFill>
                    <a:schemeClr val="bg1"/>
                  </a:solidFill>
                  <a:latin typeface="Programma" panose="02000009000000000000" pitchFamily="49" charset="0"/>
                </a:rPr>
                <a:t>A</a:t>
              </a:r>
            </a:p>
          </p:txBody>
        </p:sp>
      </p:grpSp>
      <p:grpSp>
        <p:nvGrpSpPr>
          <p:cNvPr id="7" name="Group 6">
            <a:extLst>
              <a:ext uri="{FF2B5EF4-FFF2-40B4-BE49-F238E27FC236}">
                <a16:creationId xmlns:a16="http://schemas.microsoft.com/office/drawing/2014/main" id="{E326BD7C-AA73-38D1-570C-2DC6B00571CB}"/>
              </a:ext>
            </a:extLst>
          </p:cNvPr>
          <p:cNvGrpSpPr/>
          <p:nvPr/>
        </p:nvGrpSpPr>
        <p:grpSpPr>
          <a:xfrm>
            <a:off x="3792774" y="3429000"/>
            <a:ext cx="1997808" cy="2646878"/>
            <a:chOff x="2351882" y="2309157"/>
            <a:chExt cx="1997808" cy="2646878"/>
          </a:xfrm>
        </p:grpSpPr>
        <p:sp>
          <p:nvSpPr>
            <p:cNvPr id="3" name="Oval 2">
              <a:extLst>
                <a:ext uri="{FF2B5EF4-FFF2-40B4-BE49-F238E27FC236}">
                  <a16:creationId xmlns:a16="http://schemas.microsoft.com/office/drawing/2014/main" id="{0B1777C7-A1D6-5943-EF7B-C0DD7B2BD572}"/>
                </a:ext>
              </a:extLst>
            </p:cNvPr>
            <p:cNvSpPr/>
            <p:nvPr/>
          </p:nvSpPr>
          <p:spPr>
            <a:xfrm>
              <a:off x="2351882" y="2815910"/>
              <a:ext cx="1997808" cy="1997808"/>
            </a:xfrm>
            <a:prstGeom prst="ellipse">
              <a:avLst/>
            </a:prstGeom>
            <a:solidFill>
              <a:schemeClr val="accent6">
                <a:lumMod val="60000"/>
                <a:lumOff val="4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 name="TextBox 3">
              <a:extLst>
                <a:ext uri="{FF2B5EF4-FFF2-40B4-BE49-F238E27FC236}">
                  <a16:creationId xmlns:a16="http://schemas.microsoft.com/office/drawing/2014/main" id="{96116567-6929-4E78-A011-727FB57DB1A9}"/>
                </a:ext>
              </a:extLst>
            </p:cNvPr>
            <p:cNvSpPr txBox="1"/>
            <p:nvPr/>
          </p:nvSpPr>
          <p:spPr>
            <a:xfrm>
              <a:off x="2618755" y="2309157"/>
              <a:ext cx="1378190" cy="2646878"/>
            </a:xfrm>
            <a:prstGeom prst="rect">
              <a:avLst/>
            </a:prstGeom>
            <a:noFill/>
          </p:spPr>
          <p:txBody>
            <a:bodyPr wrap="square" rtlCol="0">
              <a:spAutoFit/>
            </a:bodyPr>
            <a:lstStyle/>
            <a:p>
              <a:pPr algn="ctr"/>
              <a:r>
                <a:rPr lang="en-US" sz="16600" dirty="0">
                  <a:solidFill>
                    <a:schemeClr val="bg1"/>
                  </a:solidFill>
                  <a:latin typeface="Programma" panose="02000009000000000000" pitchFamily="49" charset="0"/>
                </a:rPr>
                <a:t>C</a:t>
              </a:r>
            </a:p>
          </p:txBody>
        </p:sp>
      </p:grpSp>
      <p:sp>
        <p:nvSpPr>
          <p:cNvPr id="11" name="Freeform: Shape 10">
            <a:extLst>
              <a:ext uri="{FF2B5EF4-FFF2-40B4-BE49-F238E27FC236}">
                <a16:creationId xmlns:a16="http://schemas.microsoft.com/office/drawing/2014/main" id="{BDFFD14F-320C-90E6-3078-628DCCE4A571}"/>
              </a:ext>
            </a:extLst>
          </p:cNvPr>
          <p:cNvSpPr/>
          <p:nvPr/>
        </p:nvSpPr>
        <p:spPr>
          <a:xfrm>
            <a:off x="5297648" y="2902591"/>
            <a:ext cx="3124899" cy="1291904"/>
          </a:xfrm>
          <a:custGeom>
            <a:avLst/>
            <a:gdLst>
              <a:gd name="connsiteX0" fmla="*/ 3124899 w 3124899"/>
              <a:gd name="connsiteY0" fmla="*/ 0 h 1291904"/>
              <a:gd name="connsiteX1" fmla="*/ 1392572 w 3124899"/>
              <a:gd name="connsiteY1" fmla="*/ 310392 h 1291904"/>
              <a:gd name="connsiteX2" fmla="*/ 0 w 3124899"/>
              <a:gd name="connsiteY2" fmla="*/ 1291904 h 1291904"/>
            </a:gdLst>
            <a:ahLst/>
            <a:cxnLst>
              <a:cxn ang="0">
                <a:pos x="connsiteX0" y="connsiteY0"/>
              </a:cxn>
              <a:cxn ang="0">
                <a:pos x="connsiteX1" y="connsiteY1"/>
              </a:cxn>
              <a:cxn ang="0">
                <a:pos x="connsiteX2" y="connsiteY2"/>
              </a:cxn>
            </a:cxnLst>
            <a:rect l="l" t="t" r="r" b="b"/>
            <a:pathLst>
              <a:path w="3124899" h="1291904">
                <a:moveTo>
                  <a:pt x="3124899" y="0"/>
                </a:moveTo>
                <a:cubicBezTo>
                  <a:pt x="2519143" y="47537"/>
                  <a:pt x="1913388" y="95075"/>
                  <a:pt x="1392572" y="310392"/>
                </a:cubicBezTo>
                <a:cubicBezTo>
                  <a:pt x="871756" y="525709"/>
                  <a:pt x="435878" y="908806"/>
                  <a:pt x="0" y="1291904"/>
                </a:cubicBezTo>
              </a:path>
            </a:pathLst>
          </a:custGeom>
          <a:noFill/>
          <a:ln w="762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495462EA-F8BE-810E-30CA-D9AFC0F72188}"/>
              </a:ext>
            </a:extLst>
          </p:cNvPr>
          <p:cNvGrpSpPr/>
          <p:nvPr/>
        </p:nvGrpSpPr>
        <p:grpSpPr>
          <a:xfrm>
            <a:off x="8347203" y="1165471"/>
            <a:ext cx="1997808" cy="2646878"/>
            <a:chOff x="8347203" y="1165471"/>
            <a:chExt cx="1997808" cy="2646878"/>
          </a:xfrm>
        </p:grpSpPr>
        <p:sp>
          <p:nvSpPr>
            <p:cNvPr id="21" name="Oval 20">
              <a:extLst>
                <a:ext uri="{FF2B5EF4-FFF2-40B4-BE49-F238E27FC236}">
                  <a16:creationId xmlns:a16="http://schemas.microsoft.com/office/drawing/2014/main" id="{BC502828-35CC-18DF-D9AB-3501A408BDA7}"/>
                </a:ext>
              </a:extLst>
            </p:cNvPr>
            <p:cNvSpPr/>
            <p:nvPr/>
          </p:nvSpPr>
          <p:spPr>
            <a:xfrm>
              <a:off x="8347203" y="1672224"/>
              <a:ext cx="1997808" cy="1997808"/>
            </a:xfrm>
            <a:prstGeom prst="ellipse">
              <a:avLst/>
            </a:prstGeom>
            <a:solidFill>
              <a:schemeClr val="accent6">
                <a:lumMod val="60000"/>
                <a:lumOff val="40000"/>
              </a:schemeClr>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22" name="TextBox 21">
              <a:extLst>
                <a:ext uri="{FF2B5EF4-FFF2-40B4-BE49-F238E27FC236}">
                  <a16:creationId xmlns:a16="http://schemas.microsoft.com/office/drawing/2014/main" id="{DE5E2319-75AC-B67B-B4A2-71880BCF229A}"/>
                </a:ext>
              </a:extLst>
            </p:cNvPr>
            <p:cNvSpPr txBox="1"/>
            <p:nvPr/>
          </p:nvSpPr>
          <p:spPr>
            <a:xfrm>
              <a:off x="8614076" y="1165471"/>
              <a:ext cx="1378190" cy="2646878"/>
            </a:xfrm>
            <a:prstGeom prst="rect">
              <a:avLst/>
            </a:prstGeom>
            <a:noFill/>
          </p:spPr>
          <p:txBody>
            <a:bodyPr wrap="square" rtlCol="0">
              <a:spAutoFit/>
            </a:bodyPr>
            <a:lstStyle/>
            <a:p>
              <a:pPr algn="ctr"/>
              <a:r>
                <a:rPr lang="en-US" sz="16600" dirty="0">
                  <a:solidFill>
                    <a:schemeClr val="bg1"/>
                  </a:solidFill>
                  <a:latin typeface="Programma" panose="02000009000000000000" pitchFamily="49" charset="0"/>
                </a:rPr>
                <a:t>B</a:t>
              </a:r>
            </a:p>
          </p:txBody>
        </p:sp>
      </p:grpSp>
    </p:spTree>
    <p:extLst>
      <p:ext uri="{BB962C8B-B14F-4D97-AF65-F5344CB8AC3E}">
        <p14:creationId xmlns:p14="http://schemas.microsoft.com/office/powerpoint/2010/main" val="4118261477"/>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988D-F863-1287-5D54-C47BF0308ED4}"/>
              </a:ext>
            </a:extLst>
          </p:cNvPr>
          <p:cNvSpPr>
            <a:spLocks noGrp="1"/>
          </p:cNvSpPr>
          <p:nvPr>
            <p:ph type="title"/>
          </p:nvPr>
        </p:nvSpPr>
        <p:spPr/>
        <p:txBody>
          <a:bodyPr/>
          <a:lstStyle/>
          <a:p>
            <a:r>
              <a:rPr lang="en-US" dirty="0"/>
              <a:t>Capability Security</a:t>
            </a:r>
          </a:p>
        </p:txBody>
      </p:sp>
      <p:sp>
        <p:nvSpPr>
          <p:cNvPr id="3" name="Content Placeholder 2">
            <a:extLst>
              <a:ext uri="{FF2B5EF4-FFF2-40B4-BE49-F238E27FC236}">
                <a16:creationId xmlns:a16="http://schemas.microsoft.com/office/drawing/2014/main" id="{AFB96A4E-EAB8-13A2-D51D-E1D3C93AEADD}"/>
              </a:ext>
            </a:extLst>
          </p:cNvPr>
          <p:cNvSpPr>
            <a:spLocks noGrp="1"/>
          </p:cNvSpPr>
          <p:nvPr>
            <p:ph idx="1"/>
          </p:nvPr>
        </p:nvSpPr>
        <p:spPr/>
        <p:txBody>
          <a:bodyPr>
            <a:normAutofit/>
          </a:bodyPr>
          <a:lstStyle/>
          <a:p>
            <a:r>
              <a:rPr lang="en-US" sz="3600" dirty="0"/>
              <a:t>You can only communicate with actors that you have the addresses for.    </a:t>
            </a:r>
            <a:r>
              <a:rPr lang="en-US" sz="3600" dirty="0">
                <a:solidFill>
                  <a:srgbClr val="FFFF00"/>
                </a:solidFill>
                <a:latin typeface="Cheltenhm BdItHd BT" panose="02040703050705090403" pitchFamily="18" charset="0"/>
              </a:rPr>
              <a:t>unguessable</a:t>
            </a:r>
          </a:p>
          <a:p>
            <a:r>
              <a:rPr lang="en-US" sz="3600" dirty="0"/>
              <a:t>You can make intermediary actors that lack the power of star actors.    </a:t>
            </a:r>
            <a:r>
              <a:rPr lang="en-US" sz="3600" dirty="0">
                <a:solidFill>
                  <a:srgbClr val="FFFF00"/>
                </a:solidFill>
                <a:latin typeface="Cheltenhm BdItHd BT" panose="02040703050705090403" pitchFamily="18" charset="0"/>
              </a:rPr>
              <a:t>attenuation</a:t>
            </a:r>
          </a:p>
          <a:p>
            <a:r>
              <a:rPr lang="en-US" sz="3600" dirty="0"/>
              <a:t>Only give out addresses to actors that have the least power that can satisfy the intended objective.    </a:t>
            </a:r>
            <a:r>
              <a:rPr lang="en-US" sz="3600" dirty="0">
                <a:solidFill>
                  <a:srgbClr val="FFFF00"/>
                </a:solidFill>
                <a:latin typeface="Cheltenhm BdItHd BT" panose="02040703050705090403" pitchFamily="18" charset="0"/>
              </a:rPr>
              <a:t>principle of least authority</a:t>
            </a:r>
          </a:p>
        </p:txBody>
      </p:sp>
    </p:spTree>
    <p:extLst>
      <p:ext uri="{BB962C8B-B14F-4D97-AF65-F5344CB8AC3E}">
        <p14:creationId xmlns:p14="http://schemas.microsoft.com/office/powerpoint/2010/main" val="2499146859"/>
      </p:ext>
    </p:extLst>
  </p:cSld>
  <p:clrMapOvr>
    <a:masterClrMapping/>
  </p:clrMapOvr>
  <p:transition spd="slow">
    <p:strips dir="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B1E2A-A910-BAB1-167E-2F93F3BB2A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F985AE-1283-8EBC-051D-58E912A4CA25}"/>
              </a:ext>
            </a:extLst>
          </p:cNvPr>
          <p:cNvSpPr>
            <a:spLocks noGrp="1"/>
          </p:cNvSpPr>
          <p:nvPr>
            <p:ph type="ctrTitle"/>
          </p:nvPr>
        </p:nvSpPr>
        <p:spPr/>
        <p:txBody>
          <a:bodyPr/>
          <a:lstStyle/>
          <a:p>
            <a:r>
              <a:rPr lang="en-US" dirty="0"/>
              <a:t>Quality</a:t>
            </a:r>
          </a:p>
        </p:txBody>
      </p:sp>
      <p:sp>
        <p:nvSpPr>
          <p:cNvPr id="5" name="Subtitle 4">
            <a:extLst>
              <a:ext uri="{FF2B5EF4-FFF2-40B4-BE49-F238E27FC236}">
                <a16:creationId xmlns:a16="http://schemas.microsoft.com/office/drawing/2014/main" id="{9449B11A-803F-2CC2-2911-0322012CA12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3977719"/>
      </p:ext>
    </p:extLst>
  </p:cSld>
  <p:clrMapOvr>
    <a:masterClrMapping/>
  </p:clrMapOvr>
  <p:transition spd="slow">
    <p:strips dir="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73708-4C28-B9F7-C0A5-7DA1572BFADE}"/>
              </a:ext>
            </a:extLst>
          </p:cNvPr>
          <p:cNvSpPr>
            <a:spLocks noGrp="1"/>
          </p:cNvSpPr>
          <p:nvPr>
            <p:ph type="title"/>
          </p:nvPr>
        </p:nvSpPr>
        <p:spPr/>
        <p:txBody>
          <a:bodyPr>
            <a:normAutofit/>
          </a:bodyPr>
          <a:lstStyle/>
          <a:p>
            <a:r>
              <a:rPr lang="en-US" dirty="0"/>
              <a:t>Modularity</a:t>
            </a:r>
          </a:p>
        </p:txBody>
      </p:sp>
      <p:sp>
        <p:nvSpPr>
          <p:cNvPr id="4" name="Content Placeholder 3">
            <a:extLst>
              <a:ext uri="{FF2B5EF4-FFF2-40B4-BE49-F238E27FC236}">
                <a16:creationId xmlns:a16="http://schemas.microsoft.com/office/drawing/2014/main" id="{AF0A62BF-75C6-46BF-1C60-F52169EA4986}"/>
              </a:ext>
            </a:extLst>
          </p:cNvPr>
          <p:cNvSpPr>
            <a:spLocks noGrp="1"/>
          </p:cNvSpPr>
          <p:nvPr>
            <p:ph idx="1"/>
          </p:nvPr>
        </p:nvSpPr>
        <p:spPr/>
        <p:txBody>
          <a:bodyPr>
            <a:normAutofit fontScale="92500" lnSpcReduction="20000"/>
          </a:bodyPr>
          <a:lstStyle/>
          <a:p>
            <a:r>
              <a:rPr lang="en-US" sz="3600" dirty="0"/>
              <a:t>Effective reuse</a:t>
            </a:r>
          </a:p>
          <a:p>
            <a:r>
              <a:rPr lang="en-US" sz="3600" dirty="0"/>
              <a:t>Efficient communication</a:t>
            </a:r>
          </a:p>
          <a:p>
            <a:r>
              <a:rPr lang="en-US" sz="3600" dirty="0"/>
              <a:t>Comprehensible</a:t>
            </a:r>
          </a:p>
          <a:p>
            <a:r>
              <a:rPr lang="en-US" sz="3600" dirty="0"/>
              <a:t>Malleable</a:t>
            </a:r>
          </a:p>
          <a:p>
            <a:endParaRPr lang="en-US" sz="3600" dirty="0"/>
          </a:p>
          <a:p>
            <a:r>
              <a:rPr lang="en-US" sz="3600" dirty="0"/>
              <a:t>Strong cohesion</a:t>
            </a:r>
          </a:p>
          <a:p>
            <a:r>
              <a:rPr lang="en-US" sz="3600" dirty="0"/>
              <a:t>Loose coupling</a:t>
            </a:r>
          </a:p>
          <a:p>
            <a:r>
              <a:rPr lang="en-US" sz="3600" dirty="0"/>
              <a:t>Information hiding</a:t>
            </a:r>
            <a:br>
              <a:rPr lang="en-US" sz="3600" dirty="0"/>
            </a:br>
            <a:endParaRPr lang="en-US" sz="3600" dirty="0"/>
          </a:p>
        </p:txBody>
      </p:sp>
    </p:spTree>
    <p:extLst>
      <p:ext uri="{BB962C8B-B14F-4D97-AF65-F5344CB8AC3E}">
        <p14:creationId xmlns:p14="http://schemas.microsoft.com/office/powerpoint/2010/main" val="1756175224"/>
      </p:ext>
    </p:extLst>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8C2E5-761F-942D-45E9-1FF9339BA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1A5463-3A65-475A-994A-37CC55674966}"/>
              </a:ext>
            </a:extLst>
          </p:cNvPr>
          <p:cNvSpPr>
            <a:spLocks noGrp="1"/>
          </p:cNvSpPr>
          <p:nvPr>
            <p:ph type="title"/>
          </p:nvPr>
        </p:nvSpPr>
        <p:spPr/>
        <p:txBody>
          <a:bodyPr/>
          <a:lstStyle/>
          <a:p>
            <a:r>
              <a:rPr lang="en-US" dirty="0"/>
              <a:t>The Great Leaps</a:t>
            </a:r>
          </a:p>
        </p:txBody>
      </p:sp>
      <p:sp>
        <p:nvSpPr>
          <p:cNvPr id="3" name="Content Placeholder 2">
            <a:extLst>
              <a:ext uri="{FF2B5EF4-FFF2-40B4-BE49-F238E27FC236}">
                <a16:creationId xmlns:a16="http://schemas.microsoft.com/office/drawing/2014/main" id="{0E782D6C-61DF-C996-B887-E90C3F749217}"/>
              </a:ext>
            </a:extLst>
          </p:cNvPr>
          <p:cNvSpPr>
            <a:spLocks noGrp="1"/>
          </p:cNvSpPr>
          <p:nvPr>
            <p:ph idx="1"/>
          </p:nvPr>
        </p:nvSpPr>
        <p:spPr/>
        <p:txBody>
          <a:bodyPr/>
          <a:lstStyle/>
          <a:p>
            <a:pPr marL="514350" indent="-514350">
              <a:buFont typeface="+mj-lt"/>
              <a:buAutoNum type="arabicPeriod"/>
              <a:tabLst>
                <a:tab pos="10058400" algn="r"/>
              </a:tabLst>
            </a:pPr>
            <a:r>
              <a:rPr lang="en-US" dirty="0"/>
              <a:t>Von Neumann architecture	</a:t>
            </a:r>
            <a:r>
              <a:rPr lang="en-US" dirty="0">
                <a:latin typeface="Arial Rounded MT Bold" panose="020F0704030504030204" pitchFamily="34" charset="0"/>
              </a:rPr>
              <a:t>machine code</a:t>
            </a:r>
          </a:p>
          <a:p>
            <a:pPr marL="514350" indent="-514350">
              <a:buFont typeface="+mj-lt"/>
              <a:buAutoNum type="arabicPeriod"/>
              <a:tabLst>
                <a:tab pos="10058400" algn="r"/>
              </a:tabLst>
            </a:pPr>
            <a:r>
              <a:rPr lang="en-US" dirty="0"/>
              <a:t>Symbolic assembly	</a:t>
            </a:r>
            <a:r>
              <a:rPr lang="en-US" dirty="0">
                <a:latin typeface="Arial Rounded MT Bold" panose="020F0704030504030204" pitchFamily="34" charset="0"/>
              </a:rPr>
              <a:t>words instead of numbers</a:t>
            </a:r>
          </a:p>
          <a:p>
            <a:pPr marL="514350" indent="-514350">
              <a:buFont typeface="+mj-lt"/>
              <a:buAutoNum type="arabicPeriod"/>
              <a:tabLst>
                <a:tab pos="10058400" algn="r"/>
              </a:tabLst>
            </a:pPr>
            <a:r>
              <a:rPr lang="en-US" dirty="0">
                <a:solidFill>
                  <a:srgbClr val="99FF99"/>
                </a:solidFill>
              </a:rPr>
              <a:t>High level language	</a:t>
            </a:r>
            <a:r>
              <a:rPr lang="en-US" dirty="0">
                <a:solidFill>
                  <a:srgbClr val="99FF99"/>
                </a:solidFill>
                <a:latin typeface="Arial Rounded MT Bold" panose="020F0704030504030204" pitchFamily="34" charset="0"/>
              </a:rPr>
              <a:t>subroutines/statements/expressions</a:t>
            </a:r>
          </a:p>
          <a:p>
            <a:pPr marL="0" indent="0">
              <a:buNone/>
              <a:tabLst>
                <a:tab pos="10058400" algn="r"/>
              </a:tabLst>
            </a:pPr>
            <a:r>
              <a:rPr lang="en-US" dirty="0"/>
              <a:t>	</a:t>
            </a:r>
            <a:endParaRPr lang="en-US" dirty="0">
              <a:latin typeface="Arial Rounded MT Bold" panose="020F0704030504030204" pitchFamily="34" charset="0"/>
            </a:endParaRPr>
          </a:p>
          <a:p>
            <a:pPr marL="0" indent="0">
              <a:buNone/>
              <a:tabLst>
                <a:tab pos="10058400" algn="r"/>
              </a:tabLst>
            </a:pPr>
            <a:r>
              <a:rPr lang="en-US" dirty="0"/>
              <a:t>	</a:t>
            </a:r>
            <a:endParaRPr lang="en-US" dirty="0">
              <a:latin typeface="Arial Rounded MT Bold" panose="020F0704030504030204" pitchFamily="34" charset="0"/>
            </a:endParaRPr>
          </a:p>
          <a:p>
            <a:pPr>
              <a:tabLst>
                <a:tab pos="10058400" algn="r"/>
              </a:tabLst>
            </a:pPr>
            <a:endParaRPr lang="en-US" dirty="0"/>
          </a:p>
        </p:txBody>
      </p:sp>
    </p:spTree>
    <p:extLst>
      <p:ext uri="{BB962C8B-B14F-4D97-AF65-F5344CB8AC3E}">
        <p14:creationId xmlns:p14="http://schemas.microsoft.com/office/powerpoint/2010/main" val="1222676201"/>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3713-0384-8FD8-2E6E-63EE6CA373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0F5B2D-7DAD-2779-99DC-2101A46AD6E4}"/>
              </a:ext>
            </a:extLst>
          </p:cNvPr>
          <p:cNvSpPr>
            <a:spLocks noGrp="1"/>
          </p:cNvSpPr>
          <p:nvPr>
            <p:ph idx="1"/>
          </p:nvPr>
        </p:nvSpPr>
        <p:spPr/>
        <p:txBody>
          <a:bodyPr>
            <a:normAutofit/>
          </a:bodyPr>
          <a:lstStyle/>
          <a:p>
            <a:pPr marL="0" indent="0">
              <a:buNone/>
            </a:pPr>
            <a:r>
              <a:rPr lang="en-US" sz="3600" dirty="0"/>
              <a:t>Strictly speaking, a new programming language is not needed to enjoy the new paradigm.</a:t>
            </a:r>
          </a:p>
          <a:p>
            <a:pPr marL="0" indent="0">
              <a:buNone/>
            </a:pPr>
            <a:endParaRPr lang="en-US" sz="3600" dirty="0"/>
          </a:p>
          <a:p>
            <a:pPr marL="0" indent="0">
              <a:buNone/>
            </a:pPr>
            <a:r>
              <a:rPr lang="en-US" sz="3600" dirty="0"/>
              <a:t>However, a new programming language will make it easier to think effectively in the new paradigm.</a:t>
            </a:r>
          </a:p>
          <a:p>
            <a:pPr marL="0" indent="0">
              <a:buNone/>
            </a:pPr>
            <a:endParaRPr lang="en-US" sz="3600" dirty="0"/>
          </a:p>
        </p:txBody>
      </p:sp>
    </p:spTree>
    <p:extLst>
      <p:ext uri="{BB962C8B-B14F-4D97-AF65-F5344CB8AC3E}">
        <p14:creationId xmlns:p14="http://schemas.microsoft.com/office/powerpoint/2010/main" val="2960927578"/>
      </p:ext>
    </p:extLst>
  </p:cSld>
  <p:clrMapOvr>
    <a:masterClrMapping/>
  </p:clrMapOvr>
  <p:transition spd="slow">
    <p:strips dir="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8942-C0E0-A0C7-4CCC-9F00A24DD112}"/>
              </a:ext>
            </a:extLst>
          </p:cNvPr>
          <p:cNvSpPr>
            <a:spLocks noGrp="1"/>
          </p:cNvSpPr>
          <p:nvPr>
            <p:ph type="title"/>
          </p:nvPr>
        </p:nvSpPr>
        <p:spPr/>
        <p:txBody>
          <a:bodyPr/>
          <a:lstStyle/>
          <a:p>
            <a:r>
              <a:rPr lang="en-US" dirty="0"/>
              <a:t>Three Ways Forward</a:t>
            </a:r>
          </a:p>
        </p:txBody>
      </p:sp>
      <p:sp>
        <p:nvSpPr>
          <p:cNvPr id="3" name="Content Placeholder 2">
            <a:extLst>
              <a:ext uri="{FF2B5EF4-FFF2-40B4-BE49-F238E27FC236}">
                <a16:creationId xmlns:a16="http://schemas.microsoft.com/office/drawing/2014/main" id="{86D8745D-2EDE-167A-A413-199B30DF8EB0}"/>
              </a:ext>
            </a:extLst>
          </p:cNvPr>
          <p:cNvSpPr>
            <a:spLocks noGrp="1"/>
          </p:cNvSpPr>
          <p:nvPr>
            <p:ph idx="1"/>
          </p:nvPr>
        </p:nvSpPr>
        <p:spPr/>
        <p:txBody>
          <a:bodyPr>
            <a:normAutofit/>
          </a:bodyPr>
          <a:lstStyle/>
          <a:p>
            <a:pPr marL="514350" indent="-514350">
              <a:buFont typeface="+mj-lt"/>
              <a:buAutoNum type="arabicPeriod"/>
            </a:pPr>
            <a:r>
              <a:rPr lang="en-US" sz="3600" dirty="0"/>
              <a:t>Augment existing languages to support the new secure actor paradigm.</a:t>
            </a:r>
          </a:p>
          <a:p>
            <a:pPr marL="514350" indent="-514350">
              <a:buFont typeface="+mj-lt"/>
              <a:buAutoNum type="arabicPeriod"/>
            </a:pPr>
            <a:endParaRPr lang="en-US" sz="3600" dirty="0"/>
          </a:p>
          <a:p>
            <a:pPr marL="514350" indent="-514350">
              <a:buFont typeface="+mj-lt"/>
              <a:buAutoNum type="arabicPeriod"/>
            </a:pPr>
            <a:r>
              <a:rPr lang="en-US" sz="3600" dirty="0"/>
              <a:t>A transitional language, in which actors can be made of conventional patterns.</a:t>
            </a:r>
          </a:p>
          <a:p>
            <a:pPr marL="514350" indent="-514350">
              <a:buFont typeface="+mj-lt"/>
              <a:buAutoNum type="arabicPeriod"/>
            </a:pPr>
            <a:endParaRPr lang="en-US" sz="3600" dirty="0"/>
          </a:p>
          <a:p>
            <a:pPr marL="514350" indent="-514350">
              <a:buFont typeface="+mj-lt"/>
              <a:buAutoNum type="arabicPeriod"/>
            </a:pPr>
            <a:r>
              <a:rPr lang="en-US" sz="3600" dirty="0"/>
              <a:t>Actors all the way down.</a:t>
            </a:r>
          </a:p>
        </p:txBody>
      </p:sp>
    </p:spTree>
    <p:extLst>
      <p:ext uri="{BB962C8B-B14F-4D97-AF65-F5344CB8AC3E}">
        <p14:creationId xmlns:p14="http://schemas.microsoft.com/office/powerpoint/2010/main" val="9195516"/>
      </p:ext>
    </p:extLst>
  </p:cSld>
  <p:clrMapOvr>
    <a:masterClrMapping/>
  </p:clrMapOvr>
  <p:transition spd="slow">
    <p:strips dir="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A64CFA-4329-1F60-B481-76B49909E96E}"/>
              </a:ext>
            </a:extLst>
          </p:cNvPr>
          <p:cNvSpPr>
            <a:spLocks noGrp="1"/>
          </p:cNvSpPr>
          <p:nvPr>
            <p:ph type="ctrTitle"/>
          </p:nvPr>
        </p:nvSpPr>
        <p:spPr/>
        <p:txBody>
          <a:bodyPr>
            <a:normAutofit fontScale="90000"/>
          </a:bodyPr>
          <a:lstStyle/>
          <a:p>
            <a:r>
              <a:rPr lang="en-US" dirty="0"/>
              <a:t>A transitional language, in which actors can be made of conventional patterns.</a:t>
            </a:r>
          </a:p>
        </p:txBody>
      </p:sp>
      <p:sp>
        <p:nvSpPr>
          <p:cNvPr id="5" name="Subtitle 4">
            <a:extLst>
              <a:ext uri="{FF2B5EF4-FFF2-40B4-BE49-F238E27FC236}">
                <a16:creationId xmlns:a16="http://schemas.microsoft.com/office/drawing/2014/main" id="{CFAC24F1-FAE4-3A36-DF8B-02060B47F0D5}"/>
              </a:ext>
            </a:extLst>
          </p:cNvPr>
          <p:cNvSpPr>
            <a:spLocks noGrp="1"/>
          </p:cNvSpPr>
          <p:nvPr>
            <p:ph type="subTitle" idx="1"/>
          </p:nvPr>
        </p:nvSpPr>
        <p:spPr/>
        <p:txBody>
          <a:bodyPr anchor="ctr"/>
          <a:lstStyle/>
          <a:p>
            <a:r>
              <a:rPr lang="en-US" dirty="0"/>
              <a:t>There be vapor here.</a:t>
            </a:r>
          </a:p>
        </p:txBody>
      </p:sp>
    </p:spTree>
    <p:extLst>
      <p:ext uri="{BB962C8B-B14F-4D97-AF65-F5344CB8AC3E}">
        <p14:creationId xmlns:p14="http://schemas.microsoft.com/office/powerpoint/2010/main" val="2553056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805A-9F1E-4F90-8764-B2EDA227C7A6}"/>
              </a:ext>
            </a:extLst>
          </p:cNvPr>
          <p:cNvSpPr>
            <a:spLocks noGrp="1"/>
          </p:cNvSpPr>
          <p:nvPr>
            <p:ph type="title"/>
          </p:nvPr>
        </p:nvSpPr>
        <p:spPr/>
        <p:txBody>
          <a:bodyPr/>
          <a:lstStyle/>
          <a:p>
            <a:r>
              <a:rPr lang="en-US" dirty="0"/>
              <a:t>Transitional</a:t>
            </a:r>
          </a:p>
        </p:txBody>
      </p:sp>
      <p:sp>
        <p:nvSpPr>
          <p:cNvPr id="3" name="Content Placeholder 2">
            <a:extLst>
              <a:ext uri="{FF2B5EF4-FFF2-40B4-BE49-F238E27FC236}">
                <a16:creationId xmlns:a16="http://schemas.microsoft.com/office/drawing/2014/main" id="{C21A776A-770D-9B75-4E99-468590503148}"/>
              </a:ext>
            </a:extLst>
          </p:cNvPr>
          <p:cNvSpPr>
            <a:spLocks noGrp="1"/>
          </p:cNvSpPr>
          <p:nvPr>
            <p:ph idx="1"/>
          </p:nvPr>
        </p:nvSpPr>
        <p:spPr/>
        <p:txBody>
          <a:bodyPr>
            <a:normAutofit/>
          </a:bodyPr>
          <a:lstStyle/>
          <a:p>
            <a:r>
              <a:rPr lang="en-US" sz="3600" dirty="0"/>
              <a:t>Industry likes little steps</a:t>
            </a:r>
          </a:p>
          <a:p>
            <a:endParaRPr lang="en-US" sz="3600" dirty="0"/>
          </a:p>
          <a:p>
            <a:r>
              <a:rPr lang="en-US" sz="3600" dirty="0"/>
              <a:t>Take the best of current practice</a:t>
            </a:r>
          </a:p>
          <a:p>
            <a:endParaRPr lang="en-US" sz="3600" dirty="0"/>
          </a:p>
          <a:p>
            <a:r>
              <a:rPr lang="en-US" sz="3600" dirty="0"/>
              <a:t>Actor functionality</a:t>
            </a:r>
          </a:p>
          <a:p>
            <a:endParaRPr lang="en-US" sz="3600" dirty="0"/>
          </a:p>
          <a:p>
            <a:r>
              <a:rPr lang="en-US" sz="3600" dirty="0"/>
              <a:t>Hopefully, the result will not be as crappy as C++</a:t>
            </a:r>
          </a:p>
        </p:txBody>
      </p:sp>
    </p:spTree>
    <p:extLst>
      <p:ext uri="{BB962C8B-B14F-4D97-AF65-F5344CB8AC3E}">
        <p14:creationId xmlns:p14="http://schemas.microsoft.com/office/powerpoint/2010/main" val="3898685647"/>
      </p:ext>
    </p:extLst>
  </p:cSld>
  <p:clrMapOvr>
    <a:masterClrMapping/>
  </p:clrMapOvr>
  <p:transition spd="slow">
    <p:strips dir="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A04F-40D7-6D28-00E4-51D0B3FE7EE0}"/>
              </a:ext>
            </a:extLst>
          </p:cNvPr>
          <p:cNvSpPr>
            <a:spLocks noGrp="1"/>
          </p:cNvSpPr>
          <p:nvPr>
            <p:ph type="title"/>
          </p:nvPr>
        </p:nvSpPr>
        <p:spPr/>
        <p:txBody>
          <a:bodyPr>
            <a:normAutofit/>
          </a:bodyPr>
          <a:lstStyle/>
          <a:p>
            <a:r>
              <a:rPr lang="en-US" sz="7200" dirty="0">
                <a:latin typeface="HandelGothic BT" panose="04030805030B02020C03" pitchFamily="82" charset="0"/>
              </a:rPr>
              <a:t>Misty</a:t>
            </a:r>
          </a:p>
        </p:txBody>
      </p:sp>
      <p:sp>
        <p:nvSpPr>
          <p:cNvPr id="3" name="Content Placeholder 2">
            <a:extLst>
              <a:ext uri="{FF2B5EF4-FFF2-40B4-BE49-F238E27FC236}">
                <a16:creationId xmlns:a16="http://schemas.microsoft.com/office/drawing/2014/main" id="{46668899-39B9-0F45-A65C-74BFB8FA153E}"/>
              </a:ext>
            </a:extLst>
          </p:cNvPr>
          <p:cNvSpPr>
            <a:spLocks noGrp="1"/>
          </p:cNvSpPr>
          <p:nvPr>
            <p:ph idx="1"/>
          </p:nvPr>
        </p:nvSpPr>
        <p:spPr>
          <a:xfrm>
            <a:off x="838200" y="1825624"/>
            <a:ext cx="10515600" cy="4780705"/>
          </a:xfrm>
        </p:spPr>
        <p:txBody>
          <a:bodyPr>
            <a:normAutofit fontScale="92500"/>
          </a:bodyPr>
          <a:lstStyle/>
          <a:p>
            <a:r>
              <a:rPr lang="en-US" sz="3600" dirty="0"/>
              <a:t>Cleaner, more modular, functional programming model</a:t>
            </a:r>
          </a:p>
          <a:p>
            <a:r>
              <a:rPr lang="en-US" sz="3600" dirty="0"/>
              <a:t>Message send and receive</a:t>
            </a:r>
          </a:p>
          <a:p>
            <a:r>
              <a:rPr lang="en-US" sz="3600" dirty="0"/>
              <a:t>Actor address objects</a:t>
            </a:r>
          </a:p>
          <a:p>
            <a:r>
              <a:rPr lang="en-US" sz="3600" dirty="0"/>
              <a:t>Blobs</a:t>
            </a:r>
          </a:p>
          <a:p>
            <a:r>
              <a:rPr lang="en-US" sz="3600" dirty="0"/>
              <a:t>Failure management</a:t>
            </a:r>
          </a:p>
          <a:p>
            <a:r>
              <a:rPr lang="en-US" sz="3600" dirty="0"/>
              <a:t>No exceptions</a:t>
            </a:r>
          </a:p>
          <a:p>
            <a:endParaRPr lang="en-US" sz="3600" dirty="0"/>
          </a:p>
          <a:p>
            <a:r>
              <a:rPr lang="en-US" sz="3600" dirty="0"/>
              <a:t>See  </a:t>
            </a:r>
            <a:r>
              <a:rPr lang="en-US" sz="4800" dirty="0">
                <a:latin typeface="Programma" panose="02000009000000000000" pitchFamily="49" charset="0"/>
              </a:rPr>
              <a:t>https://mistysystem.com/</a:t>
            </a:r>
            <a:endParaRPr lang="en-US" sz="3600" dirty="0">
              <a:latin typeface="Programma" panose="02000009000000000000" pitchFamily="49" charset="0"/>
            </a:endParaRPr>
          </a:p>
        </p:txBody>
      </p:sp>
    </p:spTree>
    <p:extLst>
      <p:ext uri="{BB962C8B-B14F-4D97-AF65-F5344CB8AC3E}">
        <p14:creationId xmlns:p14="http://schemas.microsoft.com/office/powerpoint/2010/main" val="3132422931"/>
      </p:ext>
    </p:extLst>
  </p:cSld>
  <p:clrMapOvr>
    <a:masterClrMapping/>
  </p:clrMapOvr>
  <p:transition spd="slow">
    <p:strips dir="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0181-5FAB-5A15-0504-74FF5FE8E04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D5F1F8E-0216-10B5-0C01-79E527F4C1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784" y="0"/>
            <a:ext cx="10256691" cy="6812280"/>
          </a:xfrm>
        </p:spPr>
      </p:pic>
    </p:spTree>
    <p:extLst>
      <p:ext uri="{BB962C8B-B14F-4D97-AF65-F5344CB8AC3E}">
        <p14:creationId xmlns:p14="http://schemas.microsoft.com/office/powerpoint/2010/main" val="335790790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52126-DC88-A54B-FB33-A8CF0338EB3D}"/>
              </a:ext>
            </a:extLst>
          </p:cNvPr>
          <p:cNvSpPr>
            <a:spLocks noGrp="1"/>
          </p:cNvSpPr>
          <p:nvPr>
            <p:ph type="ctrTitle"/>
          </p:nvPr>
        </p:nvSpPr>
        <p:spPr>
          <a:xfrm>
            <a:off x="1524000" y="2267442"/>
            <a:ext cx="9144000" cy="2387600"/>
          </a:xfrm>
        </p:spPr>
        <p:txBody>
          <a:bodyPr anchor="ctr">
            <a:noAutofit/>
          </a:bodyPr>
          <a:lstStyle/>
          <a:p>
            <a:r>
              <a:rPr lang="en-US" sz="1800" b="0" dirty="0">
                <a:effectLst/>
                <a:latin typeface="Programma" panose="02000009000000000000" pitchFamily="49" charset="0"/>
              </a:rPr>
              <a:t>Most of our current programming languages are descended from Fortran and C. While they were important advancements in the 1950s and 1970s, they are crippled by the assumptions that were profoundly important at the time: memory was measured in kilobytes, and a program executed slowly in a single process in a single machine.</a:t>
            </a:r>
            <a:br>
              <a:rPr lang="en-US" sz="1800" b="0" dirty="0">
                <a:effectLst/>
                <a:latin typeface="Programma" panose="02000009000000000000" pitchFamily="49" charset="0"/>
              </a:rPr>
            </a:br>
            <a:br>
              <a:rPr lang="en-US" sz="1800" b="0" dirty="0">
                <a:effectLst/>
                <a:latin typeface="Programma" panose="02000009000000000000" pitchFamily="49" charset="0"/>
              </a:rPr>
            </a:br>
            <a:r>
              <a:rPr lang="en-US" sz="1800" b="0" dirty="0">
                <a:effectLst/>
                <a:latin typeface="Programma" panose="02000009000000000000" pitchFamily="49" charset="0"/>
              </a:rPr>
              <a:t>The descendant languages inherit this genetic weakness. We know that the languages we use are all deficient, so we keep adding features to them, but it seems there are never enough features. These languages will never be good enough.</a:t>
            </a:r>
            <a:br>
              <a:rPr lang="en-US" sz="1800" b="0" dirty="0">
                <a:effectLst/>
                <a:latin typeface="Programma" panose="02000009000000000000" pitchFamily="49" charset="0"/>
              </a:rPr>
            </a:br>
            <a:br>
              <a:rPr lang="en-US" sz="1800" b="0" dirty="0">
                <a:effectLst/>
                <a:latin typeface="Programma" panose="02000009000000000000" pitchFamily="49" charset="0"/>
              </a:rPr>
            </a:br>
            <a:r>
              <a:rPr lang="en-US" sz="1800" b="0" dirty="0">
                <a:effectLst/>
                <a:latin typeface="Programma" panose="02000009000000000000" pitchFamily="49" charset="0"/>
              </a:rPr>
              <a:t>In today's world, computers have literally a million times more memory than was available to C. That truth should excite us to consider designs that are free of the small memory constraint.</a:t>
            </a:r>
            <a:br>
              <a:rPr lang="en-US" sz="1800" b="0" dirty="0">
                <a:effectLst/>
                <a:latin typeface="Programma" panose="02000009000000000000" pitchFamily="49" charset="0"/>
              </a:rPr>
            </a:br>
            <a:br>
              <a:rPr lang="en-US" sz="1800" b="0" dirty="0">
                <a:effectLst/>
                <a:latin typeface="Programma" panose="02000009000000000000" pitchFamily="49" charset="0"/>
              </a:rPr>
            </a:br>
            <a:r>
              <a:rPr lang="en-US" sz="1800" b="0" dirty="0">
                <a:effectLst/>
                <a:latin typeface="Programma" panose="02000009000000000000" pitchFamily="49" charset="0"/>
              </a:rPr>
              <a:t>In today's world, programs are distributed. They run in many machines simultaneously, in various tiers and services and clients and servers, some under our immediate control, some we know are not under our control, and some that we think are under our control but are not. Our programming languages should be built specifically for this situation.</a:t>
            </a:r>
            <a:br>
              <a:rPr lang="en-US" sz="1800" b="0" dirty="0">
                <a:effectLst/>
                <a:latin typeface="Programma" panose="02000009000000000000" pitchFamily="49" charset="0"/>
              </a:rPr>
            </a:br>
            <a:br>
              <a:rPr lang="en-US" sz="1800" b="0" dirty="0">
                <a:effectLst/>
                <a:latin typeface="Programma" panose="02000009000000000000" pitchFamily="49" charset="0"/>
              </a:rPr>
            </a:br>
            <a:r>
              <a:rPr lang="en-US" sz="1800" b="0" dirty="0">
                <a:effectLst/>
                <a:latin typeface="Programma" panose="02000009000000000000" pitchFamily="49" charset="0"/>
              </a:rPr>
              <a:t>Our focus on bloating the old languages distracts us from the more fruitful path of migrating to new languages that are designed explicitly for networking, with fine grained security at the foundation.</a:t>
            </a:r>
            <a:br>
              <a:rPr lang="en-US" sz="1800" b="0" dirty="0">
                <a:effectLst/>
                <a:latin typeface="Programma" panose="02000009000000000000" pitchFamily="49" charset="0"/>
              </a:rPr>
            </a:br>
            <a:br>
              <a:rPr lang="en-US" sz="1800" b="0" dirty="0">
                <a:effectLst/>
                <a:latin typeface="Programma" panose="02000009000000000000" pitchFamily="49" charset="0"/>
              </a:rPr>
            </a:br>
            <a:r>
              <a:rPr lang="en-US" sz="1800" b="0" dirty="0">
                <a:effectLst/>
                <a:latin typeface="Programma" panose="02000009000000000000" pitchFamily="49" charset="0"/>
              </a:rPr>
              <a:t>You should not be limited by your grandfather's language. You deserve something better. This talk will suggest a possible way forward.</a:t>
            </a:r>
            <a:endParaRPr lang="en-US" sz="1800" dirty="0"/>
          </a:p>
        </p:txBody>
      </p:sp>
    </p:spTree>
    <p:extLst>
      <p:ext uri="{BB962C8B-B14F-4D97-AF65-F5344CB8AC3E}">
        <p14:creationId xmlns:p14="http://schemas.microsoft.com/office/powerpoint/2010/main" val="1094541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D22AD-BBE5-3645-04D9-EE8CFFA98F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E580E-2C30-C25A-92BB-349981339361}"/>
              </a:ext>
            </a:extLst>
          </p:cNvPr>
          <p:cNvSpPr>
            <a:spLocks noGrp="1"/>
          </p:cNvSpPr>
          <p:nvPr>
            <p:ph type="title"/>
          </p:nvPr>
        </p:nvSpPr>
        <p:spPr/>
        <p:txBody>
          <a:bodyPr/>
          <a:lstStyle/>
          <a:p>
            <a:r>
              <a:rPr lang="en-US" dirty="0"/>
              <a:t>The Great Leaps</a:t>
            </a:r>
          </a:p>
        </p:txBody>
      </p:sp>
      <p:sp>
        <p:nvSpPr>
          <p:cNvPr id="3" name="Content Placeholder 2">
            <a:extLst>
              <a:ext uri="{FF2B5EF4-FFF2-40B4-BE49-F238E27FC236}">
                <a16:creationId xmlns:a16="http://schemas.microsoft.com/office/drawing/2014/main" id="{DD4D193F-69F4-EE65-CC27-F34C12B9F54E}"/>
              </a:ext>
            </a:extLst>
          </p:cNvPr>
          <p:cNvSpPr>
            <a:spLocks noGrp="1"/>
          </p:cNvSpPr>
          <p:nvPr>
            <p:ph idx="1"/>
          </p:nvPr>
        </p:nvSpPr>
        <p:spPr/>
        <p:txBody>
          <a:bodyPr/>
          <a:lstStyle/>
          <a:p>
            <a:pPr marL="514350" indent="-514350">
              <a:buFont typeface="+mj-lt"/>
              <a:buAutoNum type="arabicPeriod"/>
              <a:tabLst>
                <a:tab pos="10058400" algn="r"/>
              </a:tabLst>
            </a:pPr>
            <a:r>
              <a:rPr lang="en-US" dirty="0"/>
              <a:t>Von Neumann architecture	</a:t>
            </a:r>
            <a:r>
              <a:rPr lang="en-US" dirty="0">
                <a:latin typeface="Arial Rounded MT Bold" panose="020F0704030504030204" pitchFamily="34" charset="0"/>
              </a:rPr>
              <a:t>machine code</a:t>
            </a:r>
          </a:p>
          <a:p>
            <a:pPr marL="514350" indent="-514350">
              <a:buFont typeface="+mj-lt"/>
              <a:buAutoNum type="arabicPeriod"/>
              <a:tabLst>
                <a:tab pos="10058400" algn="r"/>
              </a:tabLst>
            </a:pPr>
            <a:r>
              <a:rPr lang="en-US" dirty="0"/>
              <a:t>Symbolic assembly	</a:t>
            </a:r>
            <a:r>
              <a:rPr lang="en-US" dirty="0">
                <a:latin typeface="Arial Rounded MT Bold" panose="020F0704030504030204" pitchFamily="34" charset="0"/>
              </a:rPr>
              <a:t>words instead of numbers</a:t>
            </a:r>
          </a:p>
          <a:p>
            <a:pPr marL="514350" indent="-514350">
              <a:buFont typeface="+mj-lt"/>
              <a:buAutoNum type="arabicPeriod"/>
              <a:tabLst>
                <a:tab pos="10058400" algn="r"/>
              </a:tabLst>
            </a:pPr>
            <a:r>
              <a:rPr lang="en-US" dirty="0"/>
              <a:t>High level language	</a:t>
            </a:r>
            <a:r>
              <a:rPr lang="en-US" dirty="0">
                <a:latin typeface="Arial Rounded MT Bold" panose="020F0704030504030204" pitchFamily="34" charset="0"/>
              </a:rPr>
              <a:t>subroutines/statements/expressions</a:t>
            </a:r>
          </a:p>
          <a:p>
            <a:pPr marL="514350" indent="-514350">
              <a:buFont typeface="+mj-lt"/>
              <a:buAutoNum type="arabicPeriod"/>
              <a:tabLst>
                <a:tab pos="10058400" algn="r"/>
              </a:tabLst>
            </a:pPr>
            <a:r>
              <a:rPr lang="en-US" dirty="0">
                <a:solidFill>
                  <a:srgbClr val="99FF99"/>
                </a:solidFill>
              </a:rPr>
              <a:t>Structured programming	</a:t>
            </a:r>
            <a:r>
              <a:rPr lang="en-US" dirty="0">
                <a:solidFill>
                  <a:srgbClr val="99FF99"/>
                </a:solidFill>
                <a:latin typeface="Programma" panose="02000009000000000000" pitchFamily="49" charset="0"/>
              </a:rPr>
              <a:t>else</a:t>
            </a:r>
            <a:r>
              <a:rPr lang="en-US" dirty="0">
                <a:solidFill>
                  <a:srgbClr val="99FF99"/>
                </a:solidFill>
                <a:latin typeface="Arial Rounded MT Bold" panose="020F0704030504030204" pitchFamily="34" charset="0"/>
              </a:rPr>
              <a:t> instead of </a:t>
            </a:r>
            <a:r>
              <a:rPr lang="en-US" dirty="0" err="1">
                <a:solidFill>
                  <a:srgbClr val="99FF99"/>
                </a:solidFill>
                <a:latin typeface="Programma" panose="02000009000000000000" pitchFamily="49" charset="0"/>
              </a:rPr>
              <a:t>goto</a:t>
            </a:r>
            <a:r>
              <a:rPr lang="en-US" dirty="0"/>
              <a:t>	</a:t>
            </a:r>
            <a:endParaRPr lang="en-US" dirty="0">
              <a:latin typeface="Arial Rounded MT Bold" panose="020F0704030504030204" pitchFamily="34" charset="0"/>
            </a:endParaRPr>
          </a:p>
          <a:p>
            <a:pPr marL="0" indent="0">
              <a:buNone/>
              <a:tabLst>
                <a:tab pos="10058400" algn="r"/>
              </a:tabLst>
            </a:pPr>
            <a:r>
              <a:rPr lang="en-US" dirty="0"/>
              <a:t>	</a:t>
            </a:r>
            <a:endParaRPr lang="en-US" dirty="0">
              <a:latin typeface="Arial Rounded MT Bold" panose="020F0704030504030204" pitchFamily="34" charset="0"/>
            </a:endParaRPr>
          </a:p>
          <a:p>
            <a:pPr>
              <a:tabLst>
                <a:tab pos="10058400" algn="r"/>
              </a:tabLst>
            </a:pPr>
            <a:endParaRPr lang="en-US" dirty="0"/>
          </a:p>
        </p:txBody>
      </p:sp>
    </p:spTree>
    <p:extLst>
      <p:ext uri="{BB962C8B-B14F-4D97-AF65-F5344CB8AC3E}">
        <p14:creationId xmlns:p14="http://schemas.microsoft.com/office/powerpoint/2010/main" val="428066022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77AE7-63C6-6C4D-5660-A464D04E9F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75A99-9EC1-643A-8CDD-2C8D5414AB80}"/>
              </a:ext>
            </a:extLst>
          </p:cNvPr>
          <p:cNvSpPr>
            <a:spLocks noGrp="1"/>
          </p:cNvSpPr>
          <p:nvPr>
            <p:ph type="title"/>
          </p:nvPr>
        </p:nvSpPr>
        <p:spPr/>
        <p:txBody>
          <a:bodyPr/>
          <a:lstStyle/>
          <a:p>
            <a:r>
              <a:rPr lang="en-US" dirty="0"/>
              <a:t>The Great Leaps</a:t>
            </a:r>
          </a:p>
        </p:txBody>
      </p:sp>
      <p:sp>
        <p:nvSpPr>
          <p:cNvPr id="3" name="Content Placeholder 2">
            <a:extLst>
              <a:ext uri="{FF2B5EF4-FFF2-40B4-BE49-F238E27FC236}">
                <a16:creationId xmlns:a16="http://schemas.microsoft.com/office/drawing/2014/main" id="{F024D0FE-A3B3-A338-5A64-2C48CB2AFADA}"/>
              </a:ext>
            </a:extLst>
          </p:cNvPr>
          <p:cNvSpPr>
            <a:spLocks noGrp="1"/>
          </p:cNvSpPr>
          <p:nvPr>
            <p:ph idx="1"/>
          </p:nvPr>
        </p:nvSpPr>
        <p:spPr/>
        <p:txBody>
          <a:bodyPr/>
          <a:lstStyle/>
          <a:p>
            <a:pPr marL="514350" indent="-514350">
              <a:buFont typeface="+mj-lt"/>
              <a:buAutoNum type="arabicPeriod"/>
              <a:tabLst>
                <a:tab pos="10058400" algn="r"/>
              </a:tabLst>
            </a:pPr>
            <a:r>
              <a:rPr lang="en-US" dirty="0"/>
              <a:t>Von Neumann architecture	</a:t>
            </a:r>
            <a:r>
              <a:rPr lang="en-US" dirty="0">
                <a:latin typeface="Arial Rounded MT Bold" panose="020F0704030504030204" pitchFamily="34" charset="0"/>
              </a:rPr>
              <a:t>machine code</a:t>
            </a:r>
          </a:p>
          <a:p>
            <a:pPr marL="514350" indent="-514350">
              <a:buFont typeface="+mj-lt"/>
              <a:buAutoNum type="arabicPeriod"/>
              <a:tabLst>
                <a:tab pos="10058400" algn="r"/>
              </a:tabLst>
            </a:pPr>
            <a:r>
              <a:rPr lang="en-US" dirty="0"/>
              <a:t>Symbolic assembly	</a:t>
            </a:r>
            <a:r>
              <a:rPr lang="en-US" dirty="0">
                <a:latin typeface="Arial Rounded MT Bold" panose="020F0704030504030204" pitchFamily="34" charset="0"/>
              </a:rPr>
              <a:t>words instead of numbers</a:t>
            </a:r>
          </a:p>
          <a:p>
            <a:pPr marL="514350" indent="-514350">
              <a:buFont typeface="+mj-lt"/>
              <a:buAutoNum type="arabicPeriod"/>
              <a:tabLst>
                <a:tab pos="10058400" algn="r"/>
              </a:tabLst>
            </a:pPr>
            <a:r>
              <a:rPr lang="en-US" dirty="0"/>
              <a:t>High level language	</a:t>
            </a:r>
            <a:r>
              <a:rPr lang="en-US" dirty="0">
                <a:latin typeface="Arial Rounded MT Bold" panose="020F0704030504030204" pitchFamily="34" charset="0"/>
              </a:rPr>
              <a:t>subroutines/statements/expressions</a:t>
            </a:r>
          </a:p>
          <a:p>
            <a:pPr marL="514350" indent="-514350">
              <a:buFont typeface="+mj-lt"/>
              <a:buAutoNum type="arabicPeriod"/>
              <a:tabLst>
                <a:tab pos="10058400" algn="r"/>
              </a:tabLst>
            </a:pPr>
            <a:r>
              <a:rPr lang="en-US" dirty="0"/>
              <a:t>Structured programming	</a:t>
            </a:r>
            <a:r>
              <a:rPr lang="en-US" dirty="0">
                <a:latin typeface="Programma" panose="02000009000000000000" pitchFamily="49" charset="0"/>
              </a:rPr>
              <a:t>else</a:t>
            </a:r>
            <a:r>
              <a:rPr lang="en-US" dirty="0">
                <a:latin typeface="Arial Rounded MT Bold" panose="020F0704030504030204" pitchFamily="34" charset="0"/>
              </a:rPr>
              <a:t> instead of </a:t>
            </a:r>
            <a:r>
              <a:rPr lang="en-US" dirty="0" err="1">
                <a:latin typeface="Programma" panose="02000009000000000000" pitchFamily="49" charset="0"/>
              </a:rPr>
              <a:t>goto</a:t>
            </a:r>
            <a:endParaRPr lang="en-US" dirty="0">
              <a:latin typeface="Programma" panose="02000009000000000000" pitchFamily="49" charset="0"/>
            </a:endParaRPr>
          </a:p>
          <a:p>
            <a:pPr marL="514350" indent="-514350">
              <a:buFont typeface="+mj-lt"/>
              <a:buAutoNum type="arabicPeriod"/>
              <a:tabLst>
                <a:tab pos="10058400" algn="r"/>
              </a:tabLst>
            </a:pPr>
            <a:r>
              <a:rPr lang="en-US" dirty="0">
                <a:solidFill>
                  <a:srgbClr val="99FF99"/>
                </a:solidFill>
              </a:rPr>
              <a:t>Object oriented	</a:t>
            </a:r>
            <a:r>
              <a:rPr lang="en-US" dirty="0">
                <a:solidFill>
                  <a:srgbClr val="99FF99"/>
                </a:solidFill>
                <a:latin typeface="Arial Rounded MT Bold" panose="020F0704030504030204" pitchFamily="34" charset="0"/>
              </a:rPr>
              <a:t>objects have subroutines in them</a:t>
            </a:r>
          </a:p>
          <a:p>
            <a:pPr marL="0" indent="0">
              <a:buNone/>
              <a:tabLst>
                <a:tab pos="10058400" algn="r"/>
              </a:tabLst>
            </a:pPr>
            <a:r>
              <a:rPr lang="en-US" dirty="0"/>
              <a:t>	</a:t>
            </a:r>
            <a:endParaRPr lang="en-US" dirty="0">
              <a:latin typeface="Arial Rounded MT Bold" panose="020F0704030504030204" pitchFamily="34" charset="0"/>
            </a:endParaRPr>
          </a:p>
          <a:p>
            <a:pPr>
              <a:tabLst>
                <a:tab pos="10058400" algn="r"/>
              </a:tabLst>
            </a:pPr>
            <a:endParaRPr lang="en-US" dirty="0"/>
          </a:p>
        </p:txBody>
      </p:sp>
    </p:spTree>
    <p:extLst>
      <p:ext uri="{BB962C8B-B14F-4D97-AF65-F5344CB8AC3E}">
        <p14:creationId xmlns:p14="http://schemas.microsoft.com/office/powerpoint/2010/main" val="281676161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C8AD9-6EB0-B7EF-FC80-4D4BF915F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E7D04-9E25-6AF7-4022-FB6A362FD23C}"/>
              </a:ext>
            </a:extLst>
          </p:cNvPr>
          <p:cNvSpPr>
            <a:spLocks noGrp="1"/>
          </p:cNvSpPr>
          <p:nvPr>
            <p:ph type="title"/>
          </p:nvPr>
        </p:nvSpPr>
        <p:spPr/>
        <p:txBody>
          <a:bodyPr/>
          <a:lstStyle/>
          <a:p>
            <a:r>
              <a:rPr lang="en-US" dirty="0"/>
              <a:t>The Great Leaps</a:t>
            </a:r>
          </a:p>
        </p:txBody>
      </p:sp>
      <p:sp>
        <p:nvSpPr>
          <p:cNvPr id="3" name="Content Placeholder 2">
            <a:extLst>
              <a:ext uri="{FF2B5EF4-FFF2-40B4-BE49-F238E27FC236}">
                <a16:creationId xmlns:a16="http://schemas.microsoft.com/office/drawing/2014/main" id="{EE3041CD-C249-07EE-87FB-D0A1F81D98BC}"/>
              </a:ext>
            </a:extLst>
          </p:cNvPr>
          <p:cNvSpPr>
            <a:spLocks noGrp="1"/>
          </p:cNvSpPr>
          <p:nvPr>
            <p:ph idx="1"/>
          </p:nvPr>
        </p:nvSpPr>
        <p:spPr/>
        <p:txBody>
          <a:bodyPr/>
          <a:lstStyle/>
          <a:p>
            <a:pPr marL="514350" indent="-514350">
              <a:buFont typeface="+mj-lt"/>
              <a:buAutoNum type="arabicPeriod"/>
              <a:tabLst>
                <a:tab pos="10058400" algn="r"/>
              </a:tabLst>
            </a:pPr>
            <a:r>
              <a:rPr lang="en-US" dirty="0"/>
              <a:t>Von Neumann architecture	</a:t>
            </a:r>
            <a:r>
              <a:rPr lang="en-US" dirty="0">
                <a:latin typeface="Arial Rounded MT Bold" panose="020F0704030504030204" pitchFamily="34" charset="0"/>
              </a:rPr>
              <a:t>machine code</a:t>
            </a:r>
          </a:p>
          <a:p>
            <a:pPr marL="514350" indent="-514350">
              <a:buFont typeface="+mj-lt"/>
              <a:buAutoNum type="arabicPeriod"/>
              <a:tabLst>
                <a:tab pos="10058400" algn="r"/>
              </a:tabLst>
            </a:pPr>
            <a:r>
              <a:rPr lang="en-US" dirty="0"/>
              <a:t>Symbolic assembly	</a:t>
            </a:r>
            <a:r>
              <a:rPr lang="en-US" dirty="0">
                <a:latin typeface="Arial Rounded MT Bold" panose="020F0704030504030204" pitchFamily="34" charset="0"/>
              </a:rPr>
              <a:t>words instead of numbers</a:t>
            </a:r>
          </a:p>
          <a:p>
            <a:pPr marL="514350" indent="-514350">
              <a:buFont typeface="+mj-lt"/>
              <a:buAutoNum type="arabicPeriod"/>
              <a:tabLst>
                <a:tab pos="10058400" algn="r"/>
              </a:tabLst>
            </a:pPr>
            <a:r>
              <a:rPr lang="en-US" dirty="0"/>
              <a:t>High level language	</a:t>
            </a:r>
            <a:r>
              <a:rPr lang="en-US" dirty="0">
                <a:latin typeface="Arial Rounded MT Bold" panose="020F0704030504030204" pitchFamily="34" charset="0"/>
              </a:rPr>
              <a:t>subroutines/statements/expressions</a:t>
            </a:r>
          </a:p>
          <a:p>
            <a:pPr marL="514350" indent="-514350">
              <a:buFont typeface="+mj-lt"/>
              <a:buAutoNum type="arabicPeriod"/>
              <a:tabLst>
                <a:tab pos="10058400" algn="r"/>
              </a:tabLst>
            </a:pPr>
            <a:r>
              <a:rPr lang="en-US" dirty="0"/>
              <a:t>Structured programming	</a:t>
            </a:r>
            <a:r>
              <a:rPr lang="en-US" dirty="0">
                <a:latin typeface="Programma" panose="02000009000000000000" pitchFamily="49" charset="0"/>
              </a:rPr>
              <a:t>else</a:t>
            </a:r>
            <a:r>
              <a:rPr lang="en-US" dirty="0">
                <a:latin typeface="Arial Rounded MT Bold" panose="020F0704030504030204" pitchFamily="34" charset="0"/>
              </a:rPr>
              <a:t> instead of </a:t>
            </a:r>
            <a:r>
              <a:rPr lang="en-US" dirty="0" err="1">
                <a:latin typeface="Programma" panose="02000009000000000000" pitchFamily="49" charset="0"/>
              </a:rPr>
              <a:t>goto</a:t>
            </a:r>
            <a:endParaRPr lang="en-US" dirty="0">
              <a:latin typeface="Programma" panose="02000009000000000000" pitchFamily="49" charset="0"/>
            </a:endParaRPr>
          </a:p>
          <a:p>
            <a:pPr marL="514350" indent="-514350">
              <a:buFont typeface="+mj-lt"/>
              <a:buAutoNum type="arabicPeriod"/>
              <a:tabLst>
                <a:tab pos="10058400" algn="r"/>
              </a:tabLst>
            </a:pPr>
            <a:r>
              <a:rPr lang="en-US" dirty="0"/>
              <a:t>Object oriented	</a:t>
            </a:r>
            <a:r>
              <a:rPr lang="en-US" dirty="0">
                <a:latin typeface="Arial Rounded MT Bold" panose="020F0704030504030204" pitchFamily="34" charset="0"/>
              </a:rPr>
              <a:t>objects have subroutines in them</a:t>
            </a:r>
          </a:p>
          <a:p>
            <a:pPr marL="514350" indent="-514350">
              <a:buFont typeface="+mj-lt"/>
              <a:buAutoNum type="arabicPeriod"/>
              <a:tabLst>
                <a:tab pos="10058400" algn="r"/>
              </a:tabLst>
            </a:pPr>
            <a:r>
              <a:rPr lang="en-US" dirty="0">
                <a:solidFill>
                  <a:srgbClr val="99FF99"/>
                </a:solidFill>
              </a:rPr>
              <a:t>Functional programming	</a:t>
            </a:r>
            <a:r>
              <a:rPr lang="en-US" dirty="0">
                <a:solidFill>
                  <a:srgbClr val="99FF99"/>
                </a:solidFill>
                <a:latin typeface="Arial Rounded MT Bold" panose="020F0704030504030204" pitchFamily="34" charset="0"/>
              </a:rPr>
              <a:t>functions are first class</a:t>
            </a:r>
          </a:p>
          <a:p>
            <a:pPr>
              <a:tabLst>
                <a:tab pos="10058400" algn="r"/>
              </a:tabLst>
            </a:pPr>
            <a:endParaRPr lang="en-US" dirty="0"/>
          </a:p>
        </p:txBody>
      </p:sp>
    </p:spTree>
    <p:extLst>
      <p:ext uri="{BB962C8B-B14F-4D97-AF65-F5344CB8AC3E}">
        <p14:creationId xmlns:p14="http://schemas.microsoft.com/office/powerpoint/2010/main" val="204726840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ECC26-2AFD-819F-CD6F-BEC06C301E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01E8C7-32EF-7D8C-292E-D1C7DF4E4D8A}"/>
              </a:ext>
            </a:extLst>
          </p:cNvPr>
          <p:cNvSpPr>
            <a:spLocks noGrp="1"/>
          </p:cNvSpPr>
          <p:nvPr>
            <p:ph type="title"/>
          </p:nvPr>
        </p:nvSpPr>
        <p:spPr/>
        <p:txBody>
          <a:bodyPr/>
          <a:lstStyle/>
          <a:p>
            <a:r>
              <a:rPr lang="en-US" dirty="0"/>
              <a:t>The Great Leaps</a:t>
            </a:r>
          </a:p>
        </p:txBody>
      </p:sp>
      <p:sp>
        <p:nvSpPr>
          <p:cNvPr id="3" name="Content Placeholder 2">
            <a:extLst>
              <a:ext uri="{FF2B5EF4-FFF2-40B4-BE49-F238E27FC236}">
                <a16:creationId xmlns:a16="http://schemas.microsoft.com/office/drawing/2014/main" id="{009EB176-98F4-355B-7AD8-C708D99C539D}"/>
              </a:ext>
            </a:extLst>
          </p:cNvPr>
          <p:cNvSpPr>
            <a:spLocks noGrp="1"/>
          </p:cNvSpPr>
          <p:nvPr>
            <p:ph idx="1"/>
          </p:nvPr>
        </p:nvSpPr>
        <p:spPr/>
        <p:txBody>
          <a:bodyPr/>
          <a:lstStyle/>
          <a:p>
            <a:pPr marL="514350" indent="-514350">
              <a:buFont typeface="+mj-lt"/>
              <a:buAutoNum type="arabicPeriod"/>
              <a:tabLst>
                <a:tab pos="10058400" algn="r"/>
              </a:tabLst>
            </a:pPr>
            <a:r>
              <a:rPr lang="en-US" dirty="0"/>
              <a:t>Von Neumann architecture	</a:t>
            </a:r>
            <a:r>
              <a:rPr lang="en-US" dirty="0">
                <a:latin typeface="Arial Rounded MT Bold" panose="020F0704030504030204" pitchFamily="34" charset="0"/>
              </a:rPr>
              <a:t>machine code</a:t>
            </a:r>
          </a:p>
          <a:p>
            <a:pPr marL="514350" indent="-514350">
              <a:buFont typeface="+mj-lt"/>
              <a:buAutoNum type="arabicPeriod"/>
              <a:tabLst>
                <a:tab pos="10058400" algn="r"/>
              </a:tabLst>
            </a:pPr>
            <a:r>
              <a:rPr lang="en-US" dirty="0"/>
              <a:t>Symbolic assembly	</a:t>
            </a:r>
            <a:r>
              <a:rPr lang="en-US" dirty="0">
                <a:latin typeface="Arial Rounded MT Bold" panose="020F0704030504030204" pitchFamily="34" charset="0"/>
              </a:rPr>
              <a:t>words instead of numbers</a:t>
            </a:r>
          </a:p>
          <a:p>
            <a:pPr marL="514350" indent="-514350">
              <a:buFont typeface="+mj-lt"/>
              <a:buAutoNum type="arabicPeriod"/>
              <a:tabLst>
                <a:tab pos="10058400" algn="r"/>
              </a:tabLst>
            </a:pPr>
            <a:r>
              <a:rPr lang="en-US" dirty="0"/>
              <a:t>High level language	</a:t>
            </a:r>
            <a:r>
              <a:rPr lang="en-US" dirty="0">
                <a:latin typeface="Arial Rounded MT Bold" panose="020F0704030504030204" pitchFamily="34" charset="0"/>
              </a:rPr>
              <a:t>subroutines/statements/expressions</a:t>
            </a:r>
          </a:p>
          <a:p>
            <a:pPr marL="514350" indent="-514350">
              <a:buFont typeface="+mj-lt"/>
              <a:buAutoNum type="arabicPeriod"/>
              <a:tabLst>
                <a:tab pos="10058400" algn="r"/>
              </a:tabLst>
            </a:pPr>
            <a:r>
              <a:rPr lang="en-US" dirty="0"/>
              <a:t>Structured programming	</a:t>
            </a:r>
            <a:r>
              <a:rPr lang="en-US" dirty="0">
                <a:latin typeface="Programma" panose="02000009000000000000" pitchFamily="49" charset="0"/>
              </a:rPr>
              <a:t>else</a:t>
            </a:r>
            <a:r>
              <a:rPr lang="en-US" dirty="0">
                <a:latin typeface="Arial Rounded MT Bold" panose="020F0704030504030204" pitchFamily="34" charset="0"/>
              </a:rPr>
              <a:t> instead of </a:t>
            </a:r>
            <a:r>
              <a:rPr lang="en-US" dirty="0" err="1">
                <a:latin typeface="Programma" panose="02000009000000000000" pitchFamily="49" charset="0"/>
              </a:rPr>
              <a:t>goto</a:t>
            </a:r>
            <a:endParaRPr lang="en-US" dirty="0">
              <a:latin typeface="Programma" panose="02000009000000000000" pitchFamily="49" charset="0"/>
            </a:endParaRPr>
          </a:p>
          <a:p>
            <a:pPr marL="514350" indent="-514350">
              <a:buFont typeface="+mj-lt"/>
              <a:buAutoNum type="arabicPeriod"/>
              <a:tabLst>
                <a:tab pos="10058400" algn="r"/>
              </a:tabLst>
            </a:pPr>
            <a:r>
              <a:rPr lang="en-US" dirty="0"/>
              <a:t>Object oriented	</a:t>
            </a:r>
            <a:r>
              <a:rPr lang="en-US" dirty="0">
                <a:latin typeface="Arial Rounded MT Bold" panose="020F0704030504030204" pitchFamily="34" charset="0"/>
              </a:rPr>
              <a:t>objects have subroutines in them</a:t>
            </a:r>
          </a:p>
          <a:p>
            <a:pPr marL="514350" indent="-514350">
              <a:buFont typeface="+mj-lt"/>
              <a:buAutoNum type="arabicPeriod"/>
              <a:tabLst>
                <a:tab pos="10058400" algn="r"/>
              </a:tabLst>
            </a:pPr>
            <a:r>
              <a:rPr lang="en-US" dirty="0"/>
              <a:t>Functional programming	</a:t>
            </a:r>
            <a:r>
              <a:rPr lang="en-US" dirty="0">
                <a:latin typeface="Arial Rounded MT Bold" panose="020F0704030504030204" pitchFamily="34" charset="0"/>
              </a:rPr>
              <a:t>functions are first class</a:t>
            </a:r>
          </a:p>
          <a:p>
            <a:pPr>
              <a:tabLst>
                <a:tab pos="10058400" algn="r"/>
              </a:tabLst>
            </a:pPr>
            <a:endParaRPr lang="en-US" dirty="0"/>
          </a:p>
          <a:p>
            <a:pPr marL="0" indent="0" algn="ctr">
              <a:buNone/>
              <a:tabLst>
                <a:tab pos="10058400" algn="r"/>
              </a:tabLst>
            </a:pPr>
            <a:r>
              <a:rPr lang="en-US" sz="4400" dirty="0"/>
              <a:t>The program runs in a single machine.</a:t>
            </a:r>
          </a:p>
        </p:txBody>
      </p:sp>
    </p:spTree>
    <p:extLst>
      <p:ext uri="{BB962C8B-B14F-4D97-AF65-F5344CB8AC3E}">
        <p14:creationId xmlns:p14="http://schemas.microsoft.com/office/powerpoint/2010/main" val="3904627088"/>
      </p:ext>
    </p:extLst>
  </p:cSld>
  <p:clrMapOvr>
    <a:masterClrMapping/>
  </p:clrMapOvr>
  <p:transition spd="slow">
    <p:wipe dir="r"/>
  </p:transition>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heltenham">
      <a:majorFont>
        <a:latin typeface="Cheltenhm BdHd BT"/>
        <a:ea typeface=""/>
        <a:cs typeface=""/>
      </a:majorFont>
      <a:minorFont>
        <a:latin typeface="Cheltenhm BdHd BT"/>
        <a:ea typeface=""/>
        <a:cs typeface=""/>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63287</TotalTime>
  <Words>1314</Words>
  <Application>Microsoft Office PowerPoint</Application>
  <PresentationFormat>Widescreen</PresentationFormat>
  <Paragraphs>245</Paragraphs>
  <Slides>56</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6" baseType="lpstr">
      <vt:lpstr>Arial Rounded MT Bold</vt:lpstr>
      <vt:lpstr>Franklin Gothic Heavy</vt:lpstr>
      <vt:lpstr>Calibri</vt:lpstr>
      <vt:lpstr>Programma</vt:lpstr>
      <vt:lpstr>HandelGothic BT</vt:lpstr>
      <vt:lpstr>Cheltenhm BdHd BT</vt:lpstr>
      <vt:lpstr>Cheltenhm BdItHd BT</vt:lpstr>
      <vt:lpstr>Arial</vt:lpstr>
      <vt:lpstr>Office Theme</vt:lpstr>
      <vt:lpstr>Image</vt:lpstr>
      <vt:lpstr>Actors The Next Big Thing</vt:lpstr>
      <vt:lpstr>The Great Leaps  Theory of Progress</vt:lpstr>
      <vt:lpstr>The Great Leaps</vt:lpstr>
      <vt:lpstr>The Great Leaps</vt:lpstr>
      <vt:lpstr>The Great Leaps</vt:lpstr>
      <vt:lpstr>The Great Leaps</vt:lpstr>
      <vt:lpstr>The Great Leaps</vt:lpstr>
      <vt:lpstr>The Great Leaps</vt:lpstr>
      <vt:lpstr>The Great Leaps</vt:lpstr>
      <vt:lpstr>Our World Now</vt:lpstr>
      <vt:lpstr>The Great Leaps</vt:lpstr>
      <vt:lpstr>The Actor Model</vt:lpstr>
      <vt:lpstr>PowerPoint Presentation</vt:lpstr>
      <vt:lpstr>Actor</vt:lpstr>
      <vt:lpstr>A single mechanism provides concurrency, communication, and security.</vt:lpstr>
      <vt:lpstr>The Actor Model Requirements</vt:lpstr>
      <vt:lpstr>The Actor Model Requirements</vt:lpstr>
      <vt:lpstr>The Actor Model Requirements</vt:lpstr>
      <vt:lpstr>Actor Model Recommendations</vt:lpstr>
      <vt:lpstr>Actor Model Benefits</vt:lpstr>
      <vt:lpstr>Performance</vt:lpstr>
      <vt:lpstr>Performance</vt:lpstr>
      <vt:lpstr>Performance</vt:lpstr>
      <vt:lpstr>Time Scales</vt:lpstr>
      <vt:lpstr>Protocol Timing Diagram</vt:lpstr>
      <vt:lpstr>A: sequential(B, C, D)</vt:lpstr>
      <vt:lpstr>A: flow(B, C, D)</vt:lpstr>
      <vt:lpstr>A: parallel(B, C, D)</vt:lpstr>
      <vt:lpstr>A: pipeline(B, C, D)</vt:lpstr>
      <vt:lpstr>Protocols are not APIs</vt:lpstr>
      <vt:lpstr>Reliability</vt:lpstr>
      <vt:lpstr>Memory Sharing</vt:lpstr>
      <vt:lpstr>Memory Sharing</vt:lpstr>
      <vt:lpstr>Resilience</vt:lpstr>
      <vt:lpstr>Reasoning About Reliability</vt:lpstr>
      <vt:lpstr>Failure is always an option.</vt:lpstr>
      <vt:lpstr>Fail to a known condition.</vt:lpstr>
      <vt:lpstr>Security</vt:lpstr>
      <vt:lpstr>Security</vt:lpstr>
      <vt:lpstr>Acquisition of private addresses</vt:lpstr>
      <vt:lpstr>An Example</vt:lpstr>
      <vt:lpstr>Creation &amp; Construction</vt:lpstr>
      <vt:lpstr>Message Send</vt:lpstr>
      <vt:lpstr>Creation</vt:lpstr>
      <vt:lpstr>Reply</vt:lpstr>
      <vt:lpstr>Introduction</vt:lpstr>
      <vt:lpstr>Capability Security</vt:lpstr>
      <vt:lpstr>Quality</vt:lpstr>
      <vt:lpstr>Modularity</vt:lpstr>
      <vt:lpstr>PowerPoint Presentation</vt:lpstr>
      <vt:lpstr>Three Ways Forward</vt:lpstr>
      <vt:lpstr>A transitional language, in which actors can be made of conventional patterns.</vt:lpstr>
      <vt:lpstr>Transitional</vt:lpstr>
      <vt:lpstr>Misty</vt:lpstr>
      <vt:lpstr>PowerPoint Presentation</vt:lpstr>
      <vt:lpstr>Most of our current programming languages are descended from Fortran and C. While they were important advancements in the 1950s and 1970s, they are crippled by the assumptions that were profoundly important at the time: memory was measured in kilobytes, and a program executed slowly in a single process in a single machine.  The descendant languages inherit this genetic weakness. We know that the languages we use are all deficient, so we keep adding features to them, but it seems there are never enough features. These languages will never be good enough.  In today's world, computers have literally a million times more memory than was available to C. That truth should excite us to consider designs that are free of the small memory constraint.  In today's world, programs are distributed. They run in many machines simultaneously, in various tiers and services and clients and servers, some under our immediate control, some we know are not under our control, and some that we think are under our control but are not. Our programming languages should be built specifically for this situation.  Our focus on bloating the old languages distracts us from the more fruitful path of migrating to new languages that are designed explicitly for networking, with fine grained security at the foundation.  You should not be limited by your grandfather's language. You deserve something better. This talk will suggest a possible way forward.</vt:lpstr>
    </vt:vector>
  </TitlesOfParts>
  <Company>Virgule-Soldius</Company>
  <LinksUpToDate>false</LinksUpToDate>
  <SharedDoc>false</SharedDoc>
  <HyperlinkBase>https://www.crockford.cpm/pp</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Actors The Next Big Thing</dc:title>
  <dc:subject>Actors</dc:subject>
  <dc:creator>Douglas Crockford</dc:creator>
  <dc:description>Misty System</dc:description>
  <cp:lastModifiedBy>Douglas Crockford</cp:lastModifiedBy>
  <cp:revision>155</cp:revision>
  <dcterms:created xsi:type="dcterms:W3CDTF">2021-11-19T16:34:36Z</dcterms:created>
  <dcterms:modified xsi:type="dcterms:W3CDTF">2025-05-31T01:11:40Z</dcterms:modified>
  <cp:contentStatus>final</cp:contentStatus>
</cp:coreProperties>
</file>