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918" r:id="rId2"/>
    <p:sldId id="1084" r:id="rId3"/>
    <p:sldId id="1085" r:id="rId4"/>
    <p:sldId id="1086" r:id="rId5"/>
    <p:sldId id="1092" r:id="rId6"/>
    <p:sldId id="1089" r:id="rId7"/>
    <p:sldId id="1094" r:id="rId8"/>
    <p:sldId id="1095" r:id="rId9"/>
    <p:sldId id="1090" r:id="rId10"/>
    <p:sldId id="1107" r:id="rId11"/>
    <p:sldId id="1147" r:id="rId12"/>
    <p:sldId id="1144" r:id="rId13"/>
    <p:sldId id="1146" r:id="rId14"/>
    <p:sldId id="1112" r:id="rId15"/>
    <p:sldId id="1111" r:id="rId16"/>
    <p:sldId id="1106" r:id="rId17"/>
    <p:sldId id="1101" r:id="rId18"/>
    <p:sldId id="1108" r:id="rId19"/>
    <p:sldId id="1120" r:id="rId20"/>
    <p:sldId id="1093" r:id="rId21"/>
    <p:sldId id="1148" r:id="rId22"/>
    <p:sldId id="1143" r:id="rId23"/>
    <p:sldId id="1122" r:id="rId24"/>
    <p:sldId id="1091" r:id="rId25"/>
    <p:sldId id="1121" r:id="rId26"/>
    <p:sldId id="1118" r:id="rId27"/>
    <p:sldId id="1117" r:id="rId28"/>
    <p:sldId id="1149" r:id="rId29"/>
    <p:sldId id="1128" r:id="rId30"/>
    <p:sldId id="1141" r:id="rId31"/>
    <p:sldId id="1150" r:id="rId32"/>
    <p:sldId id="1130" r:id="rId33"/>
    <p:sldId id="1131" r:id="rId34"/>
    <p:sldId id="1132" r:id="rId35"/>
    <p:sldId id="1133" r:id="rId36"/>
    <p:sldId id="1134" r:id="rId37"/>
    <p:sldId id="1135" r:id="rId38"/>
    <p:sldId id="1136" r:id="rId39"/>
    <p:sldId id="1137" r:id="rId40"/>
    <p:sldId id="1139" r:id="rId41"/>
    <p:sldId id="1140" r:id="rId42"/>
    <p:sldId id="1138" r:id="rId43"/>
  </p:sldIdLst>
  <p:sldSz cx="9144000" cy="6858000" type="screen4x3"/>
  <p:notesSz cx="6858000" cy="9144000"/>
  <p:embeddedFontLst>
    <p:embeddedFont>
      <p:font typeface="Tw Cen MT Condensed Extra Bold" panose="020B0803020202020204" pitchFamily="34" charset="0"/>
      <p:regular r:id="rId45"/>
    </p:embeddedFont>
    <p:embeddedFont>
      <p:font typeface="Cheltenhm BdHd BT" panose="02040703050705020403" pitchFamily="18" charset="0"/>
      <p:regular r:id="rId46"/>
    </p:embeddedFont>
    <p:embeddedFont>
      <p:font typeface="Tw Cen MT" panose="020B0602020104020603" pitchFamily="34" charset="0"/>
      <p:regular r:id="rId47"/>
      <p:bold r:id="rId48"/>
      <p:italic r:id="rId49"/>
      <p:boldItalic r:id="rId50"/>
    </p:embeddedFon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Programma" pitchFamily="2" charset="0"/>
      <p:regular r:id="rId55"/>
      <p:bold r:id="rId5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BFDBE"/>
    <a:srgbClr val="45995D"/>
    <a:srgbClr val="5BB575"/>
    <a:srgbClr val="67BA7F"/>
    <a:srgbClr val="009900"/>
    <a:srgbClr val="FF99CC"/>
    <a:srgbClr val="99C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27" autoAdjust="0"/>
    <p:restoredTop sz="94133" autoAdjust="0"/>
  </p:normalViewPr>
  <p:slideViewPr>
    <p:cSldViewPr snapToGrid="0">
      <p:cViewPr varScale="1">
        <p:scale>
          <a:sx n="88" d="100"/>
          <a:sy n="88" d="100"/>
        </p:scale>
        <p:origin x="85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latin typeface="Tw Cen MT" panose="020B06020201040206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w Cen MT" panose="020B0602020104020603" pitchFamily="34" charset="0"/>
              </a:defRPr>
            </a:lvl1pPr>
            <a:lvl2pPr>
              <a:defRPr sz="3200">
                <a:latin typeface="Tw Cen MT" panose="020B0602020104020603" pitchFamily="34" charset="0"/>
              </a:defRPr>
            </a:lvl2pPr>
            <a:lvl3pPr>
              <a:defRPr sz="3200">
                <a:latin typeface="Tw Cen MT" panose="020B0602020104020603" pitchFamily="34" charset="0"/>
              </a:defRPr>
            </a:lvl3pPr>
            <a:lvl4pPr>
              <a:defRPr sz="3200">
                <a:latin typeface="Tw Cen MT" panose="020B0602020104020603" pitchFamily="34" charset="0"/>
              </a:defRPr>
            </a:lvl4pPr>
            <a:lvl5pPr>
              <a:defRPr sz="3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>
            <a:lvl1pPr>
              <a:defRPr sz="36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000">
                <a:latin typeface="Tw Cen MT" panose="020B0602020104020603" pitchFamily="34" charset="0"/>
              </a:defRPr>
            </a:lvl3pPr>
            <a:lvl4pPr>
              <a:defRPr sz="18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>
            <a:lvl1pPr>
              <a:defRPr sz="36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000">
                <a:latin typeface="Tw Cen MT" panose="020B0602020104020603" pitchFamily="34" charset="0"/>
              </a:defRPr>
            </a:lvl3pPr>
            <a:lvl4pPr>
              <a:defRPr sz="18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000">
                <a:latin typeface="Tw Cen MT" panose="020B0602020104020603" pitchFamily="34" charset="0"/>
              </a:defRPr>
            </a:lvl2pPr>
            <a:lvl3pPr>
              <a:defRPr sz="1800">
                <a:latin typeface="Tw Cen MT" panose="020B0602020104020603" pitchFamily="34" charset="0"/>
              </a:defRPr>
            </a:lvl3pPr>
            <a:lvl4pPr>
              <a:defRPr sz="1600">
                <a:latin typeface="Tw Cen MT" panose="020B0602020104020603" pitchFamily="34" charset="0"/>
              </a:defRPr>
            </a:lvl4pPr>
            <a:lvl5pPr>
              <a:defRPr sz="1600">
                <a:latin typeface="Tw Cen MT" panose="020B06020201040206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000">
                <a:latin typeface="Tw Cen MT" panose="020B0602020104020603" pitchFamily="34" charset="0"/>
              </a:defRPr>
            </a:lvl2pPr>
            <a:lvl3pPr>
              <a:defRPr sz="1800">
                <a:latin typeface="Tw Cen MT" panose="020B0602020104020603" pitchFamily="34" charset="0"/>
              </a:defRPr>
            </a:lvl3pPr>
            <a:lvl4pPr>
              <a:defRPr sz="1600">
                <a:latin typeface="Tw Cen MT" panose="020B0602020104020603" pitchFamily="34" charset="0"/>
              </a:defRPr>
            </a:lvl4pPr>
            <a:lvl5pPr>
              <a:defRPr sz="1600">
                <a:latin typeface="Tw Cen MT" panose="020B06020201040206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0FC52-3B80-4438-A1AD-1E53E037F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4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2000">
                <a:latin typeface="Tw Cen MT" panose="020B06020201040206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w Cen MT" panose="020B06020201040206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w Cen MT" panose="020B0602020104020603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Tw Cen MT" panose="020B0602020104020603" pitchFamily="34" charset="0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0981"/>
            <a:ext cx="9144000" cy="4106691"/>
          </a:xfrm>
        </p:spPr>
        <p:txBody>
          <a:bodyPr anchor="ctr"/>
          <a:lstStyle/>
          <a:p>
            <a:r>
              <a:rPr lang="en-US" sz="13800" dirty="0">
                <a:latin typeface="Tw Cen MT Condensed Extra Bold" panose="020B0803020202020204" pitchFamily="34" charset="0"/>
              </a:rPr>
              <a:t>Go To There and  </a:t>
            </a:r>
            <a:br>
              <a:rPr lang="en-US" sz="13800" dirty="0">
                <a:latin typeface="Tw Cen MT Condensed Extra Bold" panose="020B0803020202020204" pitchFamily="34" charset="0"/>
              </a:rPr>
            </a:br>
            <a:r>
              <a:rPr lang="en-US" sz="13800" dirty="0">
                <a:latin typeface="Tw Cen MT Condensed Extra Bold" panose="020B0803020202020204" pitchFamily="34" charset="0"/>
              </a:rPr>
              <a:t>Back Again</a:t>
            </a:r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does not wait </a:t>
            </a:r>
            <a:br>
              <a:rPr lang="en-US" dirty="0"/>
            </a:br>
            <a:r>
              <a:rPr lang="en-US" dirty="0"/>
              <a:t>for the next new idea.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waits for consensus </a:t>
            </a:r>
            <a:br>
              <a:rPr lang="en-US" dirty="0"/>
            </a:br>
            <a:r>
              <a:rPr lang="en-US" dirty="0"/>
              <a:t>on an old idea.</a:t>
            </a:r>
          </a:p>
        </p:txBody>
      </p:sp>
    </p:spTree>
    <p:extLst>
      <p:ext uri="{BB962C8B-B14F-4D97-AF65-F5344CB8AC3E}">
        <p14:creationId xmlns:p14="http://schemas.microsoft.com/office/powerpoint/2010/main" val="11693277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Bugs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6625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As soon as we started programming, we found out to our surprise that it wasn't as easy to get programs right as we had thought. Debugging had to be discovered. I can remember the exact instant when I realized that a large part of my life from then on was going to be spent in finding mistakes in my own programs.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latin typeface="Tw Cen MT Condensed Extra Bold" panose="020B0803020202020204" pitchFamily="34" charset="0"/>
              </a:rPr>
              <a:t>Maurice Wilkes</a:t>
            </a:r>
          </a:p>
        </p:txBody>
      </p:sp>
    </p:spTree>
    <p:extLst>
      <p:ext uri="{BB962C8B-B14F-4D97-AF65-F5344CB8AC3E}">
        <p14:creationId xmlns:p14="http://schemas.microsoft.com/office/powerpoint/2010/main" val="422632097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Software Crisis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Over budget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Over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Unreliable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Requirements not fully met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Unmaintainable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84831615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Tests can only prove the existence of bugs, not their absence.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369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Programma" pitchFamily="2" charset="0"/>
              </a:rPr>
              <a:t>/*</a:t>
            </a:r>
            <a:br>
              <a:rPr lang="en-US" dirty="0"/>
            </a:br>
            <a:r>
              <a:rPr lang="en-US" dirty="0"/>
              <a:t>Beware of bugs in the above code. I have only proved it correct, not tried it.</a:t>
            </a:r>
            <a:br>
              <a:rPr lang="en-US" dirty="0"/>
            </a:br>
            <a:r>
              <a:rPr lang="en-US" b="1" dirty="0">
                <a:latin typeface="Programma" pitchFamily="2" charset="0"/>
              </a:rPr>
              <a:t>*/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Donald Knuth (1977)</a:t>
            </a:r>
          </a:p>
        </p:txBody>
      </p:sp>
    </p:spTree>
    <p:extLst>
      <p:ext uri="{BB962C8B-B14F-4D97-AF65-F5344CB8AC3E}">
        <p14:creationId xmlns:p14="http://schemas.microsoft.com/office/powerpoint/2010/main" val="2018269844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Types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5876" y="3384496"/>
            <a:ext cx="6400800" cy="1752600"/>
          </a:xfrm>
        </p:spPr>
        <p:txBody>
          <a:bodyPr/>
          <a:lstStyle/>
          <a:p>
            <a:r>
              <a:rPr lang="en-US" dirty="0"/>
              <a:t>What do the bits mean?</a:t>
            </a:r>
          </a:p>
          <a:p>
            <a:r>
              <a:rPr lang="en-US" dirty="0"/>
              <a:t>Easier than Proofs of Correctness?</a:t>
            </a:r>
          </a:p>
        </p:txBody>
      </p:sp>
    </p:spTree>
    <p:extLst>
      <p:ext uri="{BB962C8B-B14F-4D97-AF65-F5344CB8AC3E}">
        <p14:creationId xmlns:p14="http://schemas.microsoft.com/office/powerpoint/2010/main" val="3355667563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Well typed programs </a:t>
            </a:r>
            <a:br>
              <a:rPr lang="en-US" sz="6000" dirty="0"/>
            </a:br>
            <a:r>
              <a:rPr lang="en-US" sz="6000" dirty="0"/>
              <a:t>cannot go wrong.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Robin Milner (1978)</a:t>
            </a:r>
          </a:p>
        </p:txBody>
      </p:sp>
    </p:spTree>
    <p:extLst>
      <p:ext uri="{BB962C8B-B14F-4D97-AF65-F5344CB8AC3E}">
        <p14:creationId xmlns:p14="http://schemas.microsoft.com/office/powerpoint/2010/main" val="4172898724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776" y="2343699"/>
            <a:ext cx="26700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99CC"/>
                </a:solidFill>
                <a:latin typeface="Tw Cen MT Condensed Extra Bold" panose="020B0803020202020204" pitchFamily="34" charset="0"/>
              </a:rPr>
              <a:t>Reactionaries</a:t>
            </a:r>
          </a:p>
          <a:p>
            <a:endParaRPr lang="en-US" sz="3600" dirty="0">
              <a:solidFill>
                <a:srgbClr val="FF99CC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Little extra effort.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It is helping you.</a:t>
            </a: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296" y="2343699"/>
            <a:ext cx="2670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Moderates</a:t>
            </a:r>
          </a:p>
          <a:p>
            <a:endParaRPr lang="en-US" sz="36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Should be optional.</a:t>
            </a:r>
          </a:p>
          <a:p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Taste.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6816" y="2343699"/>
            <a:ext cx="26700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9CCFF"/>
                </a:solidFill>
                <a:latin typeface="Tw Cen MT Condensed Extra Bold" panose="020B0803020202020204" pitchFamily="34" charset="0"/>
              </a:rPr>
              <a:t>Radicals</a:t>
            </a:r>
          </a:p>
          <a:p>
            <a:endParaRPr lang="en-US" sz="3600" dirty="0">
              <a:solidFill>
                <a:srgbClr val="99CCFF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99CCFF"/>
                </a:solidFill>
                <a:latin typeface="Tw Cen MT" panose="020B0602020104020603" pitchFamily="34" charset="0"/>
              </a:rPr>
              <a:t>Not worth the freight.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57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Static Type Checking</a:t>
            </a:r>
          </a:p>
        </p:txBody>
      </p:sp>
    </p:spTree>
    <p:extLst>
      <p:ext uri="{BB962C8B-B14F-4D97-AF65-F5344CB8AC3E}">
        <p14:creationId xmlns:p14="http://schemas.microsoft.com/office/powerpoint/2010/main" val="2447180190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Milner’s Promise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 static typing ever </a:t>
            </a:r>
            <a:br>
              <a:rPr lang="en-US" dirty="0"/>
            </a:br>
            <a:r>
              <a:rPr lang="en-US" dirty="0"/>
              <a:t>be worth the freight?</a:t>
            </a:r>
          </a:p>
        </p:txBody>
      </p:sp>
    </p:spTree>
    <p:extLst>
      <p:ext uri="{BB962C8B-B14F-4D97-AF65-F5344CB8AC3E}">
        <p14:creationId xmlns:p14="http://schemas.microsoft.com/office/powerpoint/2010/main" val="425054542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-exhibitions.uni-klu.ac.at/fileadmin/template/documents/picture/EWD_Turing_award_1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68"/>
            <a:ext cx="9144000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7488" y="5848571"/>
            <a:ext cx="666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 err="1">
                <a:latin typeface="Tw Cen MT" panose="020B0602020104020603" pitchFamily="34" charset="0"/>
              </a:rPr>
              <a:t>Edsger</a:t>
            </a:r>
            <a:r>
              <a:rPr lang="en-US" sz="3600" b="1" cap="small" dirty="0">
                <a:latin typeface="Tw Cen MT" panose="020B0602020104020603" pitchFamily="34" charset="0"/>
              </a:rPr>
              <a:t> </a:t>
            </a:r>
            <a:r>
              <a:rPr lang="en-US" sz="3600" b="1" cap="small" dirty="0" err="1">
                <a:latin typeface="Tw Cen MT" panose="020B0602020104020603" pitchFamily="34" charset="0"/>
              </a:rPr>
              <a:t>Wybe</a:t>
            </a:r>
            <a:r>
              <a:rPr lang="en-US" sz="3600" b="1" cap="small" dirty="0">
                <a:latin typeface="Tw Cen MT" panose="020B0602020104020603" pitchFamily="34" charset="0"/>
              </a:rPr>
              <a:t> </a:t>
            </a:r>
            <a:r>
              <a:rPr lang="en-US" sz="3600" b="1" cap="small" dirty="0" err="1">
                <a:latin typeface="Tw Cen MT" panose="020B0602020104020603" pitchFamily="34" charset="0"/>
              </a:rPr>
              <a:t>Dijkstra</a:t>
            </a:r>
            <a:endParaRPr lang="en-US" sz="3600" b="1" cap="small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416" y="5803751"/>
            <a:ext cx="666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Edsger</a:t>
            </a:r>
            <a:r>
              <a:rPr lang="en-US" sz="3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 </a:t>
            </a:r>
            <a:r>
              <a:rPr lang="en-US" sz="36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Wybe</a:t>
            </a:r>
            <a:r>
              <a:rPr lang="en-US" sz="3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 </a:t>
            </a:r>
            <a:r>
              <a:rPr lang="en-US" sz="36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Dijkstra</a:t>
            </a:r>
            <a:endParaRPr lang="en-US" sz="3600" b="1" cap="small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053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COME FROM Statement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8611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COME FROM Statement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extends</a:t>
            </a:r>
          </a:p>
        </p:txBody>
      </p:sp>
    </p:spTree>
    <p:extLst>
      <p:ext uri="{BB962C8B-B14F-4D97-AF65-F5344CB8AC3E}">
        <p14:creationId xmlns:p14="http://schemas.microsoft.com/office/powerpoint/2010/main" val="1255240061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Proper Tails Calls</a:t>
            </a:r>
          </a:p>
          <a:p>
            <a:r>
              <a:rPr lang="en-US" b="1" dirty="0">
                <a:latin typeface="Programma" pitchFamily="2" charset="0"/>
                <a:cs typeface="Consolas" panose="020B0609020204030204" pitchFamily="49" charset="0"/>
              </a:rPr>
              <a:t>return </a:t>
            </a:r>
            <a:r>
              <a:rPr lang="en-US" b="1" dirty="0" err="1">
                <a:latin typeface="Programma" pitchFamily="2" charset="0"/>
                <a:cs typeface="Consolas" panose="020B0609020204030204" pitchFamily="49" charset="0"/>
              </a:rPr>
              <a:t>func</a:t>
            </a:r>
            <a:r>
              <a:rPr lang="en-US" b="1" dirty="0">
                <a:latin typeface="Programma" pitchFamily="2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2017386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</a:t>
            </a:r>
            <a:r>
              <a:rPr lang="en-US" dirty="0"/>
              <a:t>Again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41515" y="1600200"/>
            <a:ext cx="8944678" cy="51054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if ((err = SSLHashSHA1.update(</a:t>
            </a:r>
            <a:b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&amp;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hashCtx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, &amp;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signedParams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)) != 0) </a:t>
            </a:r>
          </a:p>
          <a:p>
            <a:pPr marL="0" indent="0" algn="l"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goto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fail; </a:t>
            </a:r>
          </a:p>
          <a:p>
            <a:pPr marL="0" indent="0" algn="l"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goto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fail;</a:t>
            </a:r>
          </a:p>
          <a:p>
            <a:pPr marL="0" indent="0" algn="l">
              <a:buNone/>
            </a:pPr>
            <a:endParaRPr lang="en-US" sz="2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 algn="l">
              <a:buNone/>
            </a:pPr>
            <a:endParaRPr lang="en-US" sz="2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 algn="l"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fail: </a:t>
            </a:r>
          </a:p>
          <a:p>
            <a:pPr marL="0" indent="0" algn="l"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err;</a:t>
            </a:r>
          </a:p>
        </p:txBody>
      </p:sp>
    </p:spTree>
    <p:extLst>
      <p:ext uri="{BB962C8B-B14F-4D97-AF65-F5344CB8AC3E}">
        <p14:creationId xmlns:p14="http://schemas.microsoft.com/office/powerpoint/2010/main" val="392301090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Paradigm Shift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have never ___ </a:t>
            </a:r>
            <a:br>
              <a:rPr lang="en-US" dirty="0"/>
            </a:br>
            <a:r>
              <a:rPr lang="en-US" dirty="0"/>
              <a:t>so I don't see why ___</a:t>
            </a:r>
          </a:p>
        </p:txBody>
      </p:sp>
    </p:spTree>
    <p:extLst>
      <p:ext uri="{BB962C8B-B14F-4D97-AF65-F5344CB8AC3E}">
        <p14:creationId xmlns:p14="http://schemas.microsoft.com/office/powerpoint/2010/main" val="3410882221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Paradigm Shift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7823" y="3886200"/>
            <a:ext cx="7800722" cy="1752600"/>
          </a:xfrm>
        </p:spPr>
        <p:txBody>
          <a:bodyPr anchor="ctr"/>
          <a:lstStyle/>
          <a:p>
            <a:r>
              <a:rPr lang="en-US" sz="4800" dirty="0"/>
              <a:t>Bad Idea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58944" y="3770888"/>
            <a:ext cx="862611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903092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940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1958</a:t>
            </a:r>
          </a:p>
          <a:p>
            <a:pPr marL="0" indent="0" algn="r">
              <a:buNone/>
            </a:pPr>
            <a:r>
              <a:rPr lang="en-US" dirty="0"/>
              <a:t>1973</a:t>
            </a:r>
            <a:endParaRPr lang="en-US" dirty="0">
              <a:latin typeface="Tw Cen MT" panose="020B0602020104020603" pitchFamily="34" charset="0"/>
            </a:endParaRP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1975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1984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1990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1999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LISP</a:t>
            </a:r>
          </a:p>
          <a:p>
            <a:pPr marL="0" indent="0">
              <a:buNone/>
            </a:pPr>
            <a:r>
              <a:rPr lang="en-US" dirty="0"/>
              <a:t>ML</a:t>
            </a:r>
            <a:endParaRPr lang="en-US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Scheme</a:t>
            </a:r>
          </a:p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Common Lisp</a:t>
            </a:r>
          </a:p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Haskell</a:t>
            </a:r>
          </a:p>
          <a:p>
            <a:pPr marL="0" indent="0">
              <a:buNone/>
            </a:pPr>
            <a:r>
              <a:rPr lang="en-US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2230785857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Reading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Dailies</a:t>
            </a:r>
          </a:p>
        </p:txBody>
      </p:sp>
    </p:spTree>
    <p:extLst>
      <p:ext uri="{BB962C8B-B14F-4D97-AF65-F5344CB8AC3E}">
        <p14:creationId xmlns:p14="http://schemas.microsoft.com/office/powerpoint/2010/main" val="48779254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ﬁnally,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tx1"/>
                </a:solidFill>
              </a:rPr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505023283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w Cen MT Condensed Extra Bold" panose="020B0803020202020204" pitchFamily="34" charset="0"/>
              </a:rPr>
              <a:t>GOTO Statement Considered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w Cen MT" panose="020B0602020104020603" pitchFamily="34" charset="0"/>
              </a:rPr>
              <a:t>For a number of years I have been familiar with the observation that the quality of programmers is a decreasing function of the density of </a:t>
            </a:r>
            <a:r>
              <a:rPr lang="en-US" sz="3200" b="1" dirty="0">
                <a:latin typeface="Tw Cen MT" panose="020B0602020104020603" pitchFamily="34" charset="0"/>
              </a:rPr>
              <a:t>go to</a:t>
            </a:r>
            <a:r>
              <a:rPr lang="en-US" sz="3200" dirty="0">
                <a:latin typeface="Tw Cen MT" panose="020B0602020104020603" pitchFamily="34" charset="0"/>
              </a:rPr>
              <a:t> statements in the programs they </a:t>
            </a:r>
            <a:r>
              <a:rPr lang="en-US" sz="3200">
                <a:latin typeface="Tw Cen MT" panose="020B0602020104020603" pitchFamily="34" charset="0"/>
              </a:rPr>
              <a:t>produce.</a:t>
            </a:r>
            <a:endParaRPr lang="en-US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71555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ﬁnally,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/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945977951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0FB1-E573-4C5C-8480-49169E01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E59BA-DFF3-466E-A765-0B125F2B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632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Baseball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67578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Moneyball</a:t>
            </a:r>
            <a:r>
              <a:rPr lang="en-US" dirty="0"/>
              <a:t>: </a:t>
            </a:r>
            <a:br>
              <a:rPr lang="en-US" dirty="0"/>
            </a:br>
            <a:r>
              <a:rPr lang="en-US" sz="4000" dirty="0"/>
              <a:t>The Art of Winning an Unfair Game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Lewis</a:t>
            </a:r>
          </a:p>
        </p:txBody>
      </p:sp>
    </p:spTree>
    <p:extLst>
      <p:ext uri="{BB962C8B-B14F-4D97-AF65-F5344CB8AC3E}">
        <p14:creationId xmlns:p14="http://schemas.microsoft.com/office/powerpoint/2010/main" val="42304466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Bill James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Sabermetrics</a:t>
            </a:r>
          </a:p>
        </p:txBody>
      </p:sp>
    </p:spTree>
    <p:extLst>
      <p:ext uri="{BB962C8B-B14F-4D97-AF65-F5344CB8AC3E}">
        <p14:creationId xmlns:p14="http://schemas.microsoft.com/office/powerpoint/2010/main" val="219903379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Billy </a:t>
            </a:r>
            <a:r>
              <a:rPr lang="en-US" dirty="0" err="1"/>
              <a:t>Beane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Oakland Athletics</a:t>
            </a:r>
          </a:p>
        </p:txBody>
      </p:sp>
    </p:spTree>
    <p:extLst>
      <p:ext uri="{BB962C8B-B14F-4D97-AF65-F5344CB8AC3E}">
        <p14:creationId xmlns:p14="http://schemas.microsoft.com/office/powerpoint/2010/main" val="44164935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Don't make outs.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460234951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Stealing Bases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883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on base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1188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on base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2679078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w Cen MT Condensed Extra Bold" panose="020B0803020202020204" pitchFamily="34" charset="0"/>
              </a:rPr>
              <a:t>GOTO Statement Considered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For a number of years I have been familiar with the observation that the quality of programmers is a decreasing function of the density of 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go to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 statements in the programs they produce.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w Cen MT" panose="020B0602020104020603" pitchFamily="34" charset="0"/>
              </a:rPr>
              <a:t>More recently I discovered why the use of the </a:t>
            </a:r>
            <a:r>
              <a:rPr lang="en-US" sz="3200" b="1" dirty="0">
                <a:latin typeface="Tw Cen MT" panose="020B0602020104020603" pitchFamily="34" charset="0"/>
              </a:rPr>
              <a:t>go to</a:t>
            </a:r>
            <a:r>
              <a:rPr lang="en-US" sz="3200" dirty="0">
                <a:latin typeface="Tw Cen MT" panose="020B0602020104020603" pitchFamily="34" charset="0"/>
              </a:rPr>
              <a:t> statement has such </a:t>
            </a:r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disastrous</a:t>
            </a:r>
            <a:r>
              <a:rPr lang="en-US" sz="3200" dirty="0">
                <a:latin typeface="Tw Cen MT" panose="020B0602020104020603" pitchFamily="34" charset="0"/>
              </a:rPr>
              <a:t> effects…</a:t>
            </a:r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0"/>
              </a:rPr>
              <a:t>, and I became convinced that the </a:t>
            </a:r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go to</a:t>
            </a:r>
            <a:r>
              <a:rPr lang="en-US" sz="3200" dirty="0">
                <a:solidFill>
                  <a:schemeClr val="tx1"/>
                </a:solidFill>
                <a:latin typeface="Tw Cen MT" panose="020B0602020104020603" pitchFamily="34" charset="0"/>
              </a:rPr>
              <a:t> statement should be abolished from all "higher level" programming languages. </a:t>
            </a:r>
          </a:p>
        </p:txBody>
      </p:sp>
    </p:spTree>
    <p:extLst>
      <p:ext uri="{BB962C8B-B14F-4D97-AF65-F5344CB8AC3E}">
        <p14:creationId xmlns:p14="http://schemas.microsoft.com/office/powerpoint/2010/main" val="2545966334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757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Don't make bugs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4050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 Building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711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w Cen MT Condensed Extra Bold" panose="020B0803020202020204" pitchFamily="34" charset="0"/>
              </a:rPr>
              <a:t>GOTO Statement Considered 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For a number of years I have been familiar with the observation that the quality of programmers is a decreasing function of the density of 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go to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 statements in the programs they produce.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More recently I discovered why the use of the 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go to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w Cen MT" panose="020B0602020104020603" pitchFamily="34" charset="0"/>
              </a:rPr>
              <a:t> statement has such disastrous effects, </a:t>
            </a:r>
            <a:r>
              <a:rPr lang="en-US" sz="3200" dirty="0">
                <a:latin typeface="Tw Cen MT" panose="020B0602020104020603" pitchFamily="34" charset="0"/>
              </a:rPr>
              <a:t>and I became convinced that the </a:t>
            </a:r>
            <a:r>
              <a:rPr lang="en-US" sz="3200" b="1" dirty="0">
                <a:latin typeface="Tw Cen MT" panose="020B0602020104020603" pitchFamily="34" charset="0"/>
              </a:rPr>
              <a:t>go to</a:t>
            </a:r>
            <a:r>
              <a:rPr lang="en-US" sz="3200" dirty="0">
                <a:latin typeface="Tw Cen MT" panose="020B0602020104020603" pitchFamily="34" charset="0"/>
              </a:rPr>
              <a:t> statement should be abolished from all "higher level" programming languages. </a:t>
            </a:r>
          </a:p>
        </p:txBody>
      </p:sp>
    </p:spTree>
    <p:extLst>
      <p:ext uri="{BB962C8B-B14F-4D97-AF65-F5344CB8AC3E}">
        <p14:creationId xmlns:p14="http://schemas.microsoft.com/office/powerpoint/2010/main" val="1566253796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776" y="2343699"/>
            <a:ext cx="26700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 Cen MT Condensed Extra Bold" panose="020B0803020202020204" pitchFamily="34" charset="0"/>
              </a:rPr>
              <a:t>Reactionaries</a:t>
            </a:r>
          </a:p>
          <a:p>
            <a:endParaRPr lang="en-US" sz="3600" dirty="0"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latin typeface="Tw Cen MT" panose="020B0602020104020603" pitchFamily="34" charset="0"/>
              </a:rPr>
              <a:t>Performance.</a:t>
            </a:r>
          </a:p>
          <a:p>
            <a:r>
              <a:rPr lang="en-US" sz="3200" dirty="0">
                <a:latin typeface="Tw Cen MT" panose="020B0602020104020603" pitchFamily="34" charset="0"/>
              </a:rPr>
              <a:t>Tradition.</a:t>
            </a:r>
          </a:p>
          <a:p>
            <a:r>
              <a:rPr lang="en-US" sz="3200" dirty="0">
                <a:latin typeface="Tw Cen MT" panose="020B0602020104020603" pitchFamily="34" charset="0"/>
              </a:rPr>
              <a:t>Freedom.</a:t>
            </a:r>
          </a:p>
          <a:p>
            <a:r>
              <a:rPr lang="en-US" sz="3200" dirty="0">
                <a:latin typeface="Tw Cen MT" panose="020B0602020104020603" pitchFamily="34" charset="0"/>
              </a:rPr>
              <a:t>Pride.</a:t>
            </a:r>
          </a:p>
          <a:p>
            <a:r>
              <a:rPr lang="en-US" sz="3200" dirty="0">
                <a:latin typeface="Tw Cen MT" panose="020B0602020104020603" pitchFamily="34" charset="0"/>
              </a:rPr>
              <a:t>Majority.</a:t>
            </a: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296" y="2343699"/>
            <a:ext cx="26700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 Cen MT Condensed Extra Bold" panose="020B0803020202020204" pitchFamily="34" charset="0"/>
              </a:rPr>
              <a:t>Moderates</a:t>
            </a:r>
          </a:p>
          <a:p>
            <a:endParaRPr lang="en-US" sz="3600" dirty="0"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latin typeface="Tw Cen MT" panose="020B0602020104020603" pitchFamily="34" charset="0"/>
              </a:rPr>
              <a:t>Avoid where possible, but it is sometimes useful.</a:t>
            </a:r>
          </a:p>
          <a:p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816" y="2343699"/>
            <a:ext cx="2670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9CCFF"/>
                </a:solidFill>
                <a:latin typeface="Tw Cen MT Condensed Extra Bold" panose="020B0803020202020204" pitchFamily="34" charset="0"/>
              </a:rPr>
              <a:t>Radicals</a:t>
            </a:r>
          </a:p>
          <a:p>
            <a:endParaRPr lang="en-US" sz="3600" dirty="0">
              <a:solidFill>
                <a:srgbClr val="99CCFF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99CCFF"/>
                </a:solidFill>
                <a:latin typeface="Tw Cen MT" panose="020B0602020104020603" pitchFamily="34" charset="0"/>
              </a:rPr>
              <a:t>Disaster.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57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Eliminate the GOTO Statement</a:t>
            </a:r>
          </a:p>
        </p:txBody>
      </p:sp>
    </p:spTree>
    <p:extLst>
      <p:ext uri="{BB962C8B-B14F-4D97-AF65-F5344CB8AC3E}">
        <p14:creationId xmlns:p14="http://schemas.microsoft.com/office/powerpoint/2010/main" val="33829398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776" y="2343699"/>
            <a:ext cx="26700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99CC"/>
                </a:solidFill>
                <a:latin typeface="Tw Cen MT Condensed Extra Bold" panose="020B0803020202020204" pitchFamily="34" charset="0"/>
              </a:rPr>
              <a:t>Reactionaries</a:t>
            </a:r>
          </a:p>
          <a:p>
            <a:endParaRPr lang="en-US" sz="3600" dirty="0">
              <a:solidFill>
                <a:srgbClr val="FF99CC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Performance.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Tradition.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Freedom.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Pride.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Majority.</a:t>
            </a: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296" y="2343699"/>
            <a:ext cx="26700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 Cen MT Condensed Extra Bold" panose="020B0803020202020204" pitchFamily="34" charset="0"/>
              </a:rPr>
              <a:t>Moderates</a:t>
            </a:r>
          </a:p>
          <a:p>
            <a:endParaRPr lang="en-US" sz="3600" dirty="0"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latin typeface="Tw Cen MT" panose="020B0602020104020603" pitchFamily="34" charset="0"/>
              </a:rPr>
              <a:t>Avoid where possible, but it is sometimes useful.</a:t>
            </a: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816" y="2343699"/>
            <a:ext cx="2670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9CCFF"/>
                </a:solidFill>
                <a:latin typeface="Tw Cen MT Condensed Extra Bold" panose="020B0803020202020204" pitchFamily="34" charset="0"/>
              </a:rPr>
              <a:t>Radicals</a:t>
            </a:r>
          </a:p>
          <a:p>
            <a:endParaRPr lang="en-US" sz="3600" dirty="0">
              <a:solidFill>
                <a:srgbClr val="99CCFF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99CCFF"/>
                </a:solidFill>
                <a:latin typeface="Tw Cen MT" panose="020B0602020104020603" pitchFamily="34" charset="0"/>
              </a:rPr>
              <a:t>Disaster.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57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Eliminate the GOTO Statement</a:t>
            </a:r>
          </a:p>
        </p:txBody>
      </p:sp>
    </p:spTree>
    <p:extLst>
      <p:ext uri="{BB962C8B-B14F-4D97-AF65-F5344CB8AC3E}">
        <p14:creationId xmlns:p14="http://schemas.microsoft.com/office/powerpoint/2010/main" val="4034196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776" y="2343699"/>
            <a:ext cx="26700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99CC"/>
                </a:solidFill>
                <a:latin typeface="Tw Cen MT Condensed Extra Bold" panose="020B0803020202020204" pitchFamily="34" charset="0"/>
              </a:rPr>
              <a:t>Reactionaries</a:t>
            </a:r>
          </a:p>
          <a:p>
            <a:endParaRPr lang="en-US" sz="3600" dirty="0">
              <a:solidFill>
                <a:srgbClr val="FF99CC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Performance.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Tradition.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Freedom.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Pride.</a:t>
            </a:r>
          </a:p>
          <a:p>
            <a:r>
              <a:rPr lang="en-US" sz="3200" dirty="0">
                <a:solidFill>
                  <a:srgbClr val="FF99CC"/>
                </a:solidFill>
                <a:latin typeface="Tw Cen MT" panose="020B0602020104020603" pitchFamily="34" charset="0"/>
              </a:rPr>
              <a:t>Majority.</a:t>
            </a: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rgbClr val="FF99CC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296" y="2343699"/>
            <a:ext cx="26700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Moderates</a:t>
            </a:r>
          </a:p>
          <a:p>
            <a:endParaRPr lang="en-US" sz="36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Avoid where possible, but it is sometimes useful.</a:t>
            </a:r>
          </a:p>
          <a:p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816" y="2343699"/>
            <a:ext cx="26700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9CCFF"/>
                </a:solidFill>
                <a:latin typeface="Tw Cen MT Condensed Extra Bold" panose="020B0803020202020204" pitchFamily="34" charset="0"/>
              </a:rPr>
              <a:t>Radicals</a:t>
            </a:r>
          </a:p>
          <a:p>
            <a:endParaRPr lang="en-US" sz="3600" dirty="0">
              <a:solidFill>
                <a:srgbClr val="99CCFF"/>
              </a:solidFill>
              <a:latin typeface="Tw Cen MT Condensed Extra Bold" panose="020B0803020202020204" pitchFamily="34" charset="0"/>
            </a:endParaRPr>
          </a:p>
          <a:p>
            <a:r>
              <a:rPr lang="en-US" sz="3200" dirty="0">
                <a:solidFill>
                  <a:srgbClr val="99CCFF"/>
                </a:solidFill>
                <a:latin typeface="Tw Cen MT" panose="020B0602020104020603" pitchFamily="34" charset="0"/>
              </a:rPr>
              <a:t>Disaster.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57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Eliminate the GOTO Statement</a:t>
            </a:r>
          </a:p>
        </p:txBody>
      </p:sp>
    </p:spTree>
    <p:extLst>
      <p:ext uri="{BB962C8B-B14F-4D97-AF65-F5344CB8AC3E}">
        <p14:creationId xmlns:p14="http://schemas.microsoft.com/office/powerpoint/2010/main" val="1047610999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1968</a:t>
            </a:r>
            <a:br>
              <a:rPr lang="en-US" dirty="0">
                <a:latin typeface="Tw Cen MT" panose="020B0602020104020603" pitchFamily="34" charset="0"/>
              </a:rPr>
            </a:br>
            <a:endParaRPr lang="en-US" dirty="0">
              <a:latin typeface="Tw Cen MT" panose="020B0602020104020603" pitchFamily="34" charset="0"/>
            </a:endParaRP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1973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1985</a:t>
            </a:r>
          </a:p>
          <a:p>
            <a:pPr marL="0" indent="0" algn="r">
              <a:buNone/>
            </a:pPr>
            <a:r>
              <a:rPr lang="en-US" dirty="0">
                <a:latin typeface="Tw Cen MT" panose="020B0602020104020603" pitchFamily="34" charset="0"/>
              </a:rPr>
              <a:t>1995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GOTO Considered Harmful</a:t>
            </a:r>
          </a:p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C</a:t>
            </a:r>
          </a:p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C++</a:t>
            </a:r>
          </a:p>
          <a:p>
            <a:pPr marL="0" indent="0">
              <a:buNone/>
            </a:pPr>
            <a:r>
              <a:rPr lang="en-US" dirty="0">
                <a:latin typeface="Tw Cen MT" panose="020B0602020104020603" pitchFamily="34" charset="0"/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485945076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30169</TotalTime>
  <Words>436</Words>
  <Application>Microsoft Office PowerPoint</Application>
  <PresentationFormat>On-screen Show (4:3)</PresentationFormat>
  <Paragraphs>164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Tw Cen MT Condensed Extra Bold</vt:lpstr>
      <vt:lpstr>Cheltenhm BdHd BT</vt:lpstr>
      <vt:lpstr>Tw Cen MT</vt:lpstr>
      <vt:lpstr>Consolas</vt:lpstr>
      <vt:lpstr>Programma</vt:lpstr>
      <vt:lpstr>Arial</vt:lpstr>
      <vt:lpstr>Default Design</vt:lpstr>
      <vt:lpstr>Go To There and   Back Again</vt:lpstr>
      <vt:lpstr>PowerPoint Presentation</vt:lpstr>
      <vt:lpstr>GOTO Statement Considered Harmful</vt:lpstr>
      <vt:lpstr>GOTO Statement Considered Harmful</vt:lpstr>
      <vt:lpstr>GOTO Statement Considered Harmful</vt:lpstr>
      <vt:lpstr>PowerPoint Presentation</vt:lpstr>
      <vt:lpstr>PowerPoint Presentation</vt:lpstr>
      <vt:lpstr>PowerPoint Presentation</vt:lpstr>
      <vt:lpstr>PowerPoint Presentation</vt:lpstr>
      <vt:lpstr>Progress does not wait  for the next new idea.</vt:lpstr>
      <vt:lpstr>Bugs</vt:lpstr>
      <vt:lpstr>As soon as we started programming, we found out to our surprise that it wasn't as easy to get programs right as we had thought. Debugging had to be discovered. I can remember the exact instant when I realized that a large part of my life from then on was going to be spent in finding mistakes in my own programs.  Maurice Wilkes</vt:lpstr>
      <vt:lpstr>The Software Crisis</vt:lpstr>
      <vt:lpstr>Proof of Correctness</vt:lpstr>
      <vt:lpstr>/* Beware of bugs in the above code. I have only proved it correct, not tried it. */  Donald Knuth (1977)</vt:lpstr>
      <vt:lpstr>Types</vt:lpstr>
      <vt:lpstr>Well typed programs  cannot go wrong.  Robin Milner (1978)</vt:lpstr>
      <vt:lpstr>PowerPoint Presentation</vt:lpstr>
      <vt:lpstr>Milner’s Promise</vt:lpstr>
      <vt:lpstr>COME FROM Statement</vt:lpstr>
      <vt:lpstr>COME FROM Statement</vt:lpstr>
      <vt:lpstr>ES6</vt:lpstr>
      <vt:lpstr>Back Again</vt:lpstr>
      <vt:lpstr>Paradigm Shift</vt:lpstr>
      <vt:lpstr>Paradigm Shift</vt:lpstr>
      <vt:lpstr>Functional Programming</vt:lpstr>
      <vt:lpstr>PowerPoint Presentation</vt:lpstr>
      <vt:lpstr>Code Reading</vt:lpstr>
      <vt:lpstr>PowerPoint Presentation</vt:lpstr>
      <vt:lpstr>PowerPoint Presentation</vt:lpstr>
      <vt:lpstr>PowerPoint Presentation</vt:lpstr>
      <vt:lpstr>Baseball</vt:lpstr>
      <vt:lpstr>Moneyball:  The Art of Winning an Unfair Game</vt:lpstr>
      <vt:lpstr>Bill James</vt:lpstr>
      <vt:lpstr>Billy Beane</vt:lpstr>
      <vt:lpstr>Don't make outs.</vt:lpstr>
      <vt:lpstr>Stealing Bases</vt:lpstr>
      <vt:lpstr>Getting on base</vt:lpstr>
      <vt:lpstr>Getting on base</vt:lpstr>
      <vt:lpstr>Programming</vt:lpstr>
      <vt:lpstr>Don't make bugs</vt:lpstr>
      <vt:lpstr>Team Building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There and Back Again</dc:title>
  <dc:subject/>
  <dc:creator>Douglas Crockford</dc:creator>
  <cp:lastModifiedBy>Douglas Crockford</cp:lastModifiedBy>
  <cp:revision>925</cp:revision>
  <dcterms:created xsi:type="dcterms:W3CDTF">2005-10-05T17:31:40Z</dcterms:created>
  <dcterms:modified xsi:type="dcterms:W3CDTF">2017-07-08T14:01:51Z</dcterms:modified>
</cp:coreProperties>
</file>