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2"/>
  </p:notesMasterIdLst>
  <p:sldIdLst>
    <p:sldId id="918" r:id="rId2"/>
    <p:sldId id="942" r:id="rId3"/>
    <p:sldId id="994" r:id="rId4"/>
    <p:sldId id="939" r:id="rId5"/>
    <p:sldId id="921" r:id="rId6"/>
    <p:sldId id="919" r:id="rId7"/>
    <p:sldId id="982" r:id="rId8"/>
    <p:sldId id="983" r:id="rId9"/>
    <p:sldId id="1113" r:id="rId10"/>
    <p:sldId id="1114" r:id="rId11"/>
    <p:sldId id="1115" r:id="rId12"/>
    <p:sldId id="1116" r:id="rId13"/>
    <p:sldId id="1117" r:id="rId14"/>
    <p:sldId id="1118" r:id="rId15"/>
    <p:sldId id="1119" r:id="rId16"/>
    <p:sldId id="1135" r:id="rId17"/>
    <p:sldId id="1120" r:id="rId18"/>
    <p:sldId id="1121" r:id="rId19"/>
    <p:sldId id="1132" r:id="rId20"/>
    <p:sldId id="1122" r:id="rId21"/>
    <p:sldId id="1123" r:id="rId22"/>
    <p:sldId id="1124" r:id="rId23"/>
    <p:sldId id="1126" r:id="rId24"/>
    <p:sldId id="1133" r:id="rId25"/>
    <p:sldId id="1127" r:id="rId26"/>
    <p:sldId id="1128" r:id="rId27"/>
    <p:sldId id="1129" r:id="rId28"/>
    <p:sldId id="1130" r:id="rId29"/>
    <p:sldId id="1078" r:id="rId30"/>
    <p:sldId id="1079" r:id="rId31"/>
    <p:sldId id="1134" r:id="rId32"/>
    <p:sldId id="1080" r:id="rId33"/>
    <p:sldId id="1081" r:id="rId34"/>
    <p:sldId id="1082" r:id="rId35"/>
    <p:sldId id="1083" r:id="rId36"/>
    <p:sldId id="1084" r:id="rId37"/>
    <p:sldId id="1085" r:id="rId38"/>
    <p:sldId id="1086" r:id="rId39"/>
    <p:sldId id="1087" r:id="rId40"/>
    <p:sldId id="1088" r:id="rId41"/>
    <p:sldId id="1089" r:id="rId42"/>
    <p:sldId id="1090" r:id="rId43"/>
    <p:sldId id="1091" r:id="rId44"/>
    <p:sldId id="1092" r:id="rId45"/>
    <p:sldId id="1093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1102" r:id="rId55"/>
    <p:sldId id="1103" r:id="rId56"/>
    <p:sldId id="1104" r:id="rId57"/>
    <p:sldId id="1105" r:id="rId58"/>
    <p:sldId id="1106" r:id="rId59"/>
    <p:sldId id="1107" r:id="rId60"/>
    <p:sldId id="1131" r:id="rId61"/>
    <p:sldId id="1108" r:id="rId62"/>
    <p:sldId id="1109" r:id="rId63"/>
    <p:sldId id="1110" r:id="rId64"/>
    <p:sldId id="1111" r:id="rId65"/>
    <p:sldId id="1112" r:id="rId66"/>
    <p:sldId id="1069" r:id="rId67"/>
    <p:sldId id="1070" r:id="rId68"/>
    <p:sldId id="1073" r:id="rId69"/>
    <p:sldId id="932" r:id="rId70"/>
    <p:sldId id="1013" r:id="rId71"/>
  </p:sldIdLst>
  <p:sldSz cx="9144000" cy="6858000" type="screen4x3"/>
  <p:notesSz cx="6858000" cy="9144000"/>
  <p:embeddedFontLst>
    <p:embeddedFont>
      <p:font typeface="Tw Cen MT Condensed Extra Bold" panose="020B0803020202020204" pitchFamily="34" charset="0"/>
      <p:regular r:id="rId73"/>
    </p:embeddedFont>
    <p:embeddedFont>
      <p:font typeface="Tw Cen MT" panose="020B0602020104020603" pitchFamily="34" charset="0"/>
      <p:regular r:id="rId74"/>
      <p:bold r:id="rId75"/>
      <p:italic r:id="rId76"/>
      <p:boldItalic r:id="rId77"/>
    </p:embeddedFont>
    <p:embeddedFont>
      <p:font typeface="Cheltenhm BdHd BT" panose="02040703050705020403" pitchFamily="18" charset="0"/>
      <p:regular r:id="rId7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DBE"/>
    <a:srgbClr val="FFFF99"/>
    <a:srgbClr val="45995D"/>
    <a:srgbClr val="5BB575"/>
    <a:srgbClr val="67BA7F"/>
    <a:srgbClr val="009900"/>
    <a:srgbClr val="FF99CC"/>
    <a:srgbClr val="99C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7" autoAdjust="0"/>
    <p:restoredTop sz="94136" autoAdjust="0"/>
  </p:normalViewPr>
  <p:slideViewPr>
    <p:cSldViewPr snapToGrid="0">
      <p:cViewPr varScale="1">
        <p:scale>
          <a:sx n="82" d="100"/>
          <a:sy n="82" d="100"/>
        </p:scale>
        <p:origin x="102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4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latin typeface="Tw Cen MT" panose="020B0602020104020603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3200">
                <a:latin typeface="Tw Cen MT" panose="020B0602020104020603" pitchFamily="34" charset="0"/>
              </a:defRPr>
            </a:lvl2pPr>
            <a:lvl3pPr>
              <a:defRPr sz="3200">
                <a:latin typeface="Tw Cen MT" panose="020B0602020104020603" pitchFamily="34" charset="0"/>
              </a:defRPr>
            </a:lvl3pPr>
            <a:lvl4pPr>
              <a:defRPr sz="3200">
                <a:latin typeface="Tw Cen MT" panose="020B0602020104020603" pitchFamily="34" charset="0"/>
              </a:defRPr>
            </a:lvl4pPr>
            <a:lvl5pPr>
              <a:defRPr sz="3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000">
                <a:latin typeface="Tw Cen MT" panose="020B0602020104020603" pitchFamily="34" charset="0"/>
              </a:defRPr>
            </a:lvl3pPr>
            <a:lvl4pPr>
              <a:defRPr sz="18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>
            <a:lvl1pPr>
              <a:defRPr sz="3600">
                <a:latin typeface="Tw Cen MT" panose="020B0602020104020603" pitchFamily="34" charset="0"/>
              </a:defRPr>
            </a:lvl1pPr>
            <a:lvl2pPr>
              <a:defRPr sz="2400">
                <a:latin typeface="Tw Cen MT" panose="020B0602020104020603" pitchFamily="34" charset="0"/>
              </a:defRPr>
            </a:lvl2pPr>
            <a:lvl3pPr>
              <a:defRPr sz="2000">
                <a:latin typeface="Tw Cen MT" panose="020B0602020104020603" pitchFamily="34" charset="0"/>
              </a:defRPr>
            </a:lvl3pPr>
            <a:lvl4pPr>
              <a:defRPr sz="1800">
                <a:latin typeface="Tw Cen MT" panose="020B0602020104020603" pitchFamily="34" charset="0"/>
              </a:defRPr>
            </a:lvl4pPr>
            <a:lvl5pPr>
              <a:defRPr sz="1800">
                <a:latin typeface="Tw Cen MT" panose="020B06020201040206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000">
                <a:latin typeface="Tw Cen MT" panose="020B0602020104020603" pitchFamily="34" charset="0"/>
              </a:defRPr>
            </a:lvl2pPr>
            <a:lvl3pPr>
              <a:defRPr sz="18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anose="020B06020201040206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  <a:lvl2pPr>
              <a:defRPr sz="2000">
                <a:latin typeface="Tw Cen MT" panose="020B0602020104020603" pitchFamily="34" charset="0"/>
              </a:defRPr>
            </a:lvl2pPr>
            <a:lvl3pPr>
              <a:defRPr sz="1800">
                <a:latin typeface="Tw Cen MT" panose="020B0602020104020603" pitchFamily="34" charset="0"/>
              </a:defRPr>
            </a:lvl3pPr>
            <a:lvl4pPr>
              <a:defRPr sz="1600">
                <a:latin typeface="Tw Cen MT" panose="020B0602020104020603" pitchFamily="34" charset="0"/>
              </a:defRPr>
            </a:lvl4pPr>
            <a:lvl5pPr>
              <a:defRPr sz="1600">
                <a:latin typeface="Tw Cen MT" panose="020B06020201040206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0FC52-3B80-4438-A1AD-1E53E037F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w Cen MT" panose="020B0602020104020603" pitchFamily="34" charset="0"/>
              </a:defRPr>
            </a:lvl1pPr>
            <a:lvl2pPr>
              <a:defRPr sz="2800">
                <a:latin typeface="Tw Cen MT" panose="020B0602020104020603" pitchFamily="34" charset="0"/>
              </a:defRPr>
            </a:lvl2pPr>
            <a:lvl3pPr>
              <a:defRPr sz="2400">
                <a:latin typeface="Tw Cen MT" panose="020B0602020104020603" pitchFamily="34" charset="0"/>
              </a:defRPr>
            </a:lvl3pPr>
            <a:lvl4pPr>
              <a:defRPr sz="2000">
                <a:latin typeface="Tw Cen MT" panose="020B0602020104020603" pitchFamily="34" charset="0"/>
              </a:defRPr>
            </a:lvl4pPr>
            <a:lvl5pPr>
              <a:defRPr sz="2000">
                <a:latin typeface="Tw Cen MT" panose="020B06020201040206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w Cen MT" panose="020B06020201040206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Tw Cen MT" panose="020B0602020104020603" pitchFamily="34" charset="0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Tw Cen MT" panose="020B0602020104020603" pitchFamily="34" charset="0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5120"/>
            <a:ext cx="9144000" cy="4106691"/>
          </a:xfrm>
        </p:spPr>
        <p:txBody>
          <a:bodyPr anchor="ctr"/>
          <a:lstStyle/>
          <a:p>
            <a:r>
              <a:rPr lang="en-US" sz="13800" dirty="0">
                <a:latin typeface="Tw Cen MT Condensed Extra Bold" panose="020B0803020202020204" pitchFamily="34" charset="0"/>
              </a:rPr>
              <a:t>Managing </a:t>
            </a:r>
            <a:r>
              <a:rPr lang="en-US" sz="10400" dirty="0">
                <a:latin typeface="Tw Cen MT Condensed Extra Bold" panose="020B0803020202020204" pitchFamily="34" charset="0"/>
              </a:rPr>
              <a:t>Programmers</a:t>
            </a:r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510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metrics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Lines of code</a:t>
            </a:r>
          </a:p>
          <a:p>
            <a:r>
              <a:rPr lang="en-US" dirty="0"/>
              <a:t>Introduction of bugs</a:t>
            </a:r>
          </a:p>
          <a:p>
            <a:r>
              <a:rPr lang="en-US" dirty="0"/>
              <a:t>Fixing of bugs</a:t>
            </a:r>
          </a:p>
        </p:txBody>
      </p:sp>
    </p:spTree>
    <p:extLst>
      <p:ext uri="{BB962C8B-B14F-4D97-AF65-F5344CB8AC3E}">
        <p14:creationId xmlns:p14="http://schemas.microsoft.com/office/powerpoint/2010/main" val="189364332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actual defects</a:t>
            </a:r>
          </a:p>
          <a:p>
            <a:r>
              <a:rPr lang="en-US" dirty="0"/>
              <a:t>Total remaining effort to completion</a:t>
            </a:r>
          </a:p>
        </p:txBody>
      </p:sp>
    </p:spTree>
    <p:extLst>
      <p:ext uri="{BB962C8B-B14F-4D97-AF65-F5344CB8AC3E}">
        <p14:creationId xmlns:p14="http://schemas.microsoft.com/office/powerpoint/2010/main" val="170965741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is not manufacturing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9938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to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190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54913" y="0"/>
            <a:ext cx="3985949" cy="68199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1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56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enpiyama.files.wordpress.com/2010/10/wall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94" y="70755"/>
            <a:ext cx="2431563" cy="67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0685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sets.amuniversal.com/dbc4aaf052c00135dd36005056a9545d">
            <a:extLst>
              <a:ext uri="{FF2B5EF4-FFF2-40B4-BE49-F238E27FC236}">
                <a16:creationId xmlns:a16="http://schemas.microsoft.com/office/drawing/2014/main" id="{F9D529E9-16FF-4027-8FC3-075DE7C3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1" y="2015175"/>
            <a:ext cx="9098239" cy="28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3058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654913" y="0"/>
            <a:ext cx="3985949" cy="68199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1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56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850299"/>
              </p:ext>
            </p:extLst>
          </p:nvPr>
        </p:nvGraphicFramePr>
        <p:xfrm>
          <a:off x="-6419" y="17472"/>
          <a:ext cx="9131246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2190320" imgH="9104760" progId="Photoshop.Image.11">
                  <p:embed/>
                </p:oleObj>
              </mc:Choice>
              <mc:Fallback>
                <p:oleObj name="Image" r:id="rId3" imgW="12190320" imgH="9104760" progId="Photoshop.Image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419" y="17472"/>
                        <a:ext cx="9131246" cy="681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5353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Trial and error</a:t>
            </a:r>
          </a:p>
        </p:txBody>
      </p:sp>
    </p:spTree>
    <p:extLst>
      <p:ext uri="{BB962C8B-B14F-4D97-AF65-F5344CB8AC3E}">
        <p14:creationId xmlns:p14="http://schemas.microsoft.com/office/powerpoint/2010/main" val="147860561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 functional specification survives first contact with reality.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7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Douglas Crockford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</a:t>
            </a:r>
          </a:p>
          <a:p>
            <a:r>
              <a:rPr lang="en-US" dirty="0"/>
              <a:t>Manager of programmers</a:t>
            </a:r>
          </a:p>
          <a:p>
            <a:r>
              <a:rPr lang="en-US" dirty="0"/>
              <a:t>Manager of managers of programmers</a:t>
            </a:r>
          </a:p>
        </p:txBody>
      </p:sp>
    </p:spTree>
    <p:extLst>
      <p:ext uri="{BB962C8B-B14F-4D97-AF65-F5344CB8AC3E}">
        <p14:creationId xmlns:p14="http://schemas.microsoft.com/office/powerpoint/2010/main" val="357305687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r>
              <a:rPr lang="en-US" dirty="0"/>
              <a:t>    Design</a:t>
            </a:r>
          </a:p>
          <a:p>
            <a:r>
              <a:rPr lang="en-US" dirty="0"/>
              <a:t>        Implementation</a:t>
            </a:r>
          </a:p>
          <a:p>
            <a:r>
              <a:rPr lang="en-US" dirty="0"/>
              <a:t>            </a:t>
            </a:r>
            <a:r>
              <a:rPr lang="en-US" dirty="0" err="1"/>
              <a:t>Verication</a:t>
            </a:r>
            <a:endParaRPr lang="en-US" dirty="0"/>
          </a:p>
          <a:p>
            <a:r>
              <a:rPr lang="en-US" dirty="0"/>
              <a:t>                Maintenance</a:t>
            </a:r>
          </a:p>
        </p:txBody>
      </p:sp>
    </p:spTree>
    <p:extLst>
      <p:ext uri="{BB962C8B-B14F-4D97-AF65-F5344CB8AC3E}">
        <p14:creationId xmlns:p14="http://schemas.microsoft.com/office/powerpoint/2010/main" val="391731875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Design Implementation </a:t>
            </a:r>
            <a:r>
              <a:rPr lang="en-US" dirty="0" err="1"/>
              <a:t>Verication</a:t>
            </a:r>
            <a:r>
              <a:rPr lang="en-US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2390641048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Directed Anarchy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886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you know?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277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the source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030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Reading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Dailies</a:t>
            </a:r>
          </a:p>
        </p:txBody>
      </p:sp>
    </p:spTree>
    <p:extLst>
      <p:ext uri="{BB962C8B-B14F-4D97-AF65-F5344CB8AC3E}">
        <p14:creationId xmlns:p14="http://schemas.microsoft.com/office/powerpoint/2010/main" val="48779254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Readability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778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448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Five Natural Enemies </a:t>
            </a:r>
            <a:br>
              <a:rPr lang="en-US" dirty="0"/>
            </a:br>
            <a:r>
              <a:rPr lang="en-US" dirty="0"/>
              <a:t>of Programmers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044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Natural Enemies </a:t>
            </a:r>
            <a:br>
              <a:rPr lang="en-US" dirty="0"/>
            </a:br>
            <a:r>
              <a:rPr lang="en-US" dirty="0"/>
              <a:t>of Programmers</a:t>
            </a:r>
            <a:br>
              <a:rPr lang="en-US" dirty="0"/>
            </a:br>
            <a:br>
              <a:rPr lang="en-US" dirty="0"/>
            </a:br>
            <a:r>
              <a:rPr lang="en-US" sz="8000" dirty="0"/>
              <a:t>1: Complexity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05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Programmer</a:t>
            </a:r>
            <a:br>
              <a:rPr lang="en-US" dirty="0"/>
            </a:br>
            <a:r>
              <a:rPr lang="en-US" dirty="0"/>
              <a:t>Computer Scientist</a:t>
            </a:r>
            <a:br>
              <a:rPr lang="en-US" dirty="0"/>
            </a:br>
            <a:r>
              <a:rPr lang="en-US" dirty="0"/>
              <a:t>Software Engineer</a:t>
            </a:r>
            <a:br>
              <a:rPr lang="en-US" dirty="0"/>
            </a:br>
            <a:r>
              <a:rPr lang="en-US" dirty="0"/>
              <a:t>Software Developer</a:t>
            </a:r>
            <a:br>
              <a:rPr lang="en-US" dirty="0"/>
            </a:br>
            <a:r>
              <a:rPr lang="en-US" dirty="0"/>
              <a:t>Coder</a:t>
            </a:r>
            <a:br>
              <a:rPr lang="en-US" dirty="0"/>
            </a:br>
            <a:r>
              <a:rPr lang="en-US" dirty="0"/>
              <a:t>Hacker</a:t>
            </a:r>
          </a:p>
        </p:txBody>
      </p:sp>
    </p:spTree>
    <p:extLst>
      <p:ext uri="{BB962C8B-B14F-4D97-AF65-F5344CB8AC3E}">
        <p14:creationId xmlns:p14="http://schemas.microsoft.com/office/powerpoint/2010/main" val="287061863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Looking Busy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Good Attitude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Hard 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Commitment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Passion</a:t>
            </a:r>
          </a:p>
        </p:txBody>
      </p:sp>
    </p:spTree>
    <p:extLst>
      <p:ext uri="{BB962C8B-B14F-4D97-AF65-F5344CB8AC3E}">
        <p14:creationId xmlns:p14="http://schemas.microsoft.com/office/powerpoint/2010/main" val="3554871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179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Natural Enemies </a:t>
            </a:r>
            <a:br>
              <a:rPr lang="en-US" dirty="0"/>
            </a:br>
            <a:r>
              <a:rPr lang="en-US" dirty="0"/>
              <a:t>of Programmers</a:t>
            </a:r>
            <a:br>
              <a:rPr lang="en-US" dirty="0"/>
            </a:br>
            <a:br>
              <a:rPr lang="en-US" dirty="0"/>
            </a:br>
            <a:r>
              <a:rPr lang="en-US" sz="8000" dirty="0"/>
              <a:t>2: Imperfection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49407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can change instantly from asset to major liability.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1692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of Correctness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618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48860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Transfer responsibility for ultimate quality away from the programming teams</a:t>
            </a:r>
          </a:p>
        </p:txBody>
      </p:sp>
    </p:spTree>
    <p:extLst>
      <p:ext uri="{BB962C8B-B14F-4D97-AF65-F5344CB8AC3E}">
        <p14:creationId xmlns:p14="http://schemas.microsoft.com/office/powerpoint/2010/main" val="623648223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Bug Avoidance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448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Entomology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44246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Natural Enemies </a:t>
            </a:r>
            <a:br>
              <a:rPr lang="en-US" dirty="0"/>
            </a:br>
            <a:r>
              <a:rPr lang="en-US" dirty="0"/>
              <a:t>of Programmers</a:t>
            </a:r>
            <a:br>
              <a:rPr lang="en-US" dirty="0"/>
            </a:br>
            <a:br>
              <a:rPr lang="en-US" dirty="0"/>
            </a:br>
            <a:r>
              <a:rPr lang="en-US" sz="8000" dirty="0"/>
              <a:t>3: Time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938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Creative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5659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Economics of Software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1168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  <a:p>
            <a:r>
              <a:rPr lang="en-US" dirty="0"/>
              <a:t>Memory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4266453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Premature Optimization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Measure</a:t>
            </a:r>
          </a:p>
          <a:p>
            <a:r>
              <a:rPr lang="en-US" dirty="0"/>
              <a:t>Cut</a:t>
            </a:r>
          </a:p>
          <a:p>
            <a:r>
              <a:rPr lang="en-US" dirty="0"/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28860308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Keyboarding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9992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only thing worse than the wrong choice is no choice.</a:t>
            </a:r>
          </a:p>
        </p:txBody>
      </p:sp>
    </p:spTree>
    <p:extLst>
      <p:ext uri="{BB962C8B-B14F-4D97-AF65-F5344CB8AC3E}">
        <p14:creationId xmlns:p14="http://schemas.microsoft.com/office/powerpoint/2010/main" val="48882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XKCD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43" y="1664918"/>
            <a:ext cx="7453223" cy="48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567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E9761-224E-451D-AD55-2D344B17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5" y="4012876"/>
            <a:ext cx="9145041" cy="28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2985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Estimates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848584" y="1506071"/>
            <a:ext cx="48497" cy="369655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>
            <a:off x="5082022" y="2958659"/>
            <a:ext cx="58576" cy="446479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027532" y="1791148"/>
            <a:ext cx="4126303" cy="318674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002456" y="5763873"/>
            <a:ext cx="120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Routine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515" y="5764926"/>
            <a:ext cx="143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Unknown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749" y="4506055"/>
            <a:ext cx="13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049" y="1508140"/>
            <a:ext cx="1670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2651888316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Sleep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501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Natural Enemies of Programmers</a:t>
            </a:r>
            <a:br>
              <a:rPr lang="en-US" dirty="0"/>
            </a:br>
            <a:br>
              <a:rPr lang="en-US" dirty="0"/>
            </a:br>
            <a:r>
              <a:rPr lang="en-US" sz="8000" dirty="0"/>
              <a:t>4: </a:t>
            </a:r>
            <a:r>
              <a:rPr lang="en-US" sz="8000" dirty="0" err="1"/>
              <a:t>Mismangement</a:t>
            </a:r>
            <a:endParaRPr lang="en-US" sz="8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062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Geek Gods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yet </a:t>
            </a:r>
            <a:br>
              <a:rPr lang="en-US" dirty="0"/>
            </a:br>
            <a:r>
              <a:rPr lang="en-US" dirty="0"/>
              <a:t>oddly human</a:t>
            </a:r>
          </a:p>
        </p:txBody>
      </p:sp>
    </p:spTree>
    <p:extLst>
      <p:ext uri="{BB962C8B-B14F-4D97-AF65-F5344CB8AC3E}">
        <p14:creationId xmlns:p14="http://schemas.microsoft.com/office/powerpoint/2010/main" val="3631683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Lottery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86434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Urgency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0460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Most of the things you would do to make development go faster will instead make it go slower.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548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things you do to make it done earlier will make it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976" y="1600200"/>
            <a:ext cx="6863824" cy="5105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Add staff</a:t>
            </a:r>
          </a:p>
          <a:p>
            <a:r>
              <a:rPr lang="en-US" dirty="0"/>
              <a:t>Cancel continuing education</a:t>
            </a:r>
          </a:p>
          <a:p>
            <a:r>
              <a:rPr lang="en-US" dirty="0"/>
              <a:t>Hit intermediate milestones</a:t>
            </a:r>
          </a:p>
          <a:p>
            <a:r>
              <a:rPr lang="en-US" dirty="0"/>
              <a:t>Extend the workday</a:t>
            </a:r>
          </a:p>
          <a:p>
            <a:r>
              <a:rPr lang="en-US" dirty="0">
                <a:solidFill>
                  <a:srgbClr val="FF0000"/>
                </a:solidFill>
              </a:rPr>
              <a:t>Panic mode</a:t>
            </a:r>
          </a:p>
        </p:txBody>
      </p:sp>
    </p:spTree>
    <p:extLst>
      <p:ext uri="{BB962C8B-B14F-4D97-AF65-F5344CB8AC3E}">
        <p14:creationId xmlns:p14="http://schemas.microsoft.com/office/powerpoint/2010/main" val="3634732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Talented staff</a:t>
            </a:r>
            <a:br>
              <a:rPr lang="en-US" dirty="0"/>
            </a:br>
            <a:r>
              <a:rPr lang="en-US" dirty="0"/>
              <a:t>Clear, stable requirements</a:t>
            </a:r>
            <a:br>
              <a:rPr lang="en-US" dirty="0"/>
            </a:br>
            <a:r>
              <a:rPr lang="en-US" dirty="0"/>
              <a:t>Minimal distractions</a:t>
            </a:r>
            <a:br>
              <a:rPr lang="en-US" dirty="0"/>
            </a:br>
            <a:r>
              <a:rPr lang="en-US" dirty="0"/>
              <a:t>Focus on </a:t>
            </a:r>
            <a:r>
              <a:rPr lang="en-US" u="sng" dirty="0"/>
              <a:t>Quality</a:t>
            </a:r>
            <a:br>
              <a:rPr lang="en-US" dirty="0"/>
            </a:br>
            <a:r>
              <a:rPr lang="en-US" dirty="0" err="1"/>
              <a:t>Sufcient</a:t>
            </a:r>
            <a:r>
              <a:rPr lang="en-US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32470907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 Over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9795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Running interference</a:t>
            </a:r>
          </a:p>
        </p:txBody>
      </p:sp>
    </p:spTree>
    <p:extLst>
      <p:ext uri="{BB962C8B-B14F-4D97-AF65-F5344CB8AC3E}">
        <p14:creationId xmlns:p14="http://schemas.microsoft.com/office/powerpoint/2010/main" val="2795914004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Reality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“The Big Picture”</a:t>
            </a:r>
          </a:p>
        </p:txBody>
      </p:sp>
    </p:spTree>
    <p:extLst>
      <p:ext uri="{BB962C8B-B14F-4D97-AF65-F5344CB8AC3E}">
        <p14:creationId xmlns:p14="http://schemas.microsoft.com/office/powerpoint/2010/main" val="701817842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 it’s stupid, we won’t do it.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8763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won’t ship crap.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34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like the other kids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38710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Sabotage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Unintentional</a:t>
            </a:r>
          </a:p>
          <a:p>
            <a:pPr lvl="1"/>
            <a:r>
              <a:rPr lang="en-US" dirty="0"/>
              <a:t>Lack of empathy</a:t>
            </a:r>
          </a:p>
          <a:p>
            <a:pPr lvl="1"/>
            <a:r>
              <a:rPr lang="en-US" dirty="0"/>
              <a:t>Security exploits</a:t>
            </a:r>
          </a:p>
          <a:p>
            <a:r>
              <a:rPr lang="en-US" dirty="0"/>
              <a:t>Intentional, without malice</a:t>
            </a:r>
          </a:p>
          <a:p>
            <a:r>
              <a:rPr lang="en-US" dirty="0"/>
              <a:t>Intentional, with malice</a:t>
            </a:r>
          </a:p>
        </p:txBody>
      </p:sp>
    </p:spTree>
    <p:extLst>
      <p:ext uri="{BB962C8B-B14F-4D97-AF65-F5344CB8AC3E}">
        <p14:creationId xmlns:p14="http://schemas.microsoft.com/office/powerpoint/2010/main" val="4108630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Natural Enemies </a:t>
            </a:r>
            <a:br>
              <a:rPr lang="en-US" dirty="0"/>
            </a:br>
            <a:r>
              <a:rPr lang="en-US" dirty="0"/>
              <a:t>of Programmers</a:t>
            </a:r>
            <a:br>
              <a:rPr lang="en-US" dirty="0"/>
            </a:br>
            <a:br>
              <a:rPr lang="en-US" dirty="0"/>
            </a:br>
            <a:r>
              <a:rPr lang="en-US" sz="8000" dirty="0"/>
              <a:t>5: Themselves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4658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06348" cy="1470025"/>
          </a:xfrm>
        </p:spPr>
        <p:txBody>
          <a:bodyPr/>
          <a:lstStyle/>
          <a:p>
            <a:r>
              <a:rPr lang="en-US" dirty="0"/>
              <a:t>They are smarter than they look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409" y="3886200"/>
            <a:ext cx="9057939" cy="1752600"/>
          </a:xfrm>
        </p:spPr>
        <p:txBody>
          <a:bodyPr/>
          <a:lstStyle/>
          <a:p>
            <a:r>
              <a:rPr lang="en-US" dirty="0"/>
              <a:t>But not as smart as they think they are</a:t>
            </a:r>
          </a:p>
        </p:txBody>
      </p:sp>
    </p:spTree>
    <p:extLst>
      <p:ext uri="{BB962C8B-B14F-4D97-AF65-F5344CB8AC3E}">
        <p14:creationId xmlns:p14="http://schemas.microsoft.com/office/powerpoint/2010/main" val="4207828839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Informed Ignorance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6341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Cults and Fads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9473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them to be better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 by example</a:t>
            </a:r>
          </a:p>
          <a:p>
            <a:r>
              <a:rPr lang="en-US" dirty="0"/>
              <a:t>Manners: </a:t>
            </a:r>
            <a:r>
              <a:rPr lang="en-US" i="1" dirty="0"/>
              <a:t>please</a:t>
            </a:r>
            <a:r>
              <a:rPr lang="en-US" dirty="0"/>
              <a:t>, </a:t>
            </a:r>
            <a:r>
              <a:rPr lang="en-US" i="1" dirty="0"/>
              <a:t>thank you</a:t>
            </a:r>
            <a:r>
              <a:rPr lang="en-US" dirty="0"/>
              <a:t>, </a:t>
            </a:r>
            <a:r>
              <a:rPr lang="en-US" i="1" dirty="0"/>
              <a:t>sorry</a:t>
            </a:r>
          </a:p>
          <a:p>
            <a:r>
              <a:rPr lang="en-US" dirty="0"/>
              <a:t>Argue correctly</a:t>
            </a:r>
          </a:p>
          <a:p>
            <a:r>
              <a:rPr lang="en-US" dirty="0"/>
              <a:t>For the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81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are </a:t>
            </a:r>
            <a:r>
              <a:rPr lang="en-US" dirty="0" err="1"/>
              <a:t>creatives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not office workers.</a:t>
            </a:r>
          </a:p>
          <a:p>
            <a:r>
              <a:rPr lang="en-US" dirty="0">
                <a:solidFill>
                  <a:srgbClr val="BBFDBE"/>
                </a:solidFill>
              </a:rPr>
              <a:t>Flow:</a:t>
            </a:r>
            <a:r>
              <a:rPr lang="en-US" dirty="0"/>
              <a:t> private offices, </a:t>
            </a:r>
            <a:br>
              <a:rPr lang="en-US" dirty="0"/>
            </a:br>
            <a:r>
              <a:rPr lang="en-US" dirty="0"/>
              <a:t>free of distraction (Microsoft)</a:t>
            </a:r>
          </a:p>
          <a:p>
            <a:r>
              <a:rPr lang="en-US" dirty="0">
                <a:solidFill>
                  <a:srgbClr val="BBFDBE"/>
                </a:solidFill>
              </a:rPr>
              <a:t>Communication:</a:t>
            </a:r>
            <a:r>
              <a:rPr lang="en-US" dirty="0"/>
              <a:t> bullpens (startups)</a:t>
            </a:r>
          </a:p>
          <a:p>
            <a:r>
              <a:rPr lang="en-US" dirty="0">
                <a:solidFill>
                  <a:srgbClr val="BBFDBE"/>
                </a:solidFill>
              </a:rPr>
              <a:t>Worst possible:</a:t>
            </a:r>
            <a:r>
              <a:rPr lang="en-US" dirty="0"/>
              <a:t> cubicles</a:t>
            </a:r>
          </a:p>
          <a:p>
            <a:r>
              <a:rPr lang="en-US" dirty="0">
                <a:solidFill>
                  <a:srgbClr val="BBFDBE"/>
                </a:solidFill>
              </a:rPr>
              <a:t>Worst possible:</a:t>
            </a:r>
            <a:r>
              <a:rPr lang="en-US" dirty="0"/>
              <a:t> open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02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6140" cy="51054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Large project rooms, whiteboards</a:t>
            </a:r>
          </a:p>
          <a:p>
            <a:pPr>
              <a:spcAft>
                <a:spcPts val="0"/>
              </a:spcAft>
            </a:pPr>
            <a:r>
              <a:rPr lang="en-US" dirty="0"/>
              <a:t>Lots of meeting rooms, various sizes, round tables</a:t>
            </a:r>
          </a:p>
          <a:p>
            <a:pPr>
              <a:spcAft>
                <a:spcPts val="0"/>
              </a:spcAft>
            </a:pPr>
            <a:r>
              <a:rPr lang="en-US" dirty="0"/>
              <a:t>Classrooms</a:t>
            </a:r>
          </a:p>
          <a:p>
            <a:pPr>
              <a:spcAft>
                <a:spcPts val="0"/>
              </a:spcAft>
            </a:pPr>
            <a:r>
              <a:rPr lang="en-US" dirty="0"/>
              <a:t>Library</a:t>
            </a:r>
          </a:p>
          <a:p>
            <a:pPr>
              <a:spcAft>
                <a:spcPts val="0"/>
              </a:spcAft>
            </a:pPr>
            <a:r>
              <a:rPr lang="en-US" dirty="0"/>
              <a:t>Padded cells</a:t>
            </a:r>
          </a:p>
          <a:p>
            <a:pPr>
              <a:spcAft>
                <a:spcPts val="0"/>
              </a:spcAft>
            </a:pPr>
            <a:r>
              <a:rPr lang="en-US" dirty="0"/>
              <a:t>Diner, booths with power plugs with Food (Google)</a:t>
            </a:r>
          </a:p>
          <a:p>
            <a:pPr>
              <a:spcAft>
                <a:spcPts val="0"/>
              </a:spcAft>
            </a:pPr>
            <a:r>
              <a:rPr lang="en-US" dirty="0"/>
              <a:t>Bunk room</a:t>
            </a:r>
          </a:p>
          <a:p>
            <a:pPr>
              <a:spcAft>
                <a:spcPts val="0"/>
              </a:spcAft>
            </a:pPr>
            <a:r>
              <a:rPr lang="en-US" dirty="0"/>
              <a:t>Shower</a:t>
            </a:r>
          </a:p>
          <a:p>
            <a:pPr>
              <a:spcAft>
                <a:spcPts val="0"/>
              </a:spcAft>
            </a:pPr>
            <a:r>
              <a:rPr lang="en-US" dirty="0"/>
              <a:t>Day care</a:t>
            </a:r>
          </a:p>
        </p:txBody>
      </p:sp>
    </p:spTree>
    <p:extLst>
      <p:ext uri="{BB962C8B-B14F-4D97-AF65-F5344CB8AC3E}">
        <p14:creationId xmlns:p14="http://schemas.microsoft.com/office/powerpoint/2010/main" val="403506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Professionals should own </a:t>
            </a:r>
            <a:br>
              <a:rPr lang="en-US" dirty="0"/>
            </a:br>
            <a:r>
              <a:rPr lang="en-US" dirty="0"/>
              <a:t>their own machines.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75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Don't make bugs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14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Dilbert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95500"/>
            <a:ext cx="857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1736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179" y="1600200"/>
            <a:ext cx="644162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People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525924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xkcd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0" y="1709884"/>
            <a:ext cx="8770981" cy="4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76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 you can’t measure it,</a:t>
            </a:r>
            <a:br>
              <a:rPr lang="en-US" dirty="0"/>
            </a:br>
            <a:r>
              <a:rPr lang="en-US" dirty="0"/>
              <a:t>you can’t manage it.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228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40288</TotalTime>
  <Words>396</Words>
  <Application>Microsoft Office PowerPoint</Application>
  <PresentationFormat>On-screen Show (4:3)</PresentationFormat>
  <Paragraphs>138</Paragraphs>
  <Slides>70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Tw Cen MT Condensed Extra Bold</vt:lpstr>
      <vt:lpstr>Tw Cen MT</vt:lpstr>
      <vt:lpstr>Cheltenhm BdHd BT</vt:lpstr>
      <vt:lpstr>Arial</vt:lpstr>
      <vt:lpstr>Default Design</vt:lpstr>
      <vt:lpstr>Image</vt:lpstr>
      <vt:lpstr>Managing Programmers</vt:lpstr>
      <vt:lpstr>Douglas Crockford</vt:lpstr>
      <vt:lpstr>Computer Programmer Computer Scientist Software Engineer Software Developer Coder Hacker</vt:lpstr>
      <vt:lpstr>Creative</vt:lpstr>
      <vt:lpstr>Geek Gods</vt:lpstr>
      <vt:lpstr>Not like the other kids</vt:lpstr>
      <vt:lpstr>Dilbert</vt:lpstr>
      <vt:lpstr>xkcd</vt:lpstr>
      <vt:lpstr>If you can’t measure it, you can’t manage it.</vt:lpstr>
      <vt:lpstr>Metrics</vt:lpstr>
      <vt:lpstr>Ineffective metrics</vt:lpstr>
      <vt:lpstr>Effective metrics</vt:lpstr>
      <vt:lpstr>Programming is not manufacturing</vt:lpstr>
      <vt:lpstr>10 to 1</vt:lpstr>
      <vt:lpstr>PowerPoint Presentation</vt:lpstr>
      <vt:lpstr>PowerPoint Presentation</vt:lpstr>
      <vt:lpstr>PowerPoint Presentation</vt:lpstr>
      <vt:lpstr>Discovery</vt:lpstr>
      <vt:lpstr>No functional specification survives first contact with reality.</vt:lpstr>
      <vt:lpstr>Waterfall</vt:lpstr>
      <vt:lpstr>Agile</vt:lpstr>
      <vt:lpstr>Directed Anarchy</vt:lpstr>
      <vt:lpstr>How do you know?</vt:lpstr>
      <vt:lpstr>Read the source</vt:lpstr>
      <vt:lpstr>Code Reading</vt:lpstr>
      <vt:lpstr>Readability</vt:lpstr>
      <vt:lpstr>Hiring</vt:lpstr>
      <vt:lpstr>The Five Natural Enemies  of Programmers</vt:lpstr>
      <vt:lpstr>The Natural Enemies  of Programmers  1: Complexity</vt:lpstr>
      <vt:lpstr>Knowledge</vt:lpstr>
      <vt:lpstr>Continuing Education</vt:lpstr>
      <vt:lpstr>The Natural Enemies  of Programmers  2: Imperfection</vt:lpstr>
      <vt:lpstr>Software can change instantly from asset to major liability.</vt:lpstr>
      <vt:lpstr>Proof of Correctness</vt:lpstr>
      <vt:lpstr>Testing</vt:lpstr>
      <vt:lpstr>QA</vt:lpstr>
      <vt:lpstr>Bug Avoidance</vt:lpstr>
      <vt:lpstr>Software Entomology</vt:lpstr>
      <vt:lpstr>The Natural Enemies  of Programmers  3: Time</vt:lpstr>
      <vt:lpstr>Economics of Software</vt:lpstr>
      <vt:lpstr>Time</vt:lpstr>
      <vt:lpstr>Premature Optimization</vt:lpstr>
      <vt:lpstr>Keyboarding</vt:lpstr>
      <vt:lpstr>Decision making</vt:lpstr>
      <vt:lpstr>XKCD</vt:lpstr>
      <vt:lpstr>Scheduling</vt:lpstr>
      <vt:lpstr>Quality of Estimates</vt:lpstr>
      <vt:lpstr>Sleep</vt:lpstr>
      <vt:lpstr>The Natural Enemies of Programmers  4: Mismangement</vt:lpstr>
      <vt:lpstr>Lottery</vt:lpstr>
      <vt:lpstr>Urgency</vt:lpstr>
      <vt:lpstr>Most of the things you would do to make development go faster will instead make it go slower.</vt:lpstr>
      <vt:lpstr>The things you do to make it done earlier will make it later</vt:lpstr>
      <vt:lpstr>Talented staff Clear, stable requirements Minimal distractions Focus on Quality Sufcient time</vt:lpstr>
      <vt:lpstr>Start Over</vt:lpstr>
      <vt:lpstr>Protection</vt:lpstr>
      <vt:lpstr>Business Reality</vt:lpstr>
      <vt:lpstr>If it’s stupid, we won’t do it.</vt:lpstr>
      <vt:lpstr>We won’t ship crap.</vt:lpstr>
      <vt:lpstr>Sabotage</vt:lpstr>
      <vt:lpstr>The Natural Enemies  of Programmers  5: Themselves</vt:lpstr>
      <vt:lpstr>They are smarter than they look</vt:lpstr>
      <vt:lpstr>Informed Ignorance</vt:lpstr>
      <vt:lpstr>Cults and Fads</vt:lpstr>
      <vt:lpstr>Teach them to be better people</vt:lpstr>
      <vt:lpstr>Office</vt:lpstr>
      <vt:lpstr>Ideal</vt:lpstr>
      <vt:lpstr>Professionals should own  their own machines.</vt:lpstr>
      <vt:lpstr>Don't make bugs</vt:lpstr>
      <vt:lpstr>Responsibility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Programmers</dc:title>
  <dc:subject/>
  <dc:creator>Douglas Crockford</dc:creator>
  <cp:lastModifiedBy>Douglas Crockford</cp:lastModifiedBy>
  <cp:revision>1023</cp:revision>
  <dcterms:created xsi:type="dcterms:W3CDTF">2005-10-05T17:31:40Z</dcterms:created>
  <dcterms:modified xsi:type="dcterms:W3CDTF">2017-08-19T11:01:40Z</dcterms:modified>
</cp:coreProperties>
</file>