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4"/>
  </p:notesMasterIdLst>
  <p:sldIdLst>
    <p:sldId id="264" r:id="rId2"/>
    <p:sldId id="875" r:id="rId3"/>
    <p:sldId id="271" r:id="rId4"/>
    <p:sldId id="832" r:id="rId5"/>
    <p:sldId id="824" r:id="rId6"/>
    <p:sldId id="833" r:id="rId7"/>
    <p:sldId id="834" r:id="rId8"/>
    <p:sldId id="327" r:id="rId9"/>
    <p:sldId id="852" r:id="rId10"/>
    <p:sldId id="825" r:id="rId11"/>
    <p:sldId id="828" r:id="rId12"/>
    <p:sldId id="855" r:id="rId13"/>
    <p:sldId id="856" r:id="rId14"/>
    <p:sldId id="857" r:id="rId15"/>
    <p:sldId id="858" r:id="rId16"/>
    <p:sldId id="859" r:id="rId17"/>
    <p:sldId id="860" r:id="rId18"/>
    <p:sldId id="847" r:id="rId19"/>
    <p:sldId id="861" r:id="rId20"/>
    <p:sldId id="862" r:id="rId21"/>
    <p:sldId id="863" r:id="rId22"/>
    <p:sldId id="864" r:id="rId23"/>
    <p:sldId id="865" r:id="rId24"/>
    <p:sldId id="866" r:id="rId25"/>
    <p:sldId id="848" r:id="rId26"/>
    <p:sldId id="867" r:id="rId27"/>
    <p:sldId id="868" r:id="rId28"/>
    <p:sldId id="869" r:id="rId29"/>
    <p:sldId id="870" r:id="rId30"/>
    <p:sldId id="871" r:id="rId31"/>
    <p:sldId id="872" r:id="rId32"/>
    <p:sldId id="874" r:id="rId33"/>
    <p:sldId id="831" r:id="rId34"/>
    <p:sldId id="853" r:id="rId35"/>
    <p:sldId id="328" r:id="rId36"/>
    <p:sldId id="840" r:id="rId37"/>
    <p:sldId id="330" r:id="rId38"/>
    <p:sldId id="331" r:id="rId39"/>
    <p:sldId id="333" r:id="rId40"/>
    <p:sldId id="332" r:id="rId41"/>
    <p:sldId id="854" r:id="rId42"/>
    <p:sldId id="849" r:id="rId43"/>
    <p:sldId id="841" r:id="rId44"/>
    <p:sldId id="282" r:id="rId45"/>
    <p:sldId id="838" r:id="rId46"/>
    <p:sldId id="283" r:id="rId47"/>
    <p:sldId id="284" r:id="rId48"/>
    <p:sldId id="290" r:id="rId49"/>
    <p:sldId id="285" r:id="rId50"/>
    <p:sldId id="296" r:id="rId51"/>
    <p:sldId id="323" r:id="rId52"/>
    <p:sldId id="325" r:id="rId53"/>
    <p:sldId id="850" r:id="rId54"/>
    <p:sldId id="269" r:id="rId55"/>
    <p:sldId id="268" r:id="rId56"/>
    <p:sldId id="319" r:id="rId57"/>
    <p:sldId id="842" r:id="rId58"/>
    <p:sldId id="851" r:id="rId59"/>
    <p:sldId id="301" r:id="rId60"/>
    <p:sldId id="300" r:id="rId61"/>
    <p:sldId id="302" r:id="rId62"/>
    <p:sldId id="310" r:id="rId63"/>
    <p:sldId id="304" r:id="rId64"/>
    <p:sldId id="303" r:id="rId65"/>
    <p:sldId id="306" r:id="rId66"/>
    <p:sldId id="309" r:id="rId67"/>
    <p:sldId id="307" r:id="rId68"/>
    <p:sldId id="308" r:id="rId69"/>
    <p:sldId id="321" r:id="rId70"/>
    <p:sldId id="837" r:id="rId71"/>
    <p:sldId id="311" r:id="rId72"/>
    <p:sldId id="313" r:id="rId73"/>
    <p:sldId id="843" r:id="rId74"/>
    <p:sldId id="312" r:id="rId75"/>
    <p:sldId id="314" r:id="rId76"/>
    <p:sldId id="836" r:id="rId77"/>
    <p:sldId id="835" r:id="rId78"/>
    <p:sldId id="844" r:id="rId79"/>
    <p:sldId id="846" r:id="rId80"/>
    <p:sldId id="845" r:id="rId81"/>
    <p:sldId id="299" r:id="rId82"/>
    <p:sldId id="286" r:id="rId83"/>
    <p:sldId id="297" r:id="rId84"/>
    <p:sldId id="821" r:id="rId85"/>
    <p:sldId id="819" r:id="rId86"/>
    <p:sldId id="326" r:id="rId87"/>
    <p:sldId id="822" r:id="rId88"/>
    <p:sldId id="823" r:id="rId89"/>
    <p:sldId id="820" r:id="rId90"/>
    <p:sldId id="765" r:id="rId91"/>
    <p:sldId id="818" r:id="rId92"/>
    <p:sldId id="324" r:id="rId93"/>
  </p:sldIdLst>
  <p:sldSz cx="12192000" cy="6858000"/>
  <p:notesSz cx="6858000" cy="9144000"/>
  <p:embeddedFontLst>
    <p:embeddedFont>
      <p:font typeface="Calibri" panose="020F0502020204030204" pitchFamily="34" charset="0"/>
      <p:regular r:id="rId95"/>
      <p:bold r:id="rId96"/>
      <p:italic r:id="rId97"/>
      <p:boldItalic r:id="rId98"/>
    </p:embeddedFont>
    <p:embeddedFont>
      <p:font typeface="Cheltenhm BdHd BT" panose="02040703050705020403" pitchFamily="18" charset="0"/>
      <p:regular r:id="rId99"/>
    </p:embeddedFont>
    <p:embeddedFont>
      <p:font typeface="Cheltenhm BdItHd BT" panose="02040703050705090403" pitchFamily="18" charset="0"/>
      <p:regular r:id="rId100"/>
    </p:embeddedFont>
    <p:embeddedFont>
      <p:font typeface="Programma" panose="02000009000000000000" pitchFamily="49" charset="0"/>
      <p:bold r:id="rId10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89" autoAdjust="0"/>
  </p:normalViewPr>
  <p:slideViewPr>
    <p:cSldViewPr snapToGrid="0">
      <p:cViewPr varScale="1">
        <p:scale>
          <a:sx n="150" d="100"/>
          <a:sy n="150" d="100"/>
        </p:scale>
        <p:origin x="276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1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font" Target="fonts/font5.fntdata"/><Relationship Id="rId10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3.fntdata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6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F7F10-DB72-49CC-9A24-5C605667B13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277E0-00C6-43E8-AAAE-98122548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1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277E0-00C6-43E8-AAAE-9812254875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0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277E0-00C6-43E8-AAAE-9812254875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0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277E0-00C6-43E8-AAAE-9812254875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0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277E0-00C6-43E8-AAAE-9812254875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5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277E0-00C6-43E8-AAAE-9812254875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32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277E0-00C6-43E8-AAAE-9812254875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56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277E0-00C6-43E8-AAAE-9812254875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7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9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9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4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3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0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0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8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4FE08-60AE-4DC3-8915-255AEA9750A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66E70-321F-44B4-A9BA-2B9C58E1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19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9231FA-5591-A724-2A45-7797F3EAC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" y="1122363"/>
            <a:ext cx="12010616" cy="2387600"/>
          </a:xfrm>
        </p:spPr>
        <p:txBody>
          <a:bodyPr/>
          <a:lstStyle/>
          <a:p>
            <a:r>
              <a:rPr lang="en-US" dirty="0"/>
              <a:t>The Message Is The Medium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733934-6427-9328-A329-D6CC32ACAE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Douglas Crockford</a:t>
            </a:r>
          </a:p>
        </p:txBody>
      </p:sp>
    </p:spTree>
    <p:extLst>
      <p:ext uri="{BB962C8B-B14F-4D97-AF65-F5344CB8AC3E}">
        <p14:creationId xmlns:p14="http://schemas.microsoft.com/office/powerpoint/2010/main" val="1204577475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11175-1EF3-92F8-8C5C-D3BF427D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590F9B-77C7-9482-74D9-3456F3CB4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Doing more than one thing at once.</a:t>
            </a:r>
          </a:p>
          <a:p>
            <a:endParaRPr lang="en-US" sz="3600" dirty="0"/>
          </a:p>
          <a:p>
            <a:r>
              <a:rPr lang="en-US" sz="3600" dirty="0"/>
              <a:t>Cooperating</a:t>
            </a:r>
          </a:p>
          <a:p>
            <a:r>
              <a:rPr lang="en-US" sz="3600" dirty="0" err="1"/>
              <a:t>Timeslicing</a:t>
            </a:r>
            <a:endParaRPr lang="en-US" sz="3600" dirty="0"/>
          </a:p>
          <a:p>
            <a:r>
              <a:rPr lang="en-US" sz="3600" dirty="0"/>
              <a:t>Multiprocessing</a:t>
            </a:r>
          </a:p>
        </p:txBody>
      </p:sp>
    </p:spTree>
    <p:extLst>
      <p:ext uri="{BB962C8B-B14F-4D97-AF65-F5344CB8AC3E}">
        <p14:creationId xmlns:p14="http://schemas.microsoft.com/office/powerpoint/2010/main" val="2944316842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12514"/>
              </p:ext>
            </p:extLst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4747196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3004126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1539D87-EB88-9D59-9B3B-006917462C64}"/>
              </a:ext>
            </a:extLst>
          </p:cNvPr>
          <p:cNvSpPr/>
          <p:nvPr/>
        </p:nvSpPr>
        <p:spPr>
          <a:xfrm>
            <a:off x="0" y="2331076"/>
            <a:ext cx="1245219" cy="10346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9766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4747196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3004126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1539D87-EB88-9D59-9B3B-006917462C64}"/>
              </a:ext>
            </a:extLst>
          </p:cNvPr>
          <p:cNvSpPr/>
          <p:nvPr/>
        </p:nvSpPr>
        <p:spPr>
          <a:xfrm>
            <a:off x="0" y="2911698"/>
            <a:ext cx="1245219" cy="10346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90149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4747196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3004126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1539D87-EB88-9D59-9B3B-006917462C64}"/>
              </a:ext>
            </a:extLst>
          </p:cNvPr>
          <p:cNvSpPr/>
          <p:nvPr/>
        </p:nvSpPr>
        <p:spPr>
          <a:xfrm>
            <a:off x="0" y="3588507"/>
            <a:ext cx="1245219" cy="10346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53098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4747196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3004126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1539D87-EB88-9D59-9B3B-006917462C64}"/>
              </a:ext>
            </a:extLst>
          </p:cNvPr>
          <p:cNvSpPr/>
          <p:nvPr/>
        </p:nvSpPr>
        <p:spPr>
          <a:xfrm>
            <a:off x="0" y="4102728"/>
            <a:ext cx="1245219" cy="10346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5781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4747196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3004126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1539D87-EB88-9D59-9B3B-006917462C64}"/>
              </a:ext>
            </a:extLst>
          </p:cNvPr>
          <p:cNvSpPr/>
          <p:nvPr/>
        </p:nvSpPr>
        <p:spPr>
          <a:xfrm>
            <a:off x="0" y="4656468"/>
            <a:ext cx="1245219" cy="103460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40522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4747196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3004126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1539D87-EB88-9D59-9B3B-006917462C64}"/>
              </a:ext>
            </a:extLst>
          </p:cNvPr>
          <p:cNvSpPr/>
          <p:nvPr/>
        </p:nvSpPr>
        <p:spPr>
          <a:xfrm>
            <a:off x="0" y="5274654"/>
            <a:ext cx="1245219" cy="103460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74661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4747196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3004126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1539D87-EB88-9D59-9B3B-006917462C64}"/>
              </a:ext>
            </a:extLst>
          </p:cNvPr>
          <p:cNvSpPr/>
          <p:nvPr/>
        </p:nvSpPr>
        <p:spPr>
          <a:xfrm>
            <a:off x="0" y="5823397"/>
            <a:ext cx="1245219" cy="103460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23981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743304"/>
              </p:ext>
            </p:extLst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4167616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2997776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993916-0923-B825-4221-998BE5A2D982}"/>
              </a:ext>
            </a:extLst>
          </p:cNvPr>
          <p:cNvSpPr/>
          <p:nvPr/>
        </p:nvSpPr>
        <p:spPr>
          <a:xfrm rot="5400000">
            <a:off x="1318755" y="5885942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F7B19C-3965-A9E3-EF33-D45BE6D70960}"/>
              </a:ext>
            </a:extLst>
          </p:cNvPr>
          <p:cNvSpPr/>
          <p:nvPr/>
        </p:nvSpPr>
        <p:spPr>
          <a:xfrm>
            <a:off x="0" y="2331076"/>
            <a:ext cx="1245219" cy="10346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83902"/>
      </p:ext>
    </p:extLst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4167616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2997776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993916-0923-B825-4221-998BE5A2D982}"/>
              </a:ext>
            </a:extLst>
          </p:cNvPr>
          <p:cNvSpPr/>
          <p:nvPr/>
        </p:nvSpPr>
        <p:spPr>
          <a:xfrm rot="5400000">
            <a:off x="1318755" y="5885942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F7B19C-3965-A9E3-EF33-D45BE6D70960}"/>
              </a:ext>
            </a:extLst>
          </p:cNvPr>
          <p:cNvSpPr/>
          <p:nvPr/>
        </p:nvSpPr>
        <p:spPr>
          <a:xfrm>
            <a:off x="0" y="3010486"/>
            <a:ext cx="1245219" cy="10346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5083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689A-7191-2F79-B30B-8110C2A80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Konrad </a:t>
            </a:r>
            <a:r>
              <a:rPr lang="en-US" dirty="0" err="1"/>
              <a:t>Zuse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8634DD-36E6-B5EE-4FDA-EA9F92385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63872015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4167616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2997776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993916-0923-B825-4221-998BE5A2D982}"/>
              </a:ext>
            </a:extLst>
          </p:cNvPr>
          <p:cNvSpPr/>
          <p:nvPr/>
        </p:nvSpPr>
        <p:spPr>
          <a:xfrm rot="5400000">
            <a:off x="1318755" y="5885942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F7B19C-3965-A9E3-EF33-D45BE6D70960}"/>
              </a:ext>
            </a:extLst>
          </p:cNvPr>
          <p:cNvSpPr/>
          <p:nvPr/>
        </p:nvSpPr>
        <p:spPr>
          <a:xfrm>
            <a:off x="0" y="3527787"/>
            <a:ext cx="1245219" cy="10346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14347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4167616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2997776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993916-0923-B825-4221-998BE5A2D982}"/>
              </a:ext>
            </a:extLst>
          </p:cNvPr>
          <p:cNvSpPr/>
          <p:nvPr/>
        </p:nvSpPr>
        <p:spPr>
          <a:xfrm rot="5400000">
            <a:off x="1318755" y="5885942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F7B19C-3965-A9E3-EF33-D45BE6D70960}"/>
              </a:ext>
            </a:extLst>
          </p:cNvPr>
          <p:cNvSpPr/>
          <p:nvPr/>
        </p:nvSpPr>
        <p:spPr>
          <a:xfrm>
            <a:off x="0" y="4161628"/>
            <a:ext cx="1245219" cy="103460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87195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4167616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2997776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993916-0923-B825-4221-998BE5A2D982}"/>
              </a:ext>
            </a:extLst>
          </p:cNvPr>
          <p:cNvSpPr/>
          <p:nvPr/>
        </p:nvSpPr>
        <p:spPr>
          <a:xfrm rot="5400000">
            <a:off x="1318755" y="5885942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F7B19C-3965-A9E3-EF33-D45BE6D70960}"/>
              </a:ext>
            </a:extLst>
          </p:cNvPr>
          <p:cNvSpPr/>
          <p:nvPr/>
        </p:nvSpPr>
        <p:spPr>
          <a:xfrm>
            <a:off x="0" y="4711126"/>
            <a:ext cx="1245219" cy="103460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55124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4167616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2997776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993916-0923-B825-4221-998BE5A2D982}"/>
              </a:ext>
            </a:extLst>
          </p:cNvPr>
          <p:cNvSpPr/>
          <p:nvPr/>
        </p:nvSpPr>
        <p:spPr>
          <a:xfrm rot="5400000">
            <a:off x="1318755" y="5885942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F7B19C-3965-A9E3-EF33-D45BE6D70960}"/>
              </a:ext>
            </a:extLst>
          </p:cNvPr>
          <p:cNvSpPr/>
          <p:nvPr/>
        </p:nvSpPr>
        <p:spPr>
          <a:xfrm>
            <a:off x="0" y="5286382"/>
            <a:ext cx="1245219" cy="103460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10117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4167616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2997776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993916-0923-B825-4221-998BE5A2D982}"/>
              </a:ext>
            </a:extLst>
          </p:cNvPr>
          <p:cNvSpPr/>
          <p:nvPr/>
        </p:nvSpPr>
        <p:spPr>
          <a:xfrm rot="5400000">
            <a:off x="1318755" y="5885942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F7B19C-3965-A9E3-EF33-D45BE6D70960}"/>
              </a:ext>
            </a:extLst>
          </p:cNvPr>
          <p:cNvSpPr/>
          <p:nvPr/>
        </p:nvSpPr>
        <p:spPr>
          <a:xfrm>
            <a:off x="0" y="5823397"/>
            <a:ext cx="1245219" cy="10346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77638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933125"/>
              </p:ext>
            </p:extLst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3585121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3000880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993916-0923-B825-4221-998BE5A2D982}"/>
              </a:ext>
            </a:extLst>
          </p:cNvPr>
          <p:cNvSpPr/>
          <p:nvPr/>
        </p:nvSpPr>
        <p:spPr>
          <a:xfrm rot="5400000">
            <a:off x="1318755" y="5313513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711EE6F-FCCE-A4AF-25AC-67E20F3A1567}"/>
              </a:ext>
            </a:extLst>
          </p:cNvPr>
          <p:cNvSpPr/>
          <p:nvPr/>
        </p:nvSpPr>
        <p:spPr>
          <a:xfrm rot="5400000">
            <a:off x="1318755" y="4155887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2C83230-E4F1-9D27-B6FA-70D11890C2D7}"/>
              </a:ext>
            </a:extLst>
          </p:cNvPr>
          <p:cNvSpPr/>
          <p:nvPr/>
        </p:nvSpPr>
        <p:spPr>
          <a:xfrm rot="5400000">
            <a:off x="1318755" y="4745851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A023B85-9129-29D1-4373-812EDF0CDBCA}"/>
              </a:ext>
            </a:extLst>
          </p:cNvPr>
          <p:cNvSpPr/>
          <p:nvPr/>
        </p:nvSpPr>
        <p:spPr>
          <a:xfrm rot="5400000">
            <a:off x="1318755" y="5903477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4265F87-82FA-5150-19C7-C59AA19654F9}"/>
              </a:ext>
            </a:extLst>
          </p:cNvPr>
          <p:cNvSpPr/>
          <p:nvPr/>
        </p:nvSpPr>
        <p:spPr>
          <a:xfrm>
            <a:off x="0" y="2331076"/>
            <a:ext cx="1245219" cy="10346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34995"/>
      </p:ext>
    </p:extLst>
  </p:cSld>
  <p:clrMapOvr>
    <a:masterClrMapping/>
  </p:clrMapOvr>
  <p:transition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3585121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3000880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993916-0923-B825-4221-998BE5A2D982}"/>
              </a:ext>
            </a:extLst>
          </p:cNvPr>
          <p:cNvSpPr/>
          <p:nvPr/>
        </p:nvSpPr>
        <p:spPr>
          <a:xfrm rot="5400000">
            <a:off x="1318755" y="5313513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711EE6F-FCCE-A4AF-25AC-67E20F3A1567}"/>
              </a:ext>
            </a:extLst>
          </p:cNvPr>
          <p:cNvSpPr/>
          <p:nvPr/>
        </p:nvSpPr>
        <p:spPr>
          <a:xfrm rot="5400000">
            <a:off x="1318755" y="4155887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2C83230-E4F1-9D27-B6FA-70D11890C2D7}"/>
              </a:ext>
            </a:extLst>
          </p:cNvPr>
          <p:cNvSpPr/>
          <p:nvPr/>
        </p:nvSpPr>
        <p:spPr>
          <a:xfrm rot="5400000">
            <a:off x="1318755" y="4745851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A023B85-9129-29D1-4373-812EDF0CDBCA}"/>
              </a:ext>
            </a:extLst>
          </p:cNvPr>
          <p:cNvSpPr/>
          <p:nvPr/>
        </p:nvSpPr>
        <p:spPr>
          <a:xfrm rot="5400000">
            <a:off x="1318755" y="5903477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4265F87-82FA-5150-19C7-C59AA19654F9}"/>
              </a:ext>
            </a:extLst>
          </p:cNvPr>
          <p:cNvSpPr/>
          <p:nvPr/>
        </p:nvSpPr>
        <p:spPr>
          <a:xfrm>
            <a:off x="0" y="2911698"/>
            <a:ext cx="1245219" cy="10346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09378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3585121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3000880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993916-0923-B825-4221-998BE5A2D982}"/>
              </a:ext>
            </a:extLst>
          </p:cNvPr>
          <p:cNvSpPr/>
          <p:nvPr/>
        </p:nvSpPr>
        <p:spPr>
          <a:xfrm rot="5400000">
            <a:off x="1318755" y="5313513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711EE6F-FCCE-A4AF-25AC-67E20F3A1567}"/>
              </a:ext>
            </a:extLst>
          </p:cNvPr>
          <p:cNvSpPr/>
          <p:nvPr/>
        </p:nvSpPr>
        <p:spPr>
          <a:xfrm rot="5400000">
            <a:off x="1318755" y="4155887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2C83230-E4F1-9D27-B6FA-70D11890C2D7}"/>
              </a:ext>
            </a:extLst>
          </p:cNvPr>
          <p:cNvSpPr/>
          <p:nvPr/>
        </p:nvSpPr>
        <p:spPr>
          <a:xfrm rot="5400000">
            <a:off x="1318755" y="4745851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A023B85-9129-29D1-4373-812EDF0CDBCA}"/>
              </a:ext>
            </a:extLst>
          </p:cNvPr>
          <p:cNvSpPr/>
          <p:nvPr/>
        </p:nvSpPr>
        <p:spPr>
          <a:xfrm rot="5400000">
            <a:off x="1318755" y="5903477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4265F87-82FA-5150-19C7-C59AA19654F9}"/>
              </a:ext>
            </a:extLst>
          </p:cNvPr>
          <p:cNvSpPr/>
          <p:nvPr/>
        </p:nvSpPr>
        <p:spPr>
          <a:xfrm>
            <a:off x="0" y="3527787"/>
            <a:ext cx="1245219" cy="103460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5282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3585121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3000880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993916-0923-B825-4221-998BE5A2D982}"/>
              </a:ext>
            </a:extLst>
          </p:cNvPr>
          <p:cNvSpPr/>
          <p:nvPr/>
        </p:nvSpPr>
        <p:spPr>
          <a:xfrm rot="5400000">
            <a:off x="1318755" y="5313513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711EE6F-FCCE-A4AF-25AC-67E20F3A1567}"/>
              </a:ext>
            </a:extLst>
          </p:cNvPr>
          <p:cNvSpPr/>
          <p:nvPr/>
        </p:nvSpPr>
        <p:spPr>
          <a:xfrm rot="5400000">
            <a:off x="1318755" y="4155887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2C83230-E4F1-9D27-B6FA-70D11890C2D7}"/>
              </a:ext>
            </a:extLst>
          </p:cNvPr>
          <p:cNvSpPr/>
          <p:nvPr/>
        </p:nvSpPr>
        <p:spPr>
          <a:xfrm rot="5400000">
            <a:off x="1318755" y="4745851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A023B85-9129-29D1-4373-812EDF0CDBCA}"/>
              </a:ext>
            </a:extLst>
          </p:cNvPr>
          <p:cNvSpPr/>
          <p:nvPr/>
        </p:nvSpPr>
        <p:spPr>
          <a:xfrm rot="5400000">
            <a:off x="1318755" y="5903477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4265F87-82FA-5150-19C7-C59AA19654F9}"/>
              </a:ext>
            </a:extLst>
          </p:cNvPr>
          <p:cNvSpPr/>
          <p:nvPr/>
        </p:nvSpPr>
        <p:spPr>
          <a:xfrm>
            <a:off x="0" y="4054798"/>
            <a:ext cx="1245219" cy="10346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22797"/>
      </p:ext>
    </p:extLst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3585121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3000880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993916-0923-B825-4221-998BE5A2D982}"/>
              </a:ext>
            </a:extLst>
          </p:cNvPr>
          <p:cNvSpPr/>
          <p:nvPr/>
        </p:nvSpPr>
        <p:spPr>
          <a:xfrm rot="5400000">
            <a:off x="1318755" y="5313513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711EE6F-FCCE-A4AF-25AC-67E20F3A1567}"/>
              </a:ext>
            </a:extLst>
          </p:cNvPr>
          <p:cNvSpPr/>
          <p:nvPr/>
        </p:nvSpPr>
        <p:spPr>
          <a:xfrm rot="5400000">
            <a:off x="1318755" y="4155887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2C83230-E4F1-9D27-B6FA-70D11890C2D7}"/>
              </a:ext>
            </a:extLst>
          </p:cNvPr>
          <p:cNvSpPr/>
          <p:nvPr/>
        </p:nvSpPr>
        <p:spPr>
          <a:xfrm rot="5400000">
            <a:off x="1318755" y="4745851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A023B85-9129-29D1-4373-812EDF0CDBCA}"/>
              </a:ext>
            </a:extLst>
          </p:cNvPr>
          <p:cNvSpPr/>
          <p:nvPr/>
        </p:nvSpPr>
        <p:spPr>
          <a:xfrm rot="5400000">
            <a:off x="1318755" y="5903477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4265F87-82FA-5150-19C7-C59AA19654F9}"/>
              </a:ext>
            </a:extLst>
          </p:cNvPr>
          <p:cNvSpPr/>
          <p:nvPr/>
        </p:nvSpPr>
        <p:spPr>
          <a:xfrm>
            <a:off x="0" y="4698742"/>
            <a:ext cx="1245219" cy="103460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80658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88E1-84CF-6669-6BE4-204E8BA5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Old Paradigms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526C5-D22A-E6D9-7533-8B6198682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328" y="1825625"/>
            <a:ext cx="8184472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Von Neumann architecture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Symbolic programming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High level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Structured programming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Object oriented programming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Functional programming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0" indent="0" algn="just">
              <a:buNone/>
            </a:pPr>
            <a:r>
              <a:rPr lang="en-US" sz="3200" dirty="0"/>
              <a:t>The program runs in a single machine.</a:t>
            </a:r>
          </a:p>
        </p:txBody>
      </p:sp>
    </p:spTree>
    <p:extLst>
      <p:ext uri="{BB962C8B-B14F-4D97-AF65-F5344CB8AC3E}">
        <p14:creationId xmlns:p14="http://schemas.microsoft.com/office/powerpoint/2010/main" val="141829997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3585121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3000880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993916-0923-B825-4221-998BE5A2D982}"/>
              </a:ext>
            </a:extLst>
          </p:cNvPr>
          <p:cNvSpPr/>
          <p:nvPr/>
        </p:nvSpPr>
        <p:spPr>
          <a:xfrm rot="5400000">
            <a:off x="1318755" y="5313513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711EE6F-FCCE-A4AF-25AC-67E20F3A1567}"/>
              </a:ext>
            </a:extLst>
          </p:cNvPr>
          <p:cNvSpPr/>
          <p:nvPr/>
        </p:nvSpPr>
        <p:spPr>
          <a:xfrm rot="5400000">
            <a:off x="1318755" y="4155887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2C83230-E4F1-9D27-B6FA-70D11890C2D7}"/>
              </a:ext>
            </a:extLst>
          </p:cNvPr>
          <p:cNvSpPr/>
          <p:nvPr/>
        </p:nvSpPr>
        <p:spPr>
          <a:xfrm rot="5400000">
            <a:off x="1318755" y="4745851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A023B85-9129-29D1-4373-812EDF0CDBCA}"/>
              </a:ext>
            </a:extLst>
          </p:cNvPr>
          <p:cNvSpPr/>
          <p:nvPr/>
        </p:nvSpPr>
        <p:spPr>
          <a:xfrm rot="5400000">
            <a:off x="1318755" y="5903477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4265F87-82FA-5150-19C7-C59AA19654F9}"/>
              </a:ext>
            </a:extLst>
          </p:cNvPr>
          <p:cNvSpPr/>
          <p:nvPr/>
        </p:nvSpPr>
        <p:spPr>
          <a:xfrm>
            <a:off x="0" y="5295429"/>
            <a:ext cx="1245219" cy="10346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06661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4ED-762D-1DF9-74EA-B549BBC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set counter: counter + 1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774CF1-450A-70A3-2B45-28FB3C37F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219" y="1439049"/>
          <a:ext cx="9701562" cy="52120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0693">
                  <a:extLst>
                    <a:ext uri="{9D8B030D-6E8A-4147-A177-3AD203B41FA5}">
                      <a16:colId xmlns:a16="http://schemas.microsoft.com/office/drawing/2014/main" val="1971749163"/>
                    </a:ext>
                  </a:extLst>
                </a:gridCol>
                <a:gridCol w="1680117">
                  <a:extLst>
                    <a:ext uri="{9D8B030D-6E8A-4147-A177-3AD203B41FA5}">
                      <a16:colId xmlns:a16="http://schemas.microsoft.com/office/drawing/2014/main" val="1280079276"/>
                    </a:ext>
                  </a:extLst>
                </a:gridCol>
                <a:gridCol w="2170771">
                  <a:extLst>
                    <a:ext uri="{9D8B030D-6E8A-4147-A177-3AD203B41FA5}">
                      <a16:colId xmlns:a16="http://schemas.microsoft.com/office/drawing/2014/main" val="1984193748"/>
                    </a:ext>
                  </a:extLst>
                </a:gridCol>
                <a:gridCol w="2259981">
                  <a:extLst>
                    <a:ext uri="{9D8B030D-6E8A-4147-A177-3AD203B41FA5}">
                      <a16:colId xmlns:a16="http://schemas.microsoft.com/office/drawing/2014/main" val="21284699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56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thread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Programma" panose="020000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r0, counter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add r0,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4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4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 mov counter, r0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2215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4D8ABD2-B88C-3952-34C8-34AFE77A57EA}"/>
              </a:ext>
            </a:extLst>
          </p:cNvPr>
          <p:cNvSpPr/>
          <p:nvPr/>
        </p:nvSpPr>
        <p:spPr>
          <a:xfrm rot="5400000">
            <a:off x="1318755" y="3585121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52A8F-B346-967C-8B59-F3315D0AF517}"/>
              </a:ext>
            </a:extLst>
          </p:cNvPr>
          <p:cNvSpPr/>
          <p:nvPr/>
        </p:nvSpPr>
        <p:spPr>
          <a:xfrm rot="5400000">
            <a:off x="1318755" y="3000880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993916-0923-B825-4221-998BE5A2D982}"/>
              </a:ext>
            </a:extLst>
          </p:cNvPr>
          <p:cNvSpPr/>
          <p:nvPr/>
        </p:nvSpPr>
        <p:spPr>
          <a:xfrm rot="5400000">
            <a:off x="1318755" y="5313513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711EE6F-FCCE-A4AF-25AC-67E20F3A1567}"/>
              </a:ext>
            </a:extLst>
          </p:cNvPr>
          <p:cNvSpPr/>
          <p:nvPr/>
        </p:nvSpPr>
        <p:spPr>
          <a:xfrm rot="5400000">
            <a:off x="1318755" y="4155887"/>
            <a:ext cx="191832" cy="338904"/>
          </a:xfrm>
          <a:prstGeom prst="triangle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2C83230-E4F1-9D27-B6FA-70D11890C2D7}"/>
              </a:ext>
            </a:extLst>
          </p:cNvPr>
          <p:cNvSpPr/>
          <p:nvPr/>
        </p:nvSpPr>
        <p:spPr>
          <a:xfrm rot="5400000">
            <a:off x="1318755" y="4745851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A023B85-9129-29D1-4373-812EDF0CDBCA}"/>
              </a:ext>
            </a:extLst>
          </p:cNvPr>
          <p:cNvSpPr/>
          <p:nvPr/>
        </p:nvSpPr>
        <p:spPr>
          <a:xfrm rot="5400000">
            <a:off x="1318755" y="5903477"/>
            <a:ext cx="191832" cy="338904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4265F87-82FA-5150-19C7-C59AA19654F9}"/>
              </a:ext>
            </a:extLst>
          </p:cNvPr>
          <p:cNvSpPr/>
          <p:nvPr/>
        </p:nvSpPr>
        <p:spPr>
          <a:xfrm>
            <a:off x="0" y="5823397"/>
            <a:ext cx="1245219" cy="103460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45632"/>
      </p:ext>
    </p:extLst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ECE1-3E12-8F12-B68B-343D9B28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C77C-BFFA-F802-BED1-E4087B93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6882"/>
          </a:xfrm>
        </p:spPr>
        <p:txBody>
          <a:bodyPr>
            <a:normAutofit/>
          </a:bodyPr>
          <a:lstStyle/>
          <a:p>
            <a:r>
              <a:rPr lang="en-US" sz="3600" dirty="0"/>
              <a:t>Threads competing to alter the same memory</a:t>
            </a:r>
          </a:p>
          <a:p>
            <a:r>
              <a:rPr lang="en-US" sz="3600" dirty="0"/>
              <a:t>Really hard to debug</a:t>
            </a:r>
          </a:p>
          <a:p>
            <a:r>
              <a:rPr lang="en-US" sz="3600" dirty="0"/>
              <a:t>Really hard to test</a:t>
            </a:r>
          </a:p>
          <a:p>
            <a:r>
              <a:rPr lang="en-US" sz="3600" dirty="0"/>
              <a:t>Mitigation possible with </a:t>
            </a:r>
            <a:r>
              <a:rPr lang="en-US" sz="3600" dirty="0">
                <a:latin typeface="Cheltenhm BdItHd BT" panose="02040703050705090403" pitchFamily="18" charset="0"/>
              </a:rPr>
              <a:t>mutual exclusion</a:t>
            </a:r>
            <a:br>
              <a:rPr lang="en-US" sz="3600" dirty="0"/>
            </a:br>
            <a:r>
              <a:rPr lang="en-US" sz="3600" dirty="0"/>
              <a:t>	but that can cause additional problems </a:t>
            </a:r>
            <a:br>
              <a:rPr lang="en-US" sz="3600" dirty="0"/>
            </a:br>
            <a:r>
              <a:rPr lang="en-US" sz="3600" dirty="0"/>
              <a:t>	(poor performance, deadlock)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3154413"/>
      </p:ext>
    </p:extLst>
  </p:cSld>
  <p:clrMapOvr>
    <a:masterClrMapping/>
  </p:clrMapOvr>
  <p:transition spd="slow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ECE1-3E12-8F12-B68B-343D9B28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C77C-BFFA-F802-BED1-E4087B93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6882"/>
          </a:xfrm>
        </p:spPr>
        <p:txBody>
          <a:bodyPr>
            <a:normAutofit/>
          </a:bodyPr>
          <a:lstStyle/>
          <a:p>
            <a:r>
              <a:rPr lang="en-US" sz="3600" dirty="0"/>
              <a:t>Eliminate one or more:</a:t>
            </a:r>
          </a:p>
          <a:p>
            <a:endParaRPr lang="en-US" sz="3600" dirty="0"/>
          </a:p>
          <a:p>
            <a:pPr lvl="1"/>
            <a:r>
              <a:rPr lang="en-US" sz="3600" dirty="0"/>
              <a:t>multiple threads (real and virtual)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mutation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sharing of memory</a:t>
            </a:r>
          </a:p>
        </p:txBody>
      </p:sp>
    </p:spTree>
    <p:extLst>
      <p:ext uri="{BB962C8B-B14F-4D97-AF65-F5344CB8AC3E}">
        <p14:creationId xmlns:p14="http://schemas.microsoft.com/office/powerpoint/2010/main" val="2553796388"/>
      </p:ext>
    </p:extLst>
  </p:cSld>
  <p:clrMapOvr>
    <a:masterClrMapping/>
  </p:clrMapOvr>
  <p:transition spd="slow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2680B9-E646-9EEF-EED3-64D7878D4F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Many Machines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44BA22-20F9-9281-51AC-210C77DB23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85826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C6D2-E350-5F8A-7DDE-5C1168C3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remote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A7632-C5FD-6077-BF55-DCE8EB9D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Remote filesystem</a:t>
            </a:r>
          </a:p>
          <a:p>
            <a:r>
              <a:rPr lang="en-US" sz="3200" dirty="0"/>
              <a:t>Remote procedure call</a:t>
            </a:r>
          </a:p>
          <a:p>
            <a:r>
              <a:rPr lang="en-US" sz="3200" dirty="0"/>
              <a:t>Message passing</a:t>
            </a:r>
          </a:p>
        </p:txBody>
      </p:sp>
    </p:spTree>
    <p:extLst>
      <p:ext uri="{BB962C8B-B14F-4D97-AF65-F5344CB8AC3E}">
        <p14:creationId xmlns:p14="http://schemas.microsoft.com/office/powerpoint/2010/main" val="2647284646"/>
      </p:ext>
    </p:extLst>
  </p:cSld>
  <p:clrMapOvr>
    <a:masterClrMapping/>
  </p:clrMapOvr>
  <p:transition spd="slow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A867-3B2D-4723-C2F5-64233937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Passing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2A58-657A-9602-8A1B-EF6102E4E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79199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  <a:tabLst>
                <a:tab pos="2228850" algn="l"/>
                <a:tab pos="5486400" algn="l"/>
                <a:tab pos="6800850" algn="l"/>
              </a:tabLst>
            </a:pPr>
            <a:r>
              <a:rPr lang="en-US" dirty="0"/>
              <a:t>NLS	Doug Engelbart	1968 	SRI		</a:t>
            </a:r>
          </a:p>
          <a:p>
            <a:pPr marL="0" indent="0">
              <a:buNone/>
              <a:tabLst>
                <a:tab pos="2228850" algn="l"/>
                <a:tab pos="5486400" algn="l"/>
                <a:tab pos="6800850" algn="l"/>
              </a:tabLst>
            </a:pPr>
            <a:r>
              <a:rPr lang="en-US" dirty="0"/>
              <a:t>RC 4000	Per </a:t>
            </a:r>
            <a:r>
              <a:rPr lang="en-US" dirty="0" err="1"/>
              <a:t>Brinch</a:t>
            </a:r>
            <a:r>
              <a:rPr lang="en-US" dirty="0"/>
              <a:t> Hansen 	1969	</a:t>
            </a:r>
            <a:r>
              <a:rPr lang="en-US" dirty="0" err="1"/>
              <a:t>Regnecentralen</a:t>
            </a:r>
            <a:endParaRPr lang="en-US" dirty="0"/>
          </a:p>
          <a:p>
            <a:pPr marL="0" indent="0">
              <a:buNone/>
              <a:tabLst>
                <a:tab pos="2228850" algn="l"/>
                <a:tab pos="5486400" algn="l"/>
                <a:tab pos="6800850" algn="l"/>
              </a:tabLst>
            </a:pPr>
            <a:r>
              <a:rPr lang="en-US" dirty="0"/>
              <a:t>Penny OS	Rich </a:t>
            </a:r>
            <a:r>
              <a:rPr lang="en-US" dirty="0" err="1"/>
              <a:t>Franczak</a:t>
            </a:r>
            <a:r>
              <a:rPr lang="en-US" dirty="0"/>
              <a:t> 	1979	Basic/Four Corporation</a:t>
            </a:r>
          </a:p>
          <a:p>
            <a:pPr marL="0" indent="0">
              <a:buNone/>
              <a:tabLst>
                <a:tab pos="2228850" algn="l"/>
                <a:tab pos="5486400" algn="l"/>
                <a:tab pos="6800850" algn="l"/>
              </a:tabLst>
            </a:pPr>
            <a:r>
              <a:rPr lang="en-US" dirty="0"/>
              <a:t>Navigator 2	Brendan </a:t>
            </a:r>
            <a:r>
              <a:rPr lang="en-US" dirty="0" err="1"/>
              <a:t>Eich</a:t>
            </a:r>
            <a:r>
              <a:rPr lang="en-US" dirty="0"/>
              <a:t>	1995	Netscape Corporation</a:t>
            </a:r>
          </a:p>
          <a:p>
            <a:pPr marL="0" indent="0">
              <a:buNone/>
              <a:tabLst>
                <a:tab pos="2228850" algn="l"/>
                <a:tab pos="5486400" algn="l"/>
                <a:tab pos="6800850" algn="l"/>
              </a:tabLst>
            </a:pPr>
            <a:endParaRPr lang="en-US" dirty="0"/>
          </a:p>
          <a:p>
            <a:pPr marL="0" indent="0">
              <a:buNone/>
              <a:tabLst>
                <a:tab pos="2228850" algn="l"/>
                <a:tab pos="5486400" algn="l"/>
                <a:tab pos="6800850" algn="l"/>
              </a:tabLst>
            </a:pPr>
            <a:r>
              <a:rPr lang="en-US" dirty="0"/>
              <a:t>Messages inside a single machine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31012"/>
      </p:ext>
    </p:extLst>
  </p:cSld>
  <p:clrMapOvr>
    <a:masterClrMapping/>
  </p:clrMapOvr>
  <p:transition spd="slow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7D17-BA98-EE9B-3F3E-495E7D6E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Timing Diagram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F1BCE4-3392-C019-85F3-4A15BC0AFA8A}"/>
              </a:ext>
            </a:extLst>
          </p:cNvPr>
          <p:cNvCxnSpPr>
            <a:cxnSpLocks/>
          </p:cNvCxnSpPr>
          <p:nvPr/>
        </p:nvCxnSpPr>
        <p:spPr>
          <a:xfrm>
            <a:off x="2214745" y="273132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2BCAAC-51B4-1CEE-3226-0BA00A4DFB1E}"/>
              </a:ext>
            </a:extLst>
          </p:cNvPr>
          <p:cNvCxnSpPr>
            <a:cxnSpLocks/>
          </p:cNvCxnSpPr>
          <p:nvPr/>
        </p:nvCxnSpPr>
        <p:spPr>
          <a:xfrm>
            <a:off x="2214745" y="362098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06AC88-C968-7F2E-3F98-B9A68916D222}"/>
              </a:ext>
            </a:extLst>
          </p:cNvPr>
          <p:cNvCxnSpPr>
            <a:cxnSpLocks/>
          </p:cNvCxnSpPr>
          <p:nvPr/>
        </p:nvCxnSpPr>
        <p:spPr>
          <a:xfrm>
            <a:off x="2214745" y="451064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BEBE6AF-38E6-1DF2-8360-80D4404D6AA4}"/>
              </a:ext>
            </a:extLst>
          </p:cNvPr>
          <p:cNvSpPr/>
          <p:nvPr/>
        </p:nvSpPr>
        <p:spPr>
          <a:xfrm>
            <a:off x="2476002" y="2580346"/>
            <a:ext cx="920338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78A9E1-184A-7542-BC91-8C6310D87C02}"/>
              </a:ext>
            </a:extLst>
          </p:cNvPr>
          <p:cNvSpPr/>
          <p:nvPr/>
        </p:nvSpPr>
        <p:spPr>
          <a:xfrm>
            <a:off x="4540329" y="3485616"/>
            <a:ext cx="920338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F08CCF-3C2A-490D-0096-EB096ED8E4EF}"/>
              </a:ext>
            </a:extLst>
          </p:cNvPr>
          <p:cNvSpPr/>
          <p:nvPr/>
        </p:nvSpPr>
        <p:spPr>
          <a:xfrm>
            <a:off x="6760520" y="2580346"/>
            <a:ext cx="920338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A7828A-926F-469E-3C60-C77EA4E462B2}"/>
              </a:ext>
            </a:extLst>
          </p:cNvPr>
          <p:cNvCxnSpPr>
            <a:cxnSpLocks/>
          </p:cNvCxnSpPr>
          <p:nvPr/>
        </p:nvCxnSpPr>
        <p:spPr>
          <a:xfrm>
            <a:off x="3206335" y="2731325"/>
            <a:ext cx="1543792" cy="9057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BE4B97-BDC2-5CB7-97F1-17716C7BB886}"/>
              </a:ext>
            </a:extLst>
          </p:cNvPr>
          <p:cNvCxnSpPr>
            <a:cxnSpLocks/>
          </p:cNvCxnSpPr>
          <p:nvPr/>
        </p:nvCxnSpPr>
        <p:spPr>
          <a:xfrm flipH="1">
            <a:off x="5165764" y="2715285"/>
            <a:ext cx="1822862" cy="9898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36DA19-C1A5-F202-0EE4-F9CFA4357683}"/>
              </a:ext>
            </a:extLst>
          </p:cNvPr>
          <p:cNvSpPr txBox="1"/>
          <p:nvPr/>
        </p:nvSpPr>
        <p:spPr>
          <a:xfrm>
            <a:off x="1947556" y="2321631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5FBE5-0B95-8E03-7FB2-1E1C8539B605}"/>
              </a:ext>
            </a:extLst>
          </p:cNvPr>
          <p:cNvSpPr txBox="1"/>
          <p:nvPr/>
        </p:nvSpPr>
        <p:spPr>
          <a:xfrm>
            <a:off x="1945575" y="3180614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AA3DB7-8EA3-BC32-916B-3CC78225160D}"/>
              </a:ext>
            </a:extLst>
          </p:cNvPr>
          <p:cNvSpPr txBox="1"/>
          <p:nvPr/>
        </p:nvSpPr>
        <p:spPr>
          <a:xfrm>
            <a:off x="837208" y="4086315"/>
            <a:ext cx="1439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heltenhm BdItHd BT" panose="02040703050705090403" pitchFamily="18" charset="0"/>
              </a:rPr>
              <a:t>Time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DD99DAD-D511-4C12-579D-C95FD6977B4B}"/>
              </a:ext>
            </a:extLst>
          </p:cNvPr>
          <p:cNvSpPr/>
          <p:nvPr/>
        </p:nvSpPr>
        <p:spPr>
          <a:xfrm rot="5400000">
            <a:off x="10960922" y="4249297"/>
            <a:ext cx="587829" cy="5958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99577"/>
      </p:ext>
    </p:extLst>
  </p:cSld>
  <p:clrMapOvr>
    <a:masterClrMapping/>
  </p:clrMapOvr>
  <p:transition spd="slow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7D17-BA98-EE9B-3F3E-495E7D6E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A: sequential(B, C, 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F1BCE4-3392-C019-85F3-4A15BC0AFA8A}"/>
              </a:ext>
            </a:extLst>
          </p:cNvPr>
          <p:cNvCxnSpPr>
            <a:cxnSpLocks/>
          </p:cNvCxnSpPr>
          <p:nvPr/>
        </p:nvCxnSpPr>
        <p:spPr>
          <a:xfrm>
            <a:off x="2214760" y="273132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2BCAAC-51B4-1CEE-3226-0BA00A4DFB1E}"/>
              </a:ext>
            </a:extLst>
          </p:cNvPr>
          <p:cNvCxnSpPr>
            <a:cxnSpLocks/>
          </p:cNvCxnSpPr>
          <p:nvPr/>
        </p:nvCxnSpPr>
        <p:spPr>
          <a:xfrm>
            <a:off x="2214760" y="362098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06AC88-C968-7F2E-3F98-B9A68916D222}"/>
              </a:ext>
            </a:extLst>
          </p:cNvPr>
          <p:cNvCxnSpPr>
            <a:cxnSpLocks/>
          </p:cNvCxnSpPr>
          <p:nvPr/>
        </p:nvCxnSpPr>
        <p:spPr>
          <a:xfrm>
            <a:off x="2214760" y="451064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BEBE6AF-38E6-1DF2-8360-80D4404D6AA4}"/>
              </a:ext>
            </a:extLst>
          </p:cNvPr>
          <p:cNvSpPr/>
          <p:nvPr/>
        </p:nvSpPr>
        <p:spPr>
          <a:xfrm>
            <a:off x="2476017" y="2580346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A7828A-926F-469E-3C60-C77EA4E462B2}"/>
              </a:ext>
            </a:extLst>
          </p:cNvPr>
          <p:cNvCxnSpPr>
            <a:cxnSpLocks/>
          </p:cNvCxnSpPr>
          <p:nvPr/>
        </p:nvCxnSpPr>
        <p:spPr>
          <a:xfrm>
            <a:off x="2633365" y="2715284"/>
            <a:ext cx="1387086" cy="904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BE4B97-BDC2-5CB7-97F1-17716C7BB886}"/>
              </a:ext>
            </a:extLst>
          </p:cNvPr>
          <p:cNvCxnSpPr>
            <a:cxnSpLocks/>
          </p:cNvCxnSpPr>
          <p:nvPr/>
        </p:nvCxnSpPr>
        <p:spPr>
          <a:xfrm flipH="1">
            <a:off x="4020451" y="2723306"/>
            <a:ext cx="1387086" cy="8967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36DA19-C1A5-F202-0EE4-F9CFA4357683}"/>
              </a:ext>
            </a:extLst>
          </p:cNvPr>
          <p:cNvSpPr txBox="1"/>
          <p:nvPr/>
        </p:nvSpPr>
        <p:spPr>
          <a:xfrm>
            <a:off x="1947571" y="2321631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5FBE5-0B95-8E03-7FB2-1E1C8539B605}"/>
              </a:ext>
            </a:extLst>
          </p:cNvPr>
          <p:cNvSpPr txBox="1"/>
          <p:nvPr/>
        </p:nvSpPr>
        <p:spPr>
          <a:xfrm>
            <a:off x="1945590" y="3180614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234D70-03C4-EF49-F149-96935E5543EB}"/>
              </a:ext>
            </a:extLst>
          </p:cNvPr>
          <p:cNvCxnSpPr>
            <a:cxnSpLocks/>
          </p:cNvCxnSpPr>
          <p:nvPr/>
        </p:nvCxnSpPr>
        <p:spPr>
          <a:xfrm>
            <a:off x="2214759" y="539940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8FF500-441E-36B7-309C-F9822DFA9DE1}"/>
              </a:ext>
            </a:extLst>
          </p:cNvPr>
          <p:cNvCxnSpPr>
            <a:cxnSpLocks/>
          </p:cNvCxnSpPr>
          <p:nvPr/>
        </p:nvCxnSpPr>
        <p:spPr>
          <a:xfrm>
            <a:off x="5407537" y="2714383"/>
            <a:ext cx="1382612" cy="17793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56AFBE-0467-308F-D8C6-FC93CB9EC203}"/>
              </a:ext>
            </a:extLst>
          </p:cNvPr>
          <p:cNvSpPr txBox="1"/>
          <p:nvPr/>
        </p:nvSpPr>
        <p:spPr>
          <a:xfrm>
            <a:off x="1947570" y="4100050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D317C-A13D-C431-63E5-5E971BA00CF9}"/>
              </a:ext>
            </a:extLst>
          </p:cNvPr>
          <p:cNvSpPr txBox="1"/>
          <p:nvPr/>
        </p:nvSpPr>
        <p:spPr>
          <a:xfrm>
            <a:off x="1987152" y="4959033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A6E9F5-1832-0B18-0547-095BC0F752DC}"/>
              </a:ext>
            </a:extLst>
          </p:cNvPr>
          <p:cNvSpPr/>
          <p:nvPr/>
        </p:nvSpPr>
        <p:spPr>
          <a:xfrm>
            <a:off x="3863103" y="3468674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25472C-9448-96E8-DA39-24C91EE302D5}"/>
              </a:ext>
            </a:extLst>
          </p:cNvPr>
          <p:cNvSpPr/>
          <p:nvPr/>
        </p:nvSpPr>
        <p:spPr>
          <a:xfrm>
            <a:off x="5250189" y="2582885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07A2C1-CBD8-9C4A-53AC-439790C5DF2E}"/>
              </a:ext>
            </a:extLst>
          </p:cNvPr>
          <p:cNvSpPr/>
          <p:nvPr/>
        </p:nvSpPr>
        <p:spPr>
          <a:xfrm>
            <a:off x="6637275" y="4342294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8D7651C-5AD9-CA13-2593-36F4BE688CFF}"/>
              </a:ext>
            </a:extLst>
          </p:cNvPr>
          <p:cNvSpPr/>
          <p:nvPr/>
        </p:nvSpPr>
        <p:spPr>
          <a:xfrm>
            <a:off x="8024361" y="2584839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4E1B95-DBDE-0931-AF0C-C701E3D59641}"/>
              </a:ext>
            </a:extLst>
          </p:cNvPr>
          <p:cNvSpPr/>
          <p:nvPr/>
        </p:nvSpPr>
        <p:spPr>
          <a:xfrm>
            <a:off x="9411447" y="5264035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8C8DE7-76B9-9483-D0C5-4A21F191228D}"/>
              </a:ext>
            </a:extLst>
          </p:cNvPr>
          <p:cNvSpPr/>
          <p:nvPr/>
        </p:nvSpPr>
        <p:spPr>
          <a:xfrm>
            <a:off x="10798534" y="2579447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3768C0-E86A-C10B-D677-C70AB0CBFC49}"/>
              </a:ext>
            </a:extLst>
          </p:cNvPr>
          <p:cNvCxnSpPr>
            <a:cxnSpLocks/>
          </p:cNvCxnSpPr>
          <p:nvPr/>
        </p:nvCxnSpPr>
        <p:spPr>
          <a:xfrm flipV="1">
            <a:off x="6790149" y="2723306"/>
            <a:ext cx="1385106" cy="17739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C191D1A-493D-751F-595B-AE87546BD1A9}"/>
              </a:ext>
            </a:extLst>
          </p:cNvPr>
          <p:cNvCxnSpPr>
            <a:cxnSpLocks/>
          </p:cNvCxnSpPr>
          <p:nvPr/>
        </p:nvCxnSpPr>
        <p:spPr>
          <a:xfrm>
            <a:off x="8177235" y="2723306"/>
            <a:ext cx="1389580" cy="26921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2346D1-9089-17A2-D260-A4952ED081D8}"/>
              </a:ext>
            </a:extLst>
          </p:cNvPr>
          <p:cNvCxnSpPr>
            <a:cxnSpLocks/>
          </p:cNvCxnSpPr>
          <p:nvPr/>
        </p:nvCxnSpPr>
        <p:spPr>
          <a:xfrm flipV="1">
            <a:off x="9568795" y="2714383"/>
            <a:ext cx="1393565" cy="269254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28866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7D17-BA98-EE9B-3F3E-495E7D6E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A: flow(B, C, 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F1BCE4-3392-C019-85F3-4A15BC0AFA8A}"/>
              </a:ext>
            </a:extLst>
          </p:cNvPr>
          <p:cNvCxnSpPr>
            <a:cxnSpLocks/>
          </p:cNvCxnSpPr>
          <p:nvPr/>
        </p:nvCxnSpPr>
        <p:spPr>
          <a:xfrm>
            <a:off x="2214760" y="273132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2BCAAC-51B4-1CEE-3226-0BA00A4DFB1E}"/>
              </a:ext>
            </a:extLst>
          </p:cNvPr>
          <p:cNvCxnSpPr>
            <a:cxnSpLocks/>
          </p:cNvCxnSpPr>
          <p:nvPr/>
        </p:nvCxnSpPr>
        <p:spPr>
          <a:xfrm>
            <a:off x="2214760" y="362098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06AC88-C968-7F2E-3F98-B9A68916D222}"/>
              </a:ext>
            </a:extLst>
          </p:cNvPr>
          <p:cNvCxnSpPr>
            <a:cxnSpLocks/>
          </p:cNvCxnSpPr>
          <p:nvPr/>
        </p:nvCxnSpPr>
        <p:spPr>
          <a:xfrm>
            <a:off x="2214760" y="451064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BEBE6AF-38E6-1DF2-8360-80D4404D6AA4}"/>
              </a:ext>
            </a:extLst>
          </p:cNvPr>
          <p:cNvSpPr/>
          <p:nvPr/>
        </p:nvSpPr>
        <p:spPr>
          <a:xfrm>
            <a:off x="2476017" y="2580346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A7828A-926F-469E-3C60-C77EA4E462B2}"/>
              </a:ext>
            </a:extLst>
          </p:cNvPr>
          <p:cNvCxnSpPr>
            <a:cxnSpLocks/>
          </p:cNvCxnSpPr>
          <p:nvPr/>
        </p:nvCxnSpPr>
        <p:spPr>
          <a:xfrm>
            <a:off x="2633365" y="2715284"/>
            <a:ext cx="1387086" cy="904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BE4B97-BDC2-5CB7-97F1-17716C7BB886}"/>
              </a:ext>
            </a:extLst>
          </p:cNvPr>
          <p:cNvCxnSpPr>
            <a:cxnSpLocks/>
          </p:cNvCxnSpPr>
          <p:nvPr/>
        </p:nvCxnSpPr>
        <p:spPr>
          <a:xfrm flipH="1" flipV="1">
            <a:off x="4020451" y="3620084"/>
            <a:ext cx="1382918" cy="9047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36DA19-C1A5-F202-0EE4-F9CFA4357683}"/>
              </a:ext>
            </a:extLst>
          </p:cNvPr>
          <p:cNvSpPr txBox="1"/>
          <p:nvPr/>
        </p:nvSpPr>
        <p:spPr>
          <a:xfrm>
            <a:off x="1947571" y="2321631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5FBE5-0B95-8E03-7FB2-1E1C8539B605}"/>
              </a:ext>
            </a:extLst>
          </p:cNvPr>
          <p:cNvSpPr txBox="1"/>
          <p:nvPr/>
        </p:nvSpPr>
        <p:spPr>
          <a:xfrm>
            <a:off x="1945590" y="3180614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234D70-03C4-EF49-F149-96935E5543EB}"/>
              </a:ext>
            </a:extLst>
          </p:cNvPr>
          <p:cNvCxnSpPr>
            <a:cxnSpLocks/>
          </p:cNvCxnSpPr>
          <p:nvPr/>
        </p:nvCxnSpPr>
        <p:spPr>
          <a:xfrm>
            <a:off x="2214759" y="539940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8FF500-441E-36B7-309C-F9822DFA9DE1}"/>
              </a:ext>
            </a:extLst>
          </p:cNvPr>
          <p:cNvCxnSpPr>
            <a:cxnSpLocks/>
          </p:cNvCxnSpPr>
          <p:nvPr/>
        </p:nvCxnSpPr>
        <p:spPr>
          <a:xfrm>
            <a:off x="5409962" y="4524882"/>
            <a:ext cx="1386947" cy="8626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56AFBE-0467-308F-D8C6-FC93CB9EC203}"/>
              </a:ext>
            </a:extLst>
          </p:cNvPr>
          <p:cNvSpPr txBox="1"/>
          <p:nvPr/>
        </p:nvSpPr>
        <p:spPr>
          <a:xfrm>
            <a:off x="1947570" y="4100050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D317C-A13D-C431-63E5-5E971BA00CF9}"/>
              </a:ext>
            </a:extLst>
          </p:cNvPr>
          <p:cNvSpPr txBox="1"/>
          <p:nvPr/>
        </p:nvSpPr>
        <p:spPr>
          <a:xfrm>
            <a:off x="1987152" y="4959033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A6E9F5-1832-0B18-0547-095BC0F752DC}"/>
              </a:ext>
            </a:extLst>
          </p:cNvPr>
          <p:cNvSpPr/>
          <p:nvPr/>
        </p:nvSpPr>
        <p:spPr>
          <a:xfrm>
            <a:off x="3863103" y="3468674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8D7651C-5AD9-CA13-2593-36F4BE688CFF}"/>
              </a:ext>
            </a:extLst>
          </p:cNvPr>
          <p:cNvSpPr/>
          <p:nvPr/>
        </p:nvSpPr>
        <p:spPr>
          <a:xfrm>
            <a:off x="8024361" y="2584839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4E1B95-DBDE-0931-AF0C-C701E3D59641}"/>
              </a:ext>
            </a:extLst>
          </p:cNvPr>
          <p:cNvSpPr/>
          <p:nvPr/>
        </p:nvSpPr>
        <p:spPr>
          <a:xfrm>
            <a:off x="6641443" y="5229241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8C8DE7-76B9-9483-D0C5-4A21F191228D}"/>
              </a:ext>
            </a:extLst>
          </p:cNvPr>
          <p:cNvSpPr/>
          <p:nvPr/>
        </p:nvSpPr>
        <p:spPr>
          <a:xfrm>
            <a:off x="5253604" y="4374374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3768C0-E86A-C10B-D677-C70AB0CBFC49}"/>
              </a:ext>
            </a:extLst>
          </p:cNvPr>
          <p:cNvCxnSpPr>
            <a:cxnSpLocks/>
          </p:cNvCxnSpPr>
          <p:nvPr/>
        </p:nvCxnSpPr>
        <p:spPr>
          <a:xfrm flipV="1">
            <a:off x="6798038" y="2723306"/>
            <a:ext cx="1377217" cy="26351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391E4579-A762-9504-519F-41E47295251F}"/>
              </a:ext>
            </a:extLst>
          </p:cNvPr>
          <p:cNvSpPr/>
          <p:nvPr/>
        </p:nvSpPr>
        <p:spPr>
          <a:xfrm>
            <a:off x="10798534" y="2579447"/>
            <a:ext cx="314696" cy="30282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7572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ABD5-ADF4-7C19-B44D-209F96E2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B9EDC-E463-0AE3-2E38-EE47A839D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Secure </a:t>
            </a:r>
          </a:p>
          <a:p>
            <a:pPr marL="0" indent="0" algn="ctr">
              <a:buNone/>
            </a:pPr>
            <a:r>
              <a:rPr lang="en-US" sz="6600" dirty="0"/>
              <a:t>Distributed </a:t>
            </a:r>
          </a:p>
          <a:p>
            <a:pPr marL="0" indent="0" algn="ctr">
              <a:buNone/>
            </a:pPr>
            <a:r>
              <a:rPr lang="en-US" sz="6600" dirty="0"/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2803686316"/>
      </p:ext>
    </p:extLst>
  </p:cSld>
  <p:clrMapOvr>
    <a:masterClrMapping/>
  </p:clrMapOvr>
  <p:transition spd="slow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7D17-BA98-EE9B-3F3E-495E7D6E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A: parallel(B, C, 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F1BCE4-3392-C019-85F3-4A15BC0AFA8A}"/>
              </a:ext>
            </a:extLst>
          </p:cNvPr>
          <p:cNvCxnSpPr>
            <a:cxnSpLocks/>
          </p:cNvCxnSpPr>
          <p:nvPr/>
        </p:nvCxnSpPr>
        <p:spPr>
          <a:xfrm>
            <a:off x="2214760" y="273132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2BCAAC-51B4-1CEE-3226-0BA00A4DFB1E}"/>
              </a:ext>
            </a:extLst>
          </p:cNvPr>
          <p:cNvCxnSpPr>
            <a:cxnSpLocks/>
          </p:cNvCxnSpPr>
          <p:nvPr/>
        </p:nvCxnSpPr>
        <p:spPr>
          <a:xfrm>
            <a:off x="2214760" y="362098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06AC88-C968-7F2E-3F98-B9A68916D222}"/>
              </a:ext>
            </a:extLst>
          </p:cNvPr>
          <p:cNvCxnSpPr>
            <a:cxnSpLocks/>
          </p:cNvCxnSpPr>
          <p:nvPr/>
        </p:nvCxnSpPr>
        <p:spPr>
          <a:xfrm>
            <a:off x="2214760" y="451064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BEBE6AF-38E6-1DF2-8360-80D4404D6AA4}"/>
              </a:ext>
            </a:extLst>
          </p:cNvPr>
          <p:cNvSpPr/>
          <p:nvPr/>
        </p:nvSpPr>
        <p:spPr>
          <a:xfrm>
            <a:off x="2476017" y="2580346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A7828A-926F-469E-3C60-C77EA4E462B2}"/>
              </a:ext>
            </a:extLst>
          </p:cNvPr>
          <p:cNvCxnSpPr>
            <a:cxnSpLocks/>
          </p:cNvCxnSpPr>
          <p:nvPr/>
        </p:nvCxnSpPr>
        <p:spPr>
          <a:xfrm>
            <a:off x="2633365" y="2715284"/>
            <a:ext cx="1387086" cy="904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BE4B97-BDC2-5CB7-97F1-17716C7BB886}"/>
              </a:ext>
            </a:extLst>
          </p:cNvPr>
          <p:cNvCxnSpPr>
            <a:cxnSpLocks/>
          </p:cNvCxnSpPr>
          <p:nvPr/>
        </p:nvCxnSpPr>
        <p:spPr>
          <a:xfrm flipH="1">
            <a:off x="4020451" y="2723306"/>
            <a:ext cx="1387086" cy="8967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36DA19-C1A5-F202-0EE4-F9CFA4357683}"/>
              </a:ext>
            </a:extLst>
          </p:cNvPr>
          <p:cNvSpPr txBox="1"/>
          <p:nvPr/>
        </p:nvSpPr>
        <p:spPr>
          <a:xfrm>
            <a:off x="1947571" y="2321631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5FBE5-0B95-8E03-7FB2-1E1C8539B605}"/>
              </a:ext>
            </a:extLst>
          </p:cNvPr>
          <p:cNvSpPr txBox="1"/>
          <p:nvPr/>
        </p:nvSpPr>
        <p:spPr>
          <a:xfrm>
            <a:off x="1945590" y="3180614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234D70-03C4-EF49-F149-96935E5543EB}"/>
              </a:ext>
            </a:extLst>
          </p:cNvPr>
          <p:cNvCxnSpPr>
            <a:cxnSpLocks/>
          </p:cNvCxnSpPr>
          <p:nvPr/>
        </p:nvCxnSpPr>
        <p:spPr>
          <a:xfrm>
            <a:off x="2214759" y="539940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8FF500-441E-36B7-309C-F9822DFA9DE1}"/>
              </a:ext>
            </a:extLst>
          </p:cNvPr>
          <p:cNvCxnSpPr>
            <a:cxnSpLocks/>
          </p:cNvCxnSpPr>
          <p:nvPr/>
        </p:nvCxnSpPr>
        <p:spPr>
          <a:xfrm>
            <a:off x="2623975" y="2722405"/>
            <a:ext cx="1390791" cy="26635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56AFBE-0467-308F-D8C6-FC93CB9EC203}"/>
              </a:ext>
            </a:extLst>
          </p:cNvPr>
          <p:cNvSpPr txBox="1"/>
          <p:nvPr/>
        </p:nvSpPr>
        <p:spPr>
          <a:xfrm>
            <a:off x="1947570" y="4100050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D317C-A13D-C431-63E5-5E971BA00CF9}"/>
              </a:ext>
            </a:extLst>
          </p:cNvPr>
          <p:cNvSpPr txBox="1"/>
          <p:nvPr/>
        </p:nvSpPr>
        <p:spPr>
          <a:xfrm>
            <a:off x="1987152" y="4959033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A6E9F5-1832-0B18-0547-095BC0F752DC}"/>
              </a:ext>
            </a:extLst>
          </p:cNvPr>
          <p:cNvSpPr/>
          <p:nvPr/>
        </p:nvSpPr>
        <p:spPr>
          <a:xfrm>
            <a:off x="3863103" y="3468674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25472C-9448-96E8-DA39-24C91EE302D5}"/>
              </a:ext>
            </a:extLst>
          </p:cNvPr>
          <p:cNvSpPr/>
          <p:nvPr/>
        </p:nvSpPr>
        <p:spPr>
          <a:xfrm>
            <a:off x="5250189" y="2582885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07A2C1-CBD8-9C4A-53AC-439790C5DF2E}"/>
              </a:ext>
            </a:extLst>
          </p:cNvPr>
          <p:cNvSpPr/>
          <p:nvPr/>
        </p:nvSpPr>
        <p:spPr>
          <a:xfrm>
            <a:off x="3857418" y="4368732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4E1B95-DBDE-0931-AF0C-C701E3D59641}"/>
              </a:ext>
            </a:extLst>
          </p:cNvPr>
          <p:cNvSpPr/>
          <p:nvPr/>
        </p:nvSpPr>
        <p:spPr>
          <a:xfrm>
            <a:off x="3860639" y="5234569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3768C0-E86A-C10B-D677-C70AB0CBFC49}"/>
              </a:ext>
            </a:extLst>
          </p:cNvPr>
          <p:cNvCxnSpPr>
            <a:cxnSpLocks/>
          </p:cNvCxnSpPr>
          <p:nvPr/>
        </p:nvCxnSpPr>
        <p:spPr>
          <a:xfrm flipV="1">
            <a:off x="4029841" y="2722405"/>
            <a:ext cx="1387086" cy="26635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C191D1A-493D-751F-595B-AE87546BD1A9}"/>
              </a:ext>
            </a:extLst>
          </p:cNvPr>
          <p:cNvCxnSpPr>
            <a:cxnSpLocks/>
          </p:cNvCxnSpPr>
          <p:nvPr/>
        </p:nvCxnSpPr>
        <p:spPr>
          <a:xfrm>
            <a:off x="2621995" y="2723306"/>
            <a:ext cx="1392771" cy="17855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2346D1-9089-17A2-D260-A4952ED081D8}"/>
              </a:ext>
            </a:extLst>
          </p:cNvPr>
          <p:cNvCxnSpPr>
            <a:cxnSpLocks/>
          </p:cNvCxnSpPr>
          <p:nvPr/>
        </p:nvCxnSpPr>
        <p:spPr>
          <a:xfrm flipV="1">
            <a:off x="4011061" y="2722405"/>
            <a:ext cx="1400181" cy="17977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0D94217-191E-AA95-60FE-C0DE29C3EEED}"/>
              </a:ext>
            </a:extLst>
          </p:cNvPr>
          <p:cNvSpPr/>
          <p:nvPr/>
        </p:nvSpPr>
        <p:spPr>
          <a:xfrm>
            <a:off x="10798534" y="2579447"/>
            <a:ext cx="314696" cy="30282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89938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7D17-BA98-EE9B-3F3E-495E7D6E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A: parallel(B, C, 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F1BCE4-3392-C019-85F3-4A15BC0AFA8A}"/>
              </a:ext>
            </a:extLst>
          </p:cNvPr>
          <p:cNvCxnSpPr>
            <a:cxnSpLocks/>
          </p:cNvCxnSpPr>
          <p:nvPr/>
        </p:nvCxnSpPr>
        <p:spPr>
          <a:xfrm>
            <a:off x="2214760" y="273132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2BCAAC-51B4-1CEE-3226-0BA00A4DFB1E}"/>
              </a:ext>
            </a:extLst>
          </p:cNvPr>
          <p:cNvCxnSpPr>
            <a:cxnSpLocks/>
          </p:cNvCxnSpPr>
          <p:nvPr/>
        </p:nvCxnSpPr>
        <p:spPr>
          <a:xfrm>
            <a:off x="2214760" y="362098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06AC88-C968-7F2E-3F98-B9A68916D222}"/>
              </a:ext>
            </a:extLst>
          </p:cNvPr>
          <p:cNvCxnSpPr>
            <a:cxnSpLocks/>
          </p:cNvCxnSpPr>
          <p:nvPr/>
        </p:nvCxnSpPr>
        <p:spPr>
          <a:xfrm>
            <a:off x="2214760" y="451064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BEBE6AF-38E6-1DF2-8360-80D4404D6AA4}"/>
              </a:ext>
            </a:extLst>
          </p:cNvPr>
          <p:cNvSpPr/>
          <p:nvPr/>
        </p:nvSpPr>
        <p:spPr>
          <a:xfrm>
            <a:off x="2476017" y="2580346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A7828A-926F-469E-3C60-C77EA4E462B2}"/>
              </a:ext>
            </a:extLst>
          </p:cNvPr>
          <p:cNvCxnSpPr>
            <a:cxnSpLocks/>
          </p:cNvCxnSpPr>
          <p:nvPr/>
        </p:nvCxnSpPr>
        <p:spPr>
          <a:xfrm>
            <a:off x="2633365" y="2715284"/>
            <a:ext cx="1387086" cy="904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BE4B97-BDC2-5CB7-97F1-17716C7BB886}"/>
              </a:ext>
            </a:extLst>
          </p:cNvPr>
          <p:cNvCxnSpPr>
            <a:cxnSpLocks/>
          </p:cNvCxnSpPr>
          <p:nvPr/>
        </p:nvCxnSpPr>
        <p:spPr>
          <a:xfrm flipH="1">
            <a:off x="4020451" y="2723306"/>
            <a:ext cx="1387086" cy="8967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36DA19-C1A5-F202-0EE4-F9CFA4357683}"/>
              </a:ext>
            </a:extLst>
          </p:cNvPr>
          <p:cNvSpPr txBox="1"/>
          <p:nvPr/>
        </p:nvSpPr>
        <p:spPr>
          <a:xfrm>
            <a:off x="1947571" y="2321631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5FBE5-0B95-8E03-7FB2-1E1C8539B605}"/>
              </a:ext>
            </a:extLst>
          </p:cNvPr>
          <p:cNvSpPr txBox="1"/>
          <p:nvPr/>
        </p:nvSpPr>
        <p:spPr>
          <a:xfrm>
            <a:off x="1945590" y="3180614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234D70-03C4-EF49-F149-96935E5543EB}"/>
              </a:ext>
            </a:extLst>
          </p:cNvPr>
          <p:cNvCxnSpPr>
            <a:cxnSpLocks/>
          </p:cNvCxnSpPr>
          <p:nvPr/>
        </p:nvCxnSpPr>
        <p:spPr>
          <a:xfrm>
            <a:off x="2214759" y="539940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8FF500-441E-36B7-309C-F9822DFA9DE1}"/>
              </a:ext>
            </a:extLst>
          </p:cNvPr>
          <p:cNvCxnSpPr>
            <a:cxnSpLocks/>
          </p:cNvCxnSpPr>
          <p:nvPr/>
        </p:nvCxnSpPr>
        <p:spPr>
          <a:xfrm>
            <a:off x="2623975" y="2722405"/>
            <a:ext cx="1390791" cy="26635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56AFBE-0467-308F-D8C6-FC93CB9EC203}"/>
              </a:ext>
            </a:extLst>
          </p:cNvPr>
          <p:cNvSpPr txBox="1"/>
          <p:nvPr/>
        </p:nvSpPr>
        <p:spPr>
          <a:xfrm>
            <a:off x="1947570" y="4100050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D317C-A13D-C431-63E5-5E971BA00CF9}"/>
              </a:ext>
            </a:extLst>
          </p:cNvPr>
          <p:cNvSpPr txBox="1"/>
          <p:nvPr/>
        </p:nvSpPr>
        <p:spPr>
          <a:xfrm>
            <a:off x="1987152" y="4959033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A6E9F5-1832-0B18-0547-095BC0F752DC}"/>
              </a:ext>
            </a:extLst>
          </p:cNvPr>
          <p:cNvSpPr/>
          <p:nvPr/>
        </p:nvSpPr>
        <p:spPr>
          <a:xfrm>
            <a:off x="3863103" y="3468674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25472C-9448-96E8-DA39-24C91EE302D5}"/>
              </a:ext>
            </a:extLst>
          </p:cNvPr>
          <p:cNvSpPr/>
          <p:nvPr/>
        </p:nvSpPr>
        <p:spPr>
          <a:xfrm>
            <a:off x="5250189" y="2582885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07A2C1-CBD8-9C4A-53AC-439790C5DF2E}"/>
              </a:ext>
            </a:extLst>
          </p:cNvPr>
          <p:cNvSpPr/>
          <p:nvPr/>
        </p:nvSpPr>
        <p:spPr>
          <a:xfrm>
            <a:off x="3857418" y="4368732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4E1B95-DBDE-0931-AF0C-C701E3D59641}"/>
              </a:ext>
            </a:extLst>
          </p:cNvPr>
          <p:cNvSpPr/>
          <p:nvPr/>
        </p:nvSpPr>
        <p:spPr>
          <a:xfrm>
            <a:off x="3860639" y="5234569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3768C0-E86A-C10B-D677-C70AB0CBFC49}"/>
              </a:ext>
            </a:extLst>
          </p:cNvPr>
          <p:cNvCxnSpPr>
            <a:cxnSpLocks/>
          </p:cNvCxnSpPr>
          <p:nvPr/>
        </p:nvCxnSpPr>
        <p:spPr>
          <a:xfrm flipV="1">
            <a:off x="4029841" y="2722405"/>
            <a:ext cx="1387086" cy="26635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C191D1A-493D-751F-595B-AE87546BD1A9}"/>
              </a:ext>
            </a:extLst>
          </p:cNvPr>
          <p:cNvCxnSpPr>
            <a:cxnSpLocks/>
          </p:cNvCxnSpPr>
          <p:nvPr/>
        </p:nvCxnSpPr>
        <p:spPr>
          <a:xfrm>
            <a:off x="2621995" y="2723306"/>
            <a:ext cx="1392771" cy="17855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2346D1-9089-17A2-D260-A4952ED081D8}"/>
              </a:ext>
            </a:extLst>
          </p:cNvPr>
          <p:cNvCxnSpPr>
            <a:cxnSpLocks/>
          </p:cNvCxnSpPr>
          <p:nvPr/>
        </p:nvCxnSpPr>
        <p:spPr>
          <a:xfrm flipV="1">
            <a:off x="4011061" y="2722405"/>
            <a:ext cx="1400181" cy="17977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0D94217-191E-AA95-60FE-C0DE29C3EEED}"/>
              </a:ext>
            </a:extLst>
          </p:cNvPr>
          <p:cNvSpPr/>
          <p:nvPr/>
        </p:nvSpPr>
        <p:spPr>
          <a:xfrm>
            <a:off x="10798534" y="2579447"/>
            <a:ext cx="314696" cy="30282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C865C-8519-9B4B-BCA4-F3B2B181DA13}"/>
              </a:ext>
            </a:extLst>
          </p:cNvPr>
          <p:cNvSpPr txBox="1"/>
          <p:nvPr/>
        </p:nvSpPr>
        <p:spPr>
          <a:xfrm>
            <a:off x="5401418" y="4805440"/>
            <a:ext cx="7725090" cy="107721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76200">
            <a:solidFill>
              <a:schemeClr val="tx1">
                <a:lumMod val="85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err="1"/>
              <a:t>Parseq</a:t>
            </a:r>
            <a:endParaRPr lang="en-US" dirty="0"/>
          </a:p>
          <a:p>
            <a:r>
              <a:rPr lang="en-US" sz="3200" dirty="0">
                <a:latin typeface="Programma" panose="02000009000000000000" pitchFamily="49" charset="0"/>
              </a:rPr>
              <a:t>https://www.crockford.com/parseq.html</a:t>
            </a:r>
          </a:p>
        </p:txBody>
      </p:sp>
    </p:spTree>
    <p:extLst>
      <p:ext uri="{BB962C8B-B14F-4D97-AF65-F5344CB8AC3E}">
        <p14:creationId xmlns:p14="http://schemas.microsoft.com/office/powerpoint/2010/main" val="1356700681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E2B1-07BE-118F-28C8-2A674F82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51FC9-F5A6-C1B1-023F-2FE3617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hard the program is working</a:t>
            </a:r>
          </a:p>
          <a:p>
            <a:endParaRPr lang="en-US" sz="4000" dirty="0"/>
          </a:p>
          <a:p>
            <a:r>
              <a:rPr lang="en-US" sz="4000" dirty="0"/>
              <a:t>How long the program is waiting</a:t>
            </a:r>
          </a:p>
        </p:txBody>
      </p:sp>
    </p:spTree>
    <p:extLst>
      <p:ext uri="{BB962C8B-B14F-4D97-AF65-F5344CB8AC3E}">
        <p14:creationId xmlns:p14="http://schemas.microsoft.com/office/powerpoint/2010/main" val="3871053120"/>
      </p:ext>
    </p:extLst>
  </p:cSld>
  <p:clrMapOvr>
    <a:masterClrMapping/>
  </p:clrMapOvr>
  <p:transition spd="slow"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9231FA-5591-A724-2A45-7797F3EAC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" y="1122363"/>
            <a:ext cx="12010616" cy="2387600"/>
          </a:xfrm>
        </p:spPr>
        <p:txBody>
          <a:bodyPr anchor="ctr"/>
          <a:lstStyle/>
          <a:p>
            <a:r>
              <a:rPr lang="en-US" dirty="0"/>
              <a:t>Actors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733934-6427-9328-A329-D6CC32ACAE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Computation as communication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9163151"/>
      </p:ext>
    </p:extLst>
  </p:cSld>
  <p:clrMapOvr>
    <a:masterClrMapping/>
  </p:clrMapOvr>
  <p:transition spd="slow">
    <p:strips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5AE9A7-0E51-5ADE-E132-FDE01D9F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 Model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0DE6F-ABCA-4DA5-B7C6-2511BD45D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Discovered by Carl Hewitt at MIT in 1972.</a:t>
            </a:r>
          </a:p>
          <a:p>
            <a:r>
              <a:rPr lang="en-US" sz="3200" dirty="0"/>
              <a:t>Inspired by Alan Kay’s Smalltalk 71, </a:t>
            </a:r>
            <a:br>
              <a:rPr lang="en-US" sz="3200" dirty="0"/>
            </a:br>
            <a:r>
              <a:rPr lang="en-US" sz="3200" dirty="0"/>
              <a:t>which was inspired by Simula 67.</a:t>
            </a:r>
          </a:p>
          <a:p>
            <a:r>
              <a:rPr lang="en-US" sz="3200" dirty="0"/>
              <a:t>Inspired Scheme, </a:t>
            </a:r>
            <a:br>
              <a:rPr lang="en-US" sz="3200" dirty="0"/>
            </a:br>
            <a:r>
              <a:rPr lang="en-US" sz="3200" dirty="0"/>
              <a:t>which inspired JavaScript.</a:t>
            </a:r>
          </a:p>
          <a:p>
            <a:r>
              <a:rPr lang="en-US" sz="3200" dirty="0"/>
              <a:t>Originally intended as a computation model within a single machine.</a:t>
            </a:r>
          </a:p>
        </p:txBody>
      </p:sp>
    </p:spTree>
    <p:extLst>
      <p:ext uri="{BB962C8B-B14F-4D97-AF65-F5344CB8AC3E}">
        <p14:creationId xmlns:p14="http://schemas.microsoft.com/office/powerpoint/2010/main" val="635506727"/>
      </p:ext>
    </p:extLst>
  </p:cSld>
  <p:clrMapOvr>
    <a:masterClrMapping/>
  </p:clrMapOvr>
  <p:transition spd="slow">
    <p:strips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C006-C991-9269-A330-98D439DF1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FCE58-CBCC-E368-C3B6-8B51004D3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 actor is a computational entity in some machine.</a:t>
            </a:r>
          </a:p>
          <a:p>
            <a:r>
              <a:rPr lang="en-US" sz="3200" dirty="0"/>
              <a:t>An actor does not share its memory.</a:t>
            </a:r>
          </a:p>
          <a:p>
            <a:r>
              <a:rPr lang="en-US" sz="3200" dirty="0"/>
              <a:t>An actor communicates with the world by message passing.</a:t>
            </a:r>
          </a:p>
          <a:p>
            <a:r>
              <a:rPr lang="en-US" sz="3200" dirty="0"/>
              <a:t>An actor has a private address.</a:t>
            </a:r>
          </a:p>
          <a:p>
            <a:r>
              <a:rPr lang="en-US" sz="3200" dirty="0"/>
              <a:t>An actor can send a message to another actor only if it knows the private address.</a:t>
            </a:r>
          </a:p>
          <a:p>
            <a:r>
              <a:rPr lang="en-US" sz="3200" dirty="0"/>
              <a:t>Messages may contain private addresses.</a:t>
            </a:r>
          </a:p>
        </p:txBody>
      </p:sp>
    </p:spTree>
    <p:extLst>
      <p:ext uri="{BB962C8B-B14F-4D97-AF65-F5344CB8AC3E}">
        <p14:creationId xmlns:p14="http://schemas.microsoft.com/office/powerpoint/2010/main" val="2058282330"/>
      </p:ext>
    </p:extLst>
  </p:cSld>
  <p:clrMapOvr>
    <a:masterClrMapping/>
  </p:clrMapOvr>
  <p:transition spd="slow"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5AE9A7-0E51-5ADE-E132-FDE01D9F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Model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39705-8F77-5BC9-8717-F16319B24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concurrency model...</a:t>
            </a:r>
          </a:p>
          <a:p>
            <a:r>
              <a:rPr lang="en-US" sz="3600" dirty="0"/>
              <a:t>The communication model...</a:t>
            </a:r>
          </a:p>
          <a:p>
            <a:r>
              <a:rPr lang="en-US" sz="3600" dirty="0"/>
              <a:t>The security model...</a:t>
            </a:r>
          </a:p>
          <a:p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...all come from a single mechanism.</a:t>
            </a:r>
          </a:p>
        </p:txBody>
      </p:sp>
    </p:spTree>
    <p:extLst>
      <p:ext uri="{BB962C8B-B14F-4D97-AF65-F5344CB8AC3E}">
        <p14:creationId xmlns:p14="http://schemas.microsoft.com/office/powerpoint/2010/main" val="4202029109"/>
      </p:ext>
    </p:extLst>
  </p:cSld>
  <p:clrMapOvr>
    <a:masterClrMapping/>
  </p:clrMapOvr>
  <p:transition spd="slow">
    <p:strips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63F6-673A-3CBB-EE1C-90D3AE3E4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 Model (required)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EAF18-FBB3-6D06-23DB-D1A170B9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3"/>
            <a:ext cx="10700857" cy="50030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actor is a program running in a single process in a machine.</a:t>
            </a:r>
          </a:p>
          <a:p>
            <a:r>
              <a:rPr lang="en-US" dirty="0"/>
              <a:t>An actor communicates with other actors only by message passing.</a:t>
            </a:r>
          </a:p>
          <a:p>
            <a:r>
              <a:rPr lang="en-US" dirty="0"/>
              <a:t>There is </a:t>
            </a:r>
            <a:r>
              <a:rPr lang="en-US"/>
              <a:t>no memory sharing</a:t>
            </a:r>
            <a:r>
              <a:rPr lang="en-US" dirty="0"/>
              <a:t>, even between actors in the same machine.</a:t>
            </a:r>
          </a:p>
          <a:p>
            <a:r>
              <a:rPr lang="en-US" dirty="0"/>
              <a:t>An actor can create new actors in its own machine.</a:t>
            </a:r>
          </a:p>
          <a:p>
            <a:r>
              <a:rPr lang="en-US" dirty="0"/>
              <a:t>Every actor has a private address.</a:t>
            </a:r>
          </a:p>
          <a:p>
            <a:r>
              <a:rPr lang="en-US" dirty="0"/>
              <a:t>If you have an actor’s private address, you can send messages to that actor.</a:t>
            </a:r>
          </a:p>
          <a:p>
            <a:r>
              <a:rPr lang="en-US" dirty="0"/>
              <a:t>Messages can contain private addresses.</a:t>
            </a:r>
          </a:p>
          <a:p>
            <a:r>
              <a:rPr lang="en-US" dirty="0"/>
              <a:t>Actors can have state, which can change based on received messages.</a:t>
            </a:r>
          </a:p>
        </p:txBody>
      </p:sp>
    </p:spTree>
    <p:extLst>
      <p:ext uri="{BB962C8B-B14F-4D97-AF65-F5344CB8AC3E}">
        <p14:creationId xmlns:p14="http://schemas.microsoft.com/office/powerpoint/2010/main" val="13271084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EBE5-F218-71A7-92B8-B40C1A05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 Model (recommended)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358C5-0385-8079-BA6C-1F8314E98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Incoming messages are queued if necessary, </a:t>
            </a:r>
            <a:br>
              <a:rPr lang="en-US" sz="3200" dirty="0"/>
            </a:br>
            <a:r>
              <a:rPr lang="en-US" sz="3200" dirty="0"/>
              <a:t>delivered in arrival order.</a:t>
            </a:r>
          </a:p>
          <a:p>
            <a:r>
              <a:rPr lang="en-US" sz="3200" dirty="0"/>
              <a:t>An actor will not be given another message until it is done.</a:t>
            </a:r>
          </a:p>
          <a:p>
            <a:r>
              <a:rPr lang="en-US" sz="3200" dirty="0"/>
              <a:t>Messages sent by an actor will be held until it is done.</a:t>
            </a:r>
          </a:p>
          <a:p>
            <a:r>
              <a:rPr lang="en-US" sz="3200" dirty="0"/>
              <a:t>An actor’s turn may be </a:t>
            </a:r>
            <a:r>
              <a:rPr lang="en-US" sz="3200" dirty="0" err="1"/>
              <a:t>timesliced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68883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98AA-387F-7628-0B43-8142DF7A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Acquiring private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FA0-7F20-4136-1DB4-2DD49118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By creation: </a:t>
            </a:r>
          </a:p>
          <a:p>
            <a:pPr marL="457200" lvl="1" indent="0">
              <a:buNone/>
            </a:pPr>
            <a:r>
              <a:rPr lang="en-US" sz="2800" dirty="0"/>
              <a:t>When an actor creates an new actor, it receives the new actor’s private address.</a:t>
            </a:r>
          </a:p>
          <a:p>
            <a:endParaRPr lang="en-US" sz="3200" dirty="0"/>
          </a:p>
          <a:p>
            <a:r>
              <a:rPr lang="en-US" sz="3200" dirty="0"/>
              <a:t>By construction: </a:t>
            </a:r>
          </a:p>
          <a:p>
            <a:pPr marL="457200" lvl="1" indent="0">
              <a:buNone/>
            </a:pPr>
            <a:r>
              <a:rPr lang="en-US" sz="2800" dirty="0"/>
              <a:t>An actor can be endowed with private addresses when it is created.</a:t>
            </a:r>
          </a:p>
          <a:p>
            <a:endParaRPr lang="en-US" sz="3200" dirty="0"/>
          </a:p>
          <a:p>
            <a:r>
              <a:rPr lang="en-US" sz="3200" dirty="0"/>
              <a:t>By introduction: </a:t>
            </a:r>
          </a:p>
          <a:p>
            <a:pPr marL="457200" lvl="1" indent="0">
              <a:buNone/>
            </a:pPr>
            <a:r>
              <a:rPr lang="en-US" sz="2800" dirty="0"/>
              <a:t>An actor can receive messages containing private </a:t>
            </a:r>
            <a:r>
              <a:rPr lang="en-US" sz="2800"/>
              <a:t>addresses.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7058316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EB63-7183-4D2F-D5A4-3F57A7D3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Subroutines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D93D9-58E7-2DFB-8ADF-60C0EBF5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0418" y="1825625"/>
            <a:ext cx="8913381" cy="4667250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4572000" algn="l"/>
              </a:tabLst>
            </a:pPr>
            <a:r>
              <a:rPr lang="en-US" sz="3900" dirty="0"/>
              <a:t>Parameters	Fortran</a:t>
            </a:r>
          </a:p>
          <a:p>
            <a:pPr>
              <a:tabLst>
                <a:tab pos="4572000" algn="l"/>
              </a:tabLst>
            </a:pPr>
            <a:r>
              <a:rPr lang="en-US" sz="3900" dirty="0"/>
              <a:t>Nested statements	Algol</a:t>
            </a:r>
          </a:p>
          <a:p>
            <a:pPr>
              <a:tabLst>
                <a:tab pos="4572000" algn="l"/>
              </a:tabLst>
            </a:pPr>
            <a:r>
              <a:rPr lang="en-US" sz="3900" dirty="0"/>
              <a:t>First class	Lisp</a:t>
            </a:r>
          </a:p>
          <a:p>
            <a:pPr>
              <a:tabLst>
                <a:tab pos="4572000" algn="l"/>
              </a:tabLst>
            </a:pPr>
            <a:r>
              <a:rPr lang="en-US" sz="3900" dirty="0"/>
              <a:t>Objects	Smalltalk</a:t>
            </a:r>
          </a:p>
          <a:p>
            <a:pPr>
              <a:tabLst>
                <a:tab pos="4572000" algn="l"/>
              </a:tabLst>
            </a:pPr>
            <a:r>
              <a:rPr lang="en-US" sz="3900" dirty="0"/>
              <a:t>Lexical closure	Scheme</a:t>
            </a:r>
          </a:p>
          <a:p>
            <a:pPr>
              <a:tabLst>
                <a:tab pos="4572000" algn="l"/>
              </a:tabLst>
            </a:pPr>
            <a:endParaRPr lang="en-US" sz="3900" dirty="0"/>
          </a:p>
          <a:p>
            <a:pPr>
              <a:tabLst>
                <a:tab pos="4572000" algn="l"/>
              </a:tabLst>
            </a:pPr>
            <a:r>
              <a:rPr lang="en-US" sz="3900" dirty="0"/>
              <a:t>Name changes:	Procedure</a:t>
            </a:r>
            <a:br>
              <a:rPr lang="en-US" sz="3900" dirty="0"/>
            </a:br>
            <a:r>
              <a:rPr lang="en-US" sz="3900" dirty="0"/>
              <a:t>	Function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1904941"/>
      </p:ext>
    </p:extLst>
  </p:cSld>
  <p:clrMapOvr>
    <a:masterClrMapping/>
  </p:clrMapOvr>
  <p:transition spd="slow">
    <p:strips dir="r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3713-0384-8FD8-2E6E-63EE6CA3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F5B2D-7DAD-2779-99DC-2101A46AD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Strictly speaking, a new programming language is not needed to enjoy the new paradigm.</a:t>
            </a:r>
          </a:p>
          <a:p>
            <a:r>
              <a:rPr lang="en-US" sz="3600" dirty="0"/>
              <a:t>However, a new programming language can make it easier to think effectively in the new paradigm.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94846"/>
      </p:ext>
    </p:extLst>
  </p:cSld>
  <p:clrMapOvr>
    <a:masterClrMapping/>
  </p:clrMapOvr>
  <p:transition spd="slow">
    <p:strips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25C0A-CBF1-ABC6-8955-8938B1D5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EFCF-3D30-67C2-FA0D-3623F74C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900" dirty="0"/>
              <a:t>Promotes good design patterns</a:t>
            </a:r>
          </a:p>
          <a:p>
            <a:pPr marL="457200" lvl="1" indent="0">
              <a:buNone/>
            </a:pPr>
            <a:r>
              <a:rPr lang="en-US" sz="3900" dirty="0"/>
              <a:t>Strong cohesion</a:t>
            </a:r>
          </a:p>
          <a:p>
            <a:pPr marL="457200" lvl="1" indent="0">
              <a:buNone/>
            </a:pPr>
            <a:r>
              <a:rPr lang="en-US" sz="3900" dirty="0"/>
              <a:t>Loose coupling</a:t>
            </a:r>
          </a:p>
          <a:p>
            <a:pPr marL="457200" lvl="1" indent="0">
              <a:buNone/>
            </a:pPr>
            <a:r>
              <a:rPr lang="en-US" sz="3900" dirty="0"/>
              <a:t>Conciseness</a:t>
            </a:r>
          </a:p>
          <a:p>
            <a:r>
              <a:rPr lang="en-US" sz="3900" dirty="0"/>
              <a:t>Robustness</a:t>
            </a:r>
          </a:p>
          <a:p>
            <a:endParaRPr lang="en-US" sz="3900" dirty="0"/>
          </a:p>
          <a:p>
            <a:r>
              <a:rPr lang="en-US" sz="3900" dirty="0"/>
              <a:t>Two approaches:</a:t>
            </a:r>
          </a:p>
          <a:p>
            <a:pPr marL="457200" lvl="1" indent="0">
              <a:buNone/>
            </a:pPr>
            <a:r>
              <a:rPr lang="en-US" sz="3900" dirty="0"/>
              <a:t>Transitional </a:t>
            </a:r>
          </a:p>
          <a:p>
            <a:pPr marL="457200" lvl="1" indent="0">
              <a:buNone/>
            </a:pPr>
            <a:r>
              <a:rPr lang="en-US" sz="3900" dirty="0"/>
              <a:t>Actors all the way down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3304844"/>
      </p:ext>
    </p:extLst>
  </p:cSld>
  <p:clrMapOvr>
    <a:masterClrMapping/>
  </p:clrMapOvr>
  <p:transition spd="slow">
    <p:strips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8651-C20F-7DEB-BB5C-E796D3C5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Actors all the way down</a:t>
            </a:r>
            <a:br>
              <a:rPr lang="en-US" sz="4400" dirty="0"/>
            </a:br>
            <a:r>
              <a:rPr lang="en-US" sz="4400" dirty="0">
                <a:solidFill>
                  <a:srgbClr val="92D050"/>
                </a:solidFill>
              </a:rPr>
              <a:t>Everything is an 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61B9E-41EE-9A32-3628-719F7CA5A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b="1" dirty="0"/>
          </a:p>
          <a:p>
            <a:r>
              <a:rPr lang="en-US" sz="3600" b="1" dirty="0"/>
              <a:t>Dale Schumacher </a:t>
            </a:r>
          </a:p>
          <a:p>
            <a:pPr marL="457200" lvl="1" indent="0">
              <a:buNone/>
            </a:pPr>
            <a:r>
              <a:rPr lang="en-US" sz="3600" dirty="0" err="1"/>
              <a:t>uFork</a:t>
            </a:r>
            <a:r>
              <a:rPr lang="en-US" sz="3600" dirty="0"/>
              <a:t> </a:t>
            </a:r>
          </a:p>
          <a:p>
            <a:pPr marL="457200" lvl="1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https://github.com/organix/uFork</a:t>
            </a:r>
            <a:r>
              <a:rPr lang="en-US" sz="3600" dirty="0"/>
              <a:t> </a:t>
            </a:r>
          </a:p>
          <a:p>
            <a:pPr lvl="1"/>
            <a:endParaRPr lang="en-US" sz="3600" dirty="0"/>
          </a:p>
          <a:p>
            <a:r>
              <a:rPr lang="en-US" sz="3600" dirty="0"/>
              <a:t>Carl Hewitt</a:t>
            </a:r>
          </a:p>
          <a:p>
            <a:pPr marL="457200" lvl="1" indent="0">
              <a:buNone/>
            </a:pPr>
            <a:r>
              <a:rPr lang="en-US" sz="3600" dirty="0" err="1"/>
              <a:t>ActorScript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1813761"/>
      </p:ext>
    </p:extLst>
  </p:cSld>
  <p:clrMapOvr>
    <a:masterClrMapping/>
  </p:clrMapOvr>
  <p:transition spd="slow">
    <p:strips dir="r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805A-9F1E-4F90-8764-B2EDA227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A776A-770D-9B75-4E99-468590503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Industry likes little steps</a:t>
            </a:r>
          </a:p>
          <a:p>
            <a:endParaRPr lang="en-US" sz="3600" dirty="0"/>
          </a:p>
          <a:p>
            <a:r>
              <a:rPr lang="en-US" sz="3600" dirty="0"/>
              <a:t>Take the best of current practice</a:t>
            </a:r>
          </a:p>
          <a:p>
            <a:endParaRPr lang="en-US" sz="3600" dirty="0"/>
          </a:p>
          <a:p>
            <a:r>
              <a:rPr lang="en-US" sz="3600" dirty="0"/>
              <a:t>Expansion kit of Actor functionality</a:t>
            </a:r>
          </a:p>
          <a:p>
            <a:endParaRPr lang="en-US" sz="3600" dirty="0"/>
          </a:p>
          <a:p>
            <a:r>
              <a:rPr lang="en-US" sz="3600" dirty="0"/>
              <a:t>Hopefully, the result will not be as crappy as C++</a:t>
            </a:r>
          </a:p>
        </p:txBody>
      </p:sp>
    </p:spTree>
    <p:extLst>
      <p:ext uri="{BB962C8B-B14F-4D97-AF65-F5344CB8AC3E}">
        <p14:creationId xmlns:p14="http://schemas.microsoft.com/office/powerpoint/2010/main" val="3898685647"/>
      </p:ext>
    </p:extLst>
  </p:cSld>
  <p:clrMapOvr>
    <a:masterClrMapping/>
  </p:clrMapOvr>
  <p:transition spd="slow">
    <p:strips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FBC48A-91B0-6218-9B0C-FC9B7407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JavaScript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E0D08A-7148-216F-CD67-80299F0D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Good Parts</a:t>
            </a:r>
          </a:p>
          <a:p>
            <a:pPr marL="457200" lvl="1" indent="0">
              <a:buNone/>
            </a:pPr>
            <a:r>
              <a:rPr lang="en-US" sz="2800" dirty="0"/>
              <a:t>Flexible objects</a:t>
            </a:r>
          </a:p>
          <a:p>
            <a:pPr marL="457200" lvl="1" indent="0">
              <a:buNone/>
            </a:pPr>
            <a:r>
              <a:rPr lang="en-US" sz="2800" dirty="0"/>
              <a:t>First class objects with lexical closure</a:t>
            </a:r>
          </a:p>
          <a:p>
            <a:pPr marL="457200" lvl="1" indent="0">
              <a:buNone/>
            </a:pPr>
            <a:r>
              <a:rPr lang="en-US" sz="2800" dirty="0"/>
              <a:t>Optimized for event handling</a:t>
            </a:r>
          </a:p>
          <a:p>
            <a:pPr lvl="1"/>
            <a:endParaRPr lang="en-US" sz="2800" dirty="0"/>
          </a:p>
          <a:p>
            <a:r>
              <a:rPr lang="en-US" sz="3200" dirty="0"/>
              <a:t>Bad Parts</a:t>
            </a:r>
          </a:p>
          <a:p>
            <a:pPr marL="457200" lvl="1" indent="0">
              <a:buNone/>
            </a:pPr>
            <a:r>
              <a:rPr lang="en-US" sz="2800" dirty="0"/>
              <a:t>Pretty much everything else</a:t>
            </a:r>
          </a:p>
          <a:p>
            <a:pPr marL="457200" lvl="1" indent="0">
              <a:buNone/>
            </a:pPr>
            <a:r>
              <a:rPr lang="en-US" sz="2800" dirty="0"/>
              <a:t>Including most of the new parts</a:t>
            </a:r>
          </a:p>
          <a:p>
            <a:pPr marL="457200" lvl="1" indent="0">
              <a:buNone/>
            </a:pPr>
            <a:r>
              <a:rPr lang="en-US" sz="2800" dirty="0"/>
              <a:t>Sequential illusion confusion</a:t>
            </a:r>
          </a:p>
        </p:txBody>
      </p:sp>
    </p:spTree>
    <p:extLst>
      <p:ext uri="{BB962C8B-B14F-4D97-AF65-F5344CB8AC3E}">
        <p14:creationId xmlns:p14="http://schemas.microsoft.com/office/powerpoint/2010/main" val="2585731032"/>
      </p:ext>
    </p:extLst>
  </p:cSld>
  <p:clrMapOvr>
    <a:masterClrMapping/>
  </p:clrMapOvr>
  <p:transition spd="slow">
    <p:strips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711396-26DA-F118-BEAC-74225B9C0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Misty System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C37E75-327B-9B2D-01A5-4965A2345A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Start by correcting every </a:t>
            </a:r>
            <a:br>
              <a:rPr lang="en-US" sz="3600" dirty="0"/>
            </a:br>
            <a:r>
              <a:rPr lang="en-US" sz="3600" dirty="0"/>
              <a:t>design mistake in JavaScript.</a:t>
            </a:r>
          </a:p>
        </p:txBody>
      </p:sp>
    </p:spTree>
    <p:extLst>
      <p:ext uri="{BB962C8B-B14F-4D97-AF65-F5344CB8AC3E}">
        <p14:creationId xmlns:p14="http://schemas.microsoft.com/office/powerpoint/2010/main" val="32979359"/>
      </p:ext>
    </p:extLst>
  </p:cSld>
  <p:clrMapOvr>
    <a:masterClrMapping/>
  </p:clrMapOvr>
  <p:transition spd="slow">
    <p:strips dir="r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A04F-40D7-6D28-00E4-51D0B3FE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Misty Actor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68899-39B9-0F45-A65C-74BFB8FA1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0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send </a:t>
            </a:r>
            <a:r>
              <a:rPr lang="en-US" sz="3600" dirty="0" err="1">
                <a:latin typeface="Cheltenhm BdItHd BT" panose="02040703050705090403" pitchFamily="18" charset="0"/>
              </a:rPr>
              <a:t>private_address</a:t>
            </a:r>
            <a:r>
              <a:rPr lang="en-US" sz="3600" dirty="0">
                <a:latin typeface="Programma" panose="02000009000000000000" pitchFamily="49" charset="0"/>
              </a:rPr>
              <a:t>: </a:t>
            </a:r>
            <a:r>
              <a:rPr lang="en-US" sz="3600" dirty="0">
                <a:latin typeface="Cheltenhm BdItHd BT" panose="02040703050705090403" pitchFamily="18" charset="0"/>
              </a:rPr>
              <a:t>message</a:t>
            </a:r>
          </a:p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send </a:t>
            </a:r>
            <a:r>
              <a:rPr lang="en-US" sz="3600" dirty="0" err="1">
                <a:latin typeface="Cheltenhm BdItHd BT" panose="02040703050705090403" pitchFamily="18" charset="0"/>
              </a:rPr>
              <a:t>private_address</a:t>
            </a:r>
            <a:r>
              <a:rPr lang="en-US" sz="3600" dirty="0">
                <a:latin typeface="Programma" panose="02000009000000000000" pitchFamily="49" charset="0"/>
              </a:rPr>
              <a:t>: </a:t>
            </a:r>
            <a:r>
              <a:rPr lang="en-US" sz="3600" dirty="0">
                <a:latin typeface="Cheltenhm BdItHd BT" panose="02040703050705090403" pitchFamily="18" charset="0"/>
              </a:rPr>
              <a:t>message</a:t>
            </a:r>
            <a:r>
              <a:rPr lang="en-US" sz="3600" dirty="0">
                <a:latin typeface="Programma" panose="02000009000000000000" pitchFamily="49" charset="0"/>
              </a:rPr>
              <a:t>: </a:t>
            </a:r>
            <a:r>
              <a:rPr lang="en-US" sz="3600" dirty="0">
                <a:latin typeface="Cheltenhm BdItHd BT" panose="02040703050705090403" pitchFamily="18" charset="0"/>
              </a:rPr>
              <a:t>callback</a:t>
            </a:r>
          </a:p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send </a:t>
            </a:r>
            <a:r>
              <a:rPr lang="en-US" sz="3600" dirty="0" err="1">
                <a:latin typeface="Cheltenhm BdItHd BT" panose="02040703050705090403" pitchFamily="18" charset="0"/>
              </a:rPr>
              <a:t>received_message</a:t>
            </a:r>
            <a:r>
              <a:rPr lang="en-US" sz="3600" dirty="0">
                <a:latin typeface="Programma" panose="02000009000000000000" pitchFamily="49" charset="0"/>
              </a:rPr>
              <a:t>: </a:t>
            </a:r>
            <a:r>
              <a:rPr lang="en-US" sz="3600" dirty="0">
                <a:latin typeface="Cheltenhm BdItHd BT" panose="02040703050705090403" pitchFamily="18" charset="0"/>
              </a:rPr>
              <a:t>message</a:t>
            </a:r>
            <a:endParaRPr lang="en-US" sz="3600" dirty="0">
              <a:latin typeface="Programma" panose="02000009000000000000" pitchFamily="49" charset="0"/>
            </a:endParaRPr>
          </a:p>
          <a:p>
            <a:endParaRPr lang="en-US" sz="3600" dirty="0"/>
          </a:p>
          <a:p>
            <a:r>
              <a:rPr lang="en-US" sz="3600" dirty="0"/>
              <a:t>Register a receiver function</a:t>
            </a:r>
          </a:p>
          <a:p>
            <a:r>
              <a:rPr lang="en-US" sz="3600" dirty="0"/>
              <a:t>Register a portal function (bootstrap)</a:t>
            </a:r>
          </a:p>
        </p:txBody>
      </p:sp>
    </p:spTree>
    <p:extLst>
      <p:ext uri="{BB962C8B-B14F-4D97-AF65-F5344CB8AC3E}">
        <p14:creationId xmlns:p14="http://schemas.microsoft.com/office/powerpoint/2010/main" val="3863830482"/>
      </p:ext>
    </p:extLst>
  </p:cSld>
  <p:clrMapOvr>
    <a:masterClrMapping/>
  </p:clrMapOvr>
  <p:transition spd="slow">
    <p:strips dir="r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A04F-40D7-6D28-00E4-51D0B3FE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68899-39B9-0F45-A65C-74BFB8FA1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0705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Cleaner, more modular, functional programming model</a:t>
            </a:r>
          </a:p>
          <a:p>
            <a:r>
              <a:rPr lang="en-US" sz="3600" dirty="0"/>
              <a:t>Message send and receive</a:t>
            </a:r>
          </a:p>
          <a:p>
            <a:r>
              <a:rPr lang="en-US" sz="3600" dirty="0"/>
              <a:t>Blobs</a:t>
            </a:r>
          </a:p>
          <a:p>
            <a:r>
              <a:rPr lang="en-US" sz="3600" dirty="0"/>
              <a:t>Failure management</a:t>
            </a:r>
          </a:p>
          <a:p>
            <a:r>
              <a:rPr lang="en-US" sz="3600"/>
              <a:t>No exceptions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See </a:t>
            </a:r>
            <a:r>
              <a:rPr lang="en-US" sz="3600" dirty="0">
                <a:latin typeface="Programma" panose="02000009000000000000" pitchFamily="49" charset="0"/>
              </a:rPr>
              <a:t>https://crockford.com/misty/</a:t>
            </a:r>
          </a:p>
        </p:txBody>
      </p:sp>
    </p:spTree>
    <p:extLst>
      <p:ext uri="{BB962C8B-B14F-4D97-AF65-F5344CB8AC3E}">
        <p14:creationId xmlns:p14="http://schemas.microsoft.com/office/powerpoint/2010/main" val="3132422931"/>
      </p:ext>
    </p:extLst>
  </p:cSld>
  <p:clrMapOvr>
    <a:masterClrMapping/>
  </p:clrMapOvr>
  <p:transition spd="slow">
    <p:strips dir="r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F6DC5A-819E-4258-C62A-D2FC113C7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Theater of Computation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6ED84DD-452A-2452-BFBD-2EF1004A2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12728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914FCC5-7112-91CE-610F-E6E177412996}"/>
              </a:ext>
            </a:extLst>
          </p:cNvPr>
          <p:cNvSpPr txBox="1"/>
          <p:nvPr/>
        </p:nvSpPr>
        <p:spPr>
          <a:xfrm>
            <a:off x="3258038" y="3648564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</p:spTree>
    <p:extLst>
      <p:ext uri="{BB962C8B-B14F-4D97-AF65-F5344CB8AC3E}">
        <p14:creationId xmlns:p14="http://schemas.microsoft.com/office/powerpoint/2010/main" val="1543478065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A575-2770-4278-4BD9-E9FC0E46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6E49-1C64-B756-31A8-8754803D5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76396"/>
      </p:ext>
    </p:extLst>
  </p:cSld>
  <p:clrMapOvr>
    <a:masterClrMapping/>
  </p:clrMapOvr>
  <p:transition spd="slow">
    <p:strips dir="r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4FCC5-7112-91CE-610F-E6E177412996}"/>
              </a:ext>
            </a:extLst>
          </p:cNvPr>
          <p:cNvSpPr txBox="1"/>
          <p:nvPr/>
        </p:nvSpPr>
        <p:spPr>
          <a:xfrm>
            <a:off x="3258038" y="3648564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59140"/>
      </p:ext>
    </p:extLst>
  </p:cSld>
  <p:clrMapOvr>
    <a:masterClrMapping/>
  </p:clrMapOvr>
  <p:transition spd="slow">
    <p:wipe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90704"/>
      </p:ext>
    </p:extLst>
  </p:cSld>
  <p:clrMapOvr>
    <a:masterClrMapping/>
  </p:clrMapOvr>
  <p:transition spd="slow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1C4D2CC4-FFD3-11D7-3108-66BAE7E7C609}"/>
              </a:ext>
            </a:extLst>
          </p:cNvPr>
          <p:cNvSpPr/>
          <p:nvPr/>
        </p:nvSpPr>
        <p:spPr>
          <a:xfrm>
            <a:off x="5167814" y="813199"/>
            <a:ext cx="1611816" cy="154466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08737"/>
      </p:ext>
    </p:extLst>
  </p:cSld>
  <p:clrMapOvr>
    <a:masterClrMapping/>
  </p:clrMapOvr>
  <p:transition spd="slow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DB35EC-108A-C820-0440-A161AD332660}"/>
              </a:ext>
            </a:extLst>
          </p:cNvPr>
          <p:cNvSpPr/>
          <p:nvPr/>
        </p:nvSpPr>
        <p:spPr>
          <a:xfrm>
            <a:off x="3666149" y="3098340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4FCC5-7112-91CE-610F-E6E177412996}"/>
              </a:ext>
            </a:extLst>
          </p:cNvPr>
          <p:cNvSpPr txBox="1"/>
          <p:nvPr/>
        </p:nvSpPr>
        <p:spPr>
          <a:xfrm>
            <a:off x="3258038" y="3648564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591752-8440-8355-0221-BEA32974E8D4}"/>
              </a:ext>
            </a:extLst>
          </p:cNvPr>
          <p:cNvSpPr/>
          <p:nvPr/>
        </p:nvSpPr>
        <p:spPr>
          <a:xfrm>
            <a:off x="2893017" y="2577885"/>
            <a:ext cx="1146875" cy="676759"/>
          </a:xfrm>
          <a:custGeom>
            <a:avLst/>
            <a:gdLst>
              <a:gd name="connsiteX0" fmla="*/ 0 w 1146875"/>
              <a:gd name="connsiteY0" fmla="*/ 0 h 676759"/>
              <a:gd name="connsiteX1" fmla="*/ 712922 w 1146875"/>
              <a:gd name="connsiteY1" fmla="*/ 196312 h 676759"/>
              <a:gd name="connsiteX2" fmla="*/ 1146875 w 1146875"/>
              <a:gd name="connsiteY2" fmla="*/ 676759 h 676759"/>
              <a:gd name="connsiteX3" fmla="*/ 1146875 w 1146875"/>
              <a:gd name="connsiteY3" fmla="*/ 676759 h 6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676759">
                <a:moveTo>
                  <a:pt x="0" y="0"/>
                </a:moveTo>
                <a:cubicBezTo>
                  <a:pt x="260888" y="41759"/>
                  <a:pt x="521776" y="83519"/>
                  <a:pt x="712922" y="196312"/>
                </a:cubicBezTo>
                <a:cubicBezTo>
                  <a:pt x="904068" y="309105"/>
                  <a:pt x="1146875" y="676759"/>
                  <a:pt x="1146875" y="676759"/>
                </a:cubicBezTo>
                <a:lnTo>
                  <a:pt x="1146875" y="676759"/>
                </a:ln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1DE1D73-CDA1-5274-2090-74628303388C}"/>
              </a:ext>
            </a:extLst>
          </p:cNvPr>
          <p:cNvSpPr/>
          <p:nvPr/>
        </p:nvSpPr>
        <p:spPr>
          <a:xfrm>
            <a:off x="2634712" y="4334359"/>
            <a:ext cx="1012556" cy="475282"/>
          </a:xfrm>
          <a:custGeom>
            <a:avLst/>
            <a:gdLst>
              <a:gd name="connsiteX0" fmla="*/ 1012556 w 1012556"/>
              <a:gd name="connsiteY0" fmla="*/ 0 h 475282"/>
              <a:gd name="connsiteX1" fmla="*/ 619932 w 1012556"/>
              <a:gd name="connsiteY1" fmla="*/ 258305 h 475282"/>
              <a:gd name="connsiteX2" fmla="*/ 0 w 1012556"/>
              <a:gd name="connsiteY2" fmla="*/ 475282 h 4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556" h="475282">
                <a:moveTo>
                  <a:pt x="1012556" y="0"/>
                </a:moveTo>
                <a:cubicBezTo>
                  <a:pt x="900623" y="89545"/>
                  <a:pt x="788691" y="179091"/>
                  <a:pt x="619932" y="258305"/>
                </a:cubicBezTo>
                <a:cubicBezTo>
                  <a:pt x="451173" y="337519"/>
                  <a:pt x="225586" y="406400"/>
                  <a:pt x="0" y="475282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06836"/>
      </p:ext>
    </p:extLst>
  </p:cSld>
  <p:clrMapOvr>
    <a:masterClrMapping/>
  </p:clrMapOvr>
  <p:transition spd="slow"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DB35EC-108A-C820-0440-A161AD332660}"/>
              </a:ext>
            </a:extLst>
          </p:cNvPr>
          <p:cNvSpPr/>
          <p:nvPr/>
        </p:nvSpPr>
        <p:spPr>
          <a:xfrm>
            <a:off x="3666149" y="3098340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4FCC5-7112-91CE-610F-E6E177412996}"/>
              </a:ext>
            </a:extLst>
          </p:cNvPr>
          <p:cNvSpPr txBox="1"/>
          <p:nvPr/>
        </p:nvSpPr>
        <p:spPr>
          <a:xfrm>
            <a:off x="3258038" y="3648564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591752-8440-8355-0221-BEA32974E8D4}"/>
              </a:ext>
            </a:extLst>
          </p:cNvPr>
          <p:cNvSpPr/>
          <p:nvPr/>
        </p:nvSpPr>
        <p:spPr>
          <a:xfrm>
            <a:off x="2893017" y="2577885"/>
            <a:ext cx="1146875" cy="676759"/>
          </a:xfrm>
          <a:custGeom>
            <a:avLst/>
            <a:gdLst>
              <a:gd name="connsiteX0" fmla="*/ 0 w 1146875"/>
              <a:gd name="connsiteY0" fmla="*/ 0 h 676759"/>
              <a:gd name="connsiteX1" fmla="*/ 712922 w 1146875"/>
              <a:gd name="connsiteY1" fmla="*/ 196312 h 676759"/>
              <a:gd name="connsiteX2" fmla="*/ 1146875 w 1146875"/>
              <a:gd name="connsiteY2" fmla="*/ 676759 h 676759"/>
              <a:gd name="connsiteX3" fmla="*/ 1146875 w 1146875"/>
              <a:gd name="connsiteY3" fmla="*/ 676759 h 6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676759">
                <a:moveTo>
                  <a:pt x="0" y="0"/>
                </a:moveTo>
                <a:cubicBezTo>
                  <a:pt x="260888" y="41759"/>
                  <a:pt x="521776" y="83519"/>
                  <a:pt x="712922" y="196312"/>
                </a:cubicBezTo>
                <a:cubicBezTo>
                  <a:pt x="904068" y="309105"/>
                  <a:pt x="1146875" y="676759"/>
                  <a:pt x="1146875" y="676759"/>
                </a:cubicBezTo>
                <a:lnTo>
                  <a:pt x="1146875" y="676759"/>
                </a:ln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1DE1D73-CDA1-5274-2090-74628303388C}"/>
              </a:ext>
            </a:extLst>
          </p:cNvPr>
          <p:cNvSpPr/>
          <p:nvPr/>
        </p:nvSpPr>
        <p:spPr>
          <a:xfrm>
            <a:off x="2634712" y="4334359"/>
            <a:ext cx="1012556" cy="475282"/>
          </a:xfrm>
          <a:custGeom>
            <a:avLst/>
            <a:gdLst>
              <a:gd name="connsiteX0" fmla="*/ 1012556 w 1012556"/>
              <a:gd name="connsiteY0" fmla="*/ 0 h 475282"/>
              <a:gd name="connsiteX1" fmla="*/ 619932 w 1012556"/>
              <a:gd name="connsiteY1" fmla="*/ 258305 h 475282"/>
              <a:gd name="connsiteX2" fmla="*/ 0 w 1012556"/>
              <a:gd name="connsiteY2" fmla="*/ 475282 h 4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556" h="475282">
                <a:moveTo>
                  <a:pt x="1012556" y="0"/>
                </a:moveTo>
                <a:cubicBezTo>
                  <a:pt x="900623" y="89545"/>
                  <a:pt x="788691" y="179091"/>
                  <a:pt x="619932" y="258305"/>
                </a:cubicBezTo>
                <a:cubicBezTo>
                  <a:pt x="451173" y="337519"/>
                  <a:pt x="225586" y="406400"/>
                  <a:pt x="0" y="475282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6542D7D0-821B-A604-FDB3-FBA5D8111EEB}"/>
              </a:ext>
            </a:extLst>
          </p:cNvPr>
          <p:cNvSpPr/>
          <p:nvPr/>
        </p:nvSpPr>
        <p:spPr>
          <a:xfrm flipH="1">
            <a:off x="5167814" y="813199"/>
            <a:ext cx="1611816" cy="154466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4982D82-F59D-521A-10A0-2E55491BE7BE}"/>
              </a:ext>
            </a:extLst>
          </p:cNvPr>
          <p:cNvSpPr/>
          <p:nvPr/>
        </p:nvSpPr>
        <p:spPr>
          <a:xfrm>
            <a:off x="5259092" y="1560163"/>
            <a:ext cx="511408" cy="1668651"/>
          </a:xfrm>
          <a:custGeom>
            <a:avLst/>
            <a:gdLst>
              <a:gd name="connsiteX0" fmla="*/ 470115 w 511408"/>
              <a:gd name="connsiteY0" fmla="*/ 0 h 1668651"/>
              <a:gd name="connsiteX1" fmla="*/ 464949 w 511408"/>
              <a:gd name="connsiteY1" fmla="*/ 1188203 h 1668651"/>
              <a:gd name="connsiteX2" fmla="*/ 0 w 511408"/>
              <a:gd name="connsiteY2" fmla="*/ 1668651 h 166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408" h="1668651">
                <a:moveTo>
                  <a:pt x="470115" y="0"/>
                </a:moveTo>
                <a:cubicBezTo>
                  <a:pt x="506708" y="455047"/>
                  <a:pt x="543302" y="910095"/>
                  <a:pt x="464949" y="1188203"/>
                </a:cubicBezTo>
                <a:cubicBezTo>
                  <a:pt x="386596" y="1466312"/>
                  <a:pt x="193298" y="1567481"/>
                  <a:pt x="0" y="166865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53146"/>
      </p:ext>
    </p:extLst>
  </p:cSld>
  <p:clrMapOvr>
    <a:masterClrMapping/>
  </p:clrMapOvr>
  <p:transition spd="slow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DB35EC-108A-C820-0440-A161AD332660}"/>
              </a:ext>
            </a:extLst>
          </p:cNvPr>
          <p:cNvSpPr/>
          <p:nvPr/>
        </p:nvSpPr>
        <p:spPr>
          <a:xfrm>
            <a:off x="3666149" y="3098340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4FCC5-7112-91CE-610F-E6E177412996}"/>
              </a:ext>
            </a:extLst>
          </p:cNvPr>
          <p:cNvSpPr txBox="1"/>
          <p:nvPr/>
        </p:nvSpPr>
        <p:spPr>
          <a:xfrm>
            <a:off x="3258038" y="3648564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591752-8440-8355-0221-BEA32974E8D4}"/>
              </a:ext>
            </a:extLst>
          </p:cNvPr>
          <p:cNvSpPr/>
          <p:nvPr/>
        </p:nvSpPr>
        <p:spPr>
          <a:xfrm>
            <a:off x="2893017" y="2577885"/>
            <a:ext cx="1146875" cy="676759"/>
          </a:xfrm>
          <a:custGeom>
            <a:avLst/>
            <a:gdLst>
              <a:gd name="connsiteX0" fmla="*/ 0 w 1146875"/>
              <a:gd name="connsiteY0" fmla="*/ 0 h 676759"/>
              <a:gd name="connsiteX1" fmla="*/ 712922 w 1146875"/>
              <a:gd name="connsiteY1" fmla="*/ 196312 h 676759"/>
              <a:gd name="connsiteX2" fmla="*/ 1146875 w 1146875"/>
              <a:gd name="connsiteY2" fmla="*/ 676759 h 676759"/>
              <a:gd name="connsiteX3" fmla="*/ 1146875 w 1146875"/>
              <a:gd name="connsiteY3" fmla="*/ 676759 h 6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676759">
                <a:moveTo>
                  <a:pt x="0" y="0"/>
                </a:moveTo>
                <a:cubicBezTo>
                  <a:pt x="260888" y="41759"/>
                  <a:pt x="521776" y="83519"/>
                  <a:pt x="712922" y="196312"/>
                </a:cubicBezTo>
                <a:cubicBezTo>
                  <a:pt x="904068" y="309105"/>
                  <a:pt x="1146875" y="676759"/>
                  <a:pt x="1146875" y="676759"/>
                </a:cubicBezTo>
                <a:lnTo>
                  <a:pt x="1146875" y="676759"/>
                </a:ln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1DE1D73-CDA1-5274-2090-74628303388C}"/>
              </a:ext>
            </a:extLst>
          </p:cNvPr>
          <p:cNvSpPr/>
          <p:nvPr/>
        </p:nvSpPr>
        <p:spPr>
          <a:xfrm>
            <a:off x="2634712" y="4334359"/>
            <a:ext cx="1012556" cy="475282"/>
          </a:xfrm>
          <a:custGeom>
            <a:avLst/>
            <a:gdLst>
              <a:gd name="connsiteX0" fmla="*/ 1012556 w 1012556"/>
              <a:gd name="connsiteY0" fmla="*/ 0 h 475282"/>
              <a:gd name="connsiteX1" fmla="*/ 619932 w 1012556"/>
              <a:gd name="connsiteY1" fmla="*/ 258305 h 475282"/>
              <a:gd name="connsiteX2" fmla="*/ 0 w 1012556"/>
              <a:gd name="connsiteY2" fmla="*/ 475282 h 4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556" h="475282">
                <a:moveTo>
                  <a:pt x="1012556" y="0"/>
                </a:moveTo>
                <a:cubicBezTo>
                  <a:pt x="900623" y="89545"/>
                  <a:pt x="788691" y="179091"/>
                  <a:pt x="619932" y="258305"/>
                </a:cubicBezTo>
                <a:cubicBezTo>
                  <a:pt x="451173" y="337519"/>
                  <a:pt x="225586" y="406400"/>
                  <a:pt x="0" y="475282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2BB5807-94D5-134E-379D-4B84C7E3059C}"/>
              </a:ext>
            </a:extLst>
          </p:cNvPr>
          <p:cNvSpPr/>
          <p:nvPr/>
        </p:nvSpPr>
        <p:spPr>
          <a:xfrm>
            <a:off x="5579390" y="2603715"/>
            <a:ext cx="3135824" cy="1074549"/>
          </a:xfrm>
          <a:custGeom>
            <a:avLst/>
            <a:gdLst>
              <a:gd name="connsiteX0" fmla="*/ 3135824 w 3135824"/>
              <a:gd name="connsiteY0" fmla="*/ 0 h 1074549"/>
              <a:gd name="connsiteX1" fmla="*/ 2402237 w 3135824"/>
              <a:gd name="connsiteY1" fmla="*/ 681926 h 1074549"/>
              <a:gd name="connsiteX2" fmla="*/ 0 w 3135824"/>
              <a:gd name="connsiteY2" fmla="*/ 1074549 h 107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5824" h="1074549">
                <a:moveTo>
                  <a:pt x="3135824" y="0"/>
                </a:moveTo>
                <a:cubicBezTo>
                  <a:pt x="3030349" y="251417"/>
                  <a:pt x="2924874" y="502835"/>
                  <a:pt x="2402237" y="681926"/>
                </a:cubicBezTo>
                <a:cubicBezTo>
                  <a:pt x="1879600" y="861017"/>
                  <a:pt x="939800" y="967783"/>
                  <a:pt x="0" y="1074549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3239"/>
      </p:ext>
    </p:extLst>
  </p:cSld>
  <p:clrMapOvr>
    <a:masterClrMapping/>
  </p:clrMapOvr>
  <p:transition spd="slow"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DB35EC-108A-C820-0440-A161AD332660}"/>
              </a:ext>
            </a:extLst>
          </p:cNvPr>
          <p:cNvSpPr/>
          <p:nvPr/>
        </p:nvSpPr>
        <p:spPr>
          <a:xfrm>
            <a:off x="3666149" y="3098340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4FCC5-7112-91CE-610F-E6E177412996}"/>
              </a:ext>
            </a:extLst>
          </p:cNvPr>
          <p:cNvSpPr txBox="1"/>
          <p:nvPr/>
        </p:nvSpPr>
        <p:spPr>
          <a:xfrm>
            <a:off x="3258038" y="3648564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FECC8649-7D77-C17B-E9BE-292426FED9C7}"/>
              </a:ext>
            </a:extLst>
          </p:cNvPr>
          <p:cNvSpPr/>
          <p:nvPr/>
        </p:nvSpPr>
        <p:spPr>
          <a:xfrm>
            <a:off x="8581213" y="3489240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591752-8440-8355-0221-BEA32974E8D4}"/>
              </a:ext>
            </a:extLst>
          </p:cNvPr>
          <p:cNvSpPr/>
          <p:nvPr/>
        </p:nvSpPr>
        <p:spPr>
          <a:xfrm>
            <a:off x="2893017" y="2577885"/>
            <a:ext cx="1146875" cy="676759"/>
          </a:xfrm>
          <a:custGeom>
            <a:avLst/>
            <a:gdLst>
              <a:gd name="connsiteX0" fmla="*/ 0 w 1146875"/>
              <a:gd name="connsiteY0" fmla="*/ 0 h 676759"/>
              <a:gd name="connsiteX1" fmla="*/ 712922 w 1146875"/>
              <a:gd name="connsiteY1" fmla="*/ 196312 h 676759"/>
              <a:gd name="connsiteX2" fmla="*/ 1146875 w 1146875"/>
              <a:gd name="connsiteY2" fmla="*/ 676759 h 676759"/>
              <a:gd name="connsiteX3" fmla="*/ 1146875 w 1146875"/>
              <a:gd name="connsiteY3" fmla="*/ 676759 h 6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676759">
                <a:moveTo>
                  <a:pt x="0" y="0"/>
                </a:moveTo>
                <a:cubicBezTo>
                  <a:pt x="260888" y="41759"/>
                  <a:pt x="521776" y="83519"/>
                  <a:pt x="712922" y="196312"/>
                </a:cubicBezTo>
                <a:cubicBezTo>
                  <a:pt x="904068" y="309105"/>
                  <a:pt x="1146875" y="676759"/>
                  <a:pt x="1146875" y="676759"/>
                </a:cubicBezTo>
                <a:lnTo>
                  <a:pt x="1146875" y="676759"/>
                </a:ln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1177A52-61EF-92FF-D4AB-67A2077F55DD}"/>
              </a:ext>
            </a:extLst>
          </p:cNvPr>
          <p:cNvSpPr/>
          <p:nvPr/>
        </p:nvSpPr>
        <p:spPr>
          <a:xfrm>
            <a:off x="10502685" y="2154264"/>
            <a:ext cx="888673" cy="1957953"/>
          </a:xfrm>
          <a:custGeom>
            <a:avLst/>
            <a:gdLst>
              <a:gd name="connsiteX0" fmla="*/ 0 w 888673"/>
              <a:gd name="connsiteY0" fmla="*/ 0 h 1957953"/>
              <a:gd name="connsiteX1" fmla="*/ 888569 w 888673"/>
              <a:gd name="connsiteY1" fmla="*/ 1007390 h 1957953"/>
              <a:gd name="connsiteX2" fmla="*/ 46495 w 888673"/>
              <a:gd name="connsiteY2" fmla="*/ 1957953 h 195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8673" h="1957953">
                <a:moveTo>
                  <a:pt x="0" y="0"/>
                </a:moveTo>
                <a:cubicBezTo>
                  <a:pt x="440410" y="340532"/>
                  <a:pt x="880820" y="681065"/>
                  <a:pt x="888569" y="1007390"/>
                </a:cubicBezTo>
                <a:cubicBezTo>
                  <a:pt x="896318" y="1333715"/>
                  <a:pt x="471406" y="1645834"/>
                  <a:pt x="46495" y="1957953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1DE1D73-CDA1-5274-2090-74628303388C}"/>
              </a:ext>
            </a:extLst>
          </p:cNvPr>
          <p:cNvSpPr/>
          <p:nvPr/>
        </p:nvSpPr>
        <p:spPr>
          <a:xfrm>
            <a:off x="2634712" y="4334359"/>
            <a:ext cx="1012556" cy="475282"/>
          </a:xfrm>
          <a:custGeom>
            <a:avLst/>
            <a:gdLst>
              <a:gd name="connsiteX0" fmla="*/ 1012556 w 1012556"/>
              <a:gd name="connsiteY0" fmla="*/ 0 h 475282"/>
              <a:gd name="connsiteX1" fmla="*/ 619932 w 1012556"/>
              <a:gd name="connsiteY1" fmla="*/ 258305 h 475282"/>
              <a:gd name="connsiteX2" fmla="*/ 0 w 1012556"/>
              <a:gd name="connsiteY2" fmla="*/ 475282 h 4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556" h="475282">
                <a:moveTo>
                  <a:pt x="1012556" y="0"/>
                </a:moveTo>
                <a:cubicBezTo>
                  <a:pt x="900623" y="89545"/>
                  <a:pt x="788691" y="179091"/>
                  <a:pt x="619932" y="258305"/>
                </a:cubicBezTo>
                <a:cubicBezTo>
                  <a:pt x="451173" y="337519"/>
                  <a:pt x="225586" y="406400"/>
                  <a:pt x="0" y="475282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2BB5807-94D5-134E-379D-4B84C7E3059C}"/>
              </a:ext>
            </a:extLst>
          </p:cNvPr>
          <p:cNvSpPr/>
          <p:nvPr/>
        </p:nvSpPr>
        <p:spPr>
          <a:xfrm>
            <a:off x="5579390" y="2603715"/>
            <a:ext cx="3135824" cy="1074549"/>
          </a:xfrm>
          <a:custGeom>
            <a:avLst/>
            <a:gdLst>
              <a:gd name="connsiteX0" fmla="*/ 3135824 w 3135824"/>
              <a:gd name="connsiteY0" fmla="*/ 0 h 1074549"/>
              <a:gd name="connsiteX1" fmla="*/ 2402237 w 3135824"/>
              <a:gd name="connsiteY1" fmla="*/ 681926 h 1074549"/>
              <a:gd name="connsiteX2" fmla="*/ 0 w 3135824"/>
              <a:gd name="connsiteY2" fmla="*/ 1074549 h 107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5824" h="1074549">
                <a:moveTo>
                  <a:pt x="3135824" y="0"/>
                </a:moveTo>
                <a:cubicBezTo>
                  <a:pt x="3030349" y="251417"/>
                  <a:pt x="2924874" y="502835"/>
                  <a:pt x="2402237" y="681926"/>
                </a:cubicBezTo>
                <a:cubicBezTo>
                  <a:pt x="1879600" y="861017"/>
                  <a:pt x="939800" y="967783"/>
                  <a:pt x="0" y="1074549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6858B24-278B-F7D3-3451-531A4B5C1AC1}"/>
              </a:ext>
            </a:extLst>
          </p:cNvPr>
          <p:cNvSpPr/>
          <p:nvPr/>
        </p:nvSpPr>
        <p:spPr>
          <a:xfrm>
            <a:off x="5326251" y="4881966"/>
            <a:ext cx="3368298" cy="714300"/>
          </a:xfrm>
          <a:custGeom>
            <a:avLst/>
            <a:gdLst>
              <a:gd name="connsiteX0" fmla="*/ 3368298 w 3368298"/>
              <a:gd name="connsiteY0" fmla="*/ 144651 h 714300"/>
              <a:gd name="connsiteX1" fmla="*/ 1255363 w 3368298"/>
              <a:gd name="connsiteY1" fmla="*/ 712922 h 714300"/>
              <a:gd name="connsiteX2" fmla="*/ 0 w 3368298"/>
              <a:gd name="connsiteY2" fmla="*/ 0 h 7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8298" h="714300">
                <a:moveTo>
                  <a:pt x="3368298" y="144651"/>
                </a:moveTo>
                <a:cubicBezTo>
                  <a:pt x="2592522" y="440840"/>
                  <a:pt x="1816746" y="737030"/>
                  <a:pt x="1255363" y="712922"/>
                </a:cubicBezTo>
                <a:cubicBezTo>
                  <a:pt x="693980" y="688814"/>
                  <a:pt x="346990" y="344407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0428"/>
      </p:ext>
    </p:extLst>
  </p:cSld>
  <p:clrMapOvr>
    <a:masterClrMapping/>
  </p:clrMapOvr>
  <p:transition spd="slow">
    <p:strips dir="l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DB35EC-108A-C820-0440-A161AD332660}"/>
              </a:ext>
            </a:extLst>
          </p:cNvPr>
          <p:cNvSpPr/>
          <p:nvPr/>
        </p:nvSpPr>
        <p:spPr>
          <a:xfrm>
            <a:off x="3666149" y="3098340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4FCC5-7112-91CE-610F-E6E177412996}"/>
              </a:ext>
            </a:extLst>
          </p:cNvPr>
          <p:cNvSpPr txBox="1"/>
          <p:nvPr/>
        </p:nvSpPr>
        <p:spPr>
          <a:xfrm>
            <a:off x="3258038" y="3648564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FECC8649-7D77-C17B-E9BE-292426FED9C7}"/>
              </a:ext>
            </a:extLst>
          </p:cNvPr>
          <p:cNvSpPr/>
          <p:nvPr/>
        </p:nvSpPr>
        <p:spPr>
          <a:xfrm>
            <a:off x="8581213" y="3489240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591752-8440-8355-0221-BEA32974E8D4}"/>
              </a:ext>
            </a:extLst>
          </p:cNvPr>
          <p:cNvSpPr/>
          <p:nvPr/>
        </p:nvSpPr>
        <p:spPr>
          <a:xfrm>
            <a:off x="2893017" y="2577885"/>
            <a:ext cx="1146875" cy="676759"/>
          </a:xfrm>
          <a:custGeom>
            <a:avLst/>
            <a:gdLst>
              <a:gd name="connsiteX0" fmla="*/ 0 w 1146875"/>
              <a:gd name="connsiteY0" fmla="*/ 0 h 676759"/>
              <a:gd name="connsiteX1" fmla="*/ 712922 w 1146875"/>
              <a:gd name="connsiteY1" fmla="*/ 196312 h 676759"/>
              <a:gd name="connsiteX2" fmla="*/ 1146875 w 1146875"/>
              <a:gd name="connsiteY2" fmla="*/ 676759 h 676759"/>
              <a:gd name="connsiteX3" fmla="*/ 1146875 w 1146875"/>
              <a:gd name="connsiteY3" fmla="*/ 676759 h 6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676759">
                <a:moveTo>
                  <a:pt x="0" y="0"/>
                </a:moveTo>
                <a:cubicBezTo>
                  <a:pt x="260888" y="41759"/>
                  <a:pt x="521776" y="83519"/>
                  <a:pt x="712922" y="196312"/>
                </a:cubicBezTo>
                <a:cubicBezTo>
                  <a:pt x="904068" y="309105"/>
                  <a:pt x="1146875" y="676759"/>
                  <a:pt x="1146875" y="676759"/>
                </a:cubicBezTo>
                <a:lnTo>
                  <a:pt x="1146875" y="676759"/>
                </a:ln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1177A52-61EF-92FF-D4AB-67A2077F55DD}"/>
              </a:ext>
            </a:extLst>
          </p:cNvPr>
          <p:cNvSpPr/>
          <p:nvPr/>
        </p:nvSpPr>
        <p:spPr>
          <a:xfrm>
            <a:off x="10502685" y="2154264"/>
            <a:ext cx="888673" cy="1957953"/>
          </a:xfrm>
          <a:custGeom>
            <a:avLst/>
            <a:gdLst>
              <a:gd name="connsiteX0" fmla="*/ 0 w 888673"/>
              <a:gd name="connsiteY0" fmla="*/ 0 h 1957953"/>
              <a:gd name="connsiteX1" fmla="*/ 888569 w 888673"/>
              <a:gd name="connsiteY1" fmla="*/ 1007390 h 1957953"/>
              <a:gd name="connsiteX2" fmla="*/ 46495 w 888673"/>
              <a:gd name="connsiteY2" fmla="*/ 1957953 h 195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8673" h="1957953">
                <a:moveTo>
                  <a:pt x="0" y="0"/>
                </a:moveTo>
                <a:cubicBezTo>
                  <a:pt x="440410" y="340532"/>
                  <a:pt x="880820" y="681065"/>
                  <a:pt x="888569" y="1007390"/>
                </a:cubicBezTo>
                <a:cubicBezTo>
                  <a:pt x="896318" y="1333715"/>
                  <a:pt x="471406" y="1645834"/>
                  <a:pt x="46495" y="1957953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1DE1D73-CDA1-5274-2090-74628303388C}"/>
              </a:ext>
            </a:extLst>
          </p:cNvPr>
          <p:cNvSpPr/>
          <p:nvPr/>
        </p:nvSpPr>
        <p:spPr>
          <a:xfrm>
            <a:off x="2634712" y="4334359"/>
            <a:ext cx="1012556" cy="475282"/>
          </a:xfrm>
          <a:custGeom>
            <a:avLst/>
            <a:gdLst>
              <a:gd name="connsiteX0" fmla="*/ 1012556 w 1012556"/>
              <a:gd name="connsiteY0" fmla="*/ 0 h 475282"/>
              <a:gd name="connsiteX1" fmla="*/ 619932 w 1012556"/>
              <a:gd name="connsiteY1" fmla="*/ 258305 h 475282"/>
              <a:gd name="connsiteX2" fmla="*/ 0 w 1012556"/>
              <a:gd name="connsiteY2" fmla="*/ 475282 h 4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556" h="475282">
                <a:moveTo>
                  <a:pt x="1012556" y="0"/>
                </a:moveTo>
                <a:cubicBezTo>
                  <a:pt x="900623" y="89545"/>
                  <a:pt x="788691" y="179091"/>
                  <a:pt x="619932" y="258305"/>
                </a:cubicBezTo>
                <a:cubicBezTo>
                  <a:pt x="451173" y="337519"/>
                  <a:pt x="225586" y="406400"/>
                  <a:pt x="0" y="475282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2BB5807-94D5-134E-379D-4B84C7E3059C}"/>
              </a:ext>
            </a:extLst>
          </p:cNvPr>
          <p:cNvSpPr/>
          <p:nvPr/>
        </p:nvSpPr>
        <p:spPr>
          <a:xfrm>
            <a:off x="5579390" y="2603715"/>
            <a:ext cx="3135824" cy="1074549"/>
          </a:xfrm>
          <a:custGeom>
            <a:avLst/>
            <a:gdLst>
              <a:gd name="connsiteX0" fmla="*/ 3135824 w 3135824"/>
              <a:gd name="connsiteY0" fmla="*/ 0 h 1074549"/>
              <a:gd name="connsiteX1" fmla="*/ 2402237 w 3135824"/>
              <a:gd name="connsiteY1" fmla="*/ 681926 h 1074549"/>
              <a:gd name="connsiteX2" fmla="*/ 0 w 3135824"/>
              <a:gd name="connsiteY2" fmla="*/ 1074549 h 107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5824" h="1074549">
                <a:moveTo>
                  <a:pt x="3135824" y="0"/>
                </a:moveTo>
                <a:cubicBezTo>
                  <a:pt x="3030349" y="251417"/>
                  <a:pt x="2924874" y="502835"/>
                  <a:pt x="2402237" y="681926"/>
                </a:cubicBezTo>
                <a:cubicBezTo>
                  <a:pt x="1879600" y="861017"/>
                  <a:pt x="939800" y="967783"/>
                  <a:pt x="0" y="1074549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6858B24-278B-F7D3-3451-531A4B5C1AC1}"/>
              </a:ext>
            </a:extLst>
          </p:cNvPr>
          <p:cNvSpPr/>
          <p:nvPr/>
        </p:nvSpPr>
        <p:spPr>
          <a:xfrm>
            <a:off x="5326251" y="4881966"/>
            <a:ext cx="3368298" cy="714300"/>
          </a:xfrm>
          <a:custGeom>
            <a:avLst/>
            <a:gdLst>
              <a:gd name="connsiteX0" fmla="*/ 3368298 w 3368298"/>
              <a:gd name="connsiteY0" fmla="*/ 144651 h 714300"/>
              <a:gd name="connsiteX1" fmla="*/ 1255363 w 3368298"/>
              <a:gd name="connsiteY1" fmla="*/ 712922 h 714300"/>
              <a:gd name="connsiteX2" fmla="*/ 0 w 3368298"/>
              <a:gd name="connsiteY2" fmla="*/ 0 h 7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8298" h="714300">
                <a:moveTo>
                  <a:pt x="3368298" y="144651"/>
                </a:moveTo>
                <a:cubicBezTo>
                  <a:pt x="2592522" y="440840"/>
                  <a:pt x="1816746" y="737030"/>
                  <a:pt x="1255363" y="712922"/>
                </a:cubicBezTo>
                <a:cubicBezTo>
                  <a:pt x="693980" y="688814"/>
                  <a:pt x="346990" y="344407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DAE6BD6-3C3C-875B-31E6-590214787049}"/>
              </a:ext>
            </a:extLst>
          </p:cNvPr>
          <p:cNvSpPr/>
          <p:nvPr/>
        </p:nvSpPr>
        <p:spPr>
          <a:xfrm rot="20891405">
            <a:off x="6547371" y="4641019"/>
            <a:ext cx="1611816" cy="154466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68713"/>
      </p:ext>
    </p:extLst>
  </p:cSld>
  <p:clrMapOvr>
    <a:masterClrMapping/>
  </p:clrMapOvr>
  <p:transition spd="slow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DB35EC-108A-C820-0440-A161AD332660}"/>
              </a:ext>
            </a:extLst>
          </p:cNvPr>
          <p:cNvSpPr/>
          <p:nvPr/>
        </p:nvSpPr>
        <p:spPr>
          <a:xfrm>
            <a:off x="3666149" y="3098340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4FCC5-7112-91CE-610F-E6E177412996}"/>
              </a:ext>
            </a:extLst>
          </p:cNvPr>
          <p:cNvSpPr txBox="1"/>
          <p:nvPr/>
        </p:nvSpPr>
        <p:spPr>
          <a:xfrm>
            <a:off x="3258038" y="3648564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FECC8649-7D77-C17B-E9BE-292426FED9C7}"/>
              </a:ext>
            </a:extLst>
          </p:cNvPr>
          <p:cNvSpPr/>
          <p:nvPr/>
        </p:nvSpPr>
        <p:spPr>
          <a:xfrm>
            <a:off x="8581213" y="3489240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591752-8440-8355-0221-BEA32974E8D4}"/>
              </a:ext>
            </a:extLst>
          </p:cNvPr>
          <p:cNvSpPr/>
          <p:nvPr/>
        </p:nvSpPr>
        <p:spPr>
          <a:xfrm>
            <a:off x="2893017" y="2577885"/>
            <a:ext cx="1146875" cy="676759"/>
          </a:xfrm>
          <a:custGeom>
            <a:avLst/>
            <a:gdLst>
              <a:gd name="connsiteX0" fmla="*/ 0 w 1146875"/>
              <a:gd name="connsiteY0" fmla="*/ 0 h 676759"/>
              <a:gd name="connsiteX1" fmla="*/ 712922 w 1146875"/>
              <a:gd name="connsiteY1" fmla="*/ 196312 h 676759"/>
              <a:gd name="connsiteX2" fmla="*/ 1146875 w 1146875"/>
              <a:gd name="connsiteY2" fmla="*/ 676759 h 676759"/>
              <a:gd name="connsiteX3" fmla="*/ 1146875 w 1146875"/>
              <a:gd name="connsiteY3" fmla="*/ 676759 h 6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676759">
                <a:moveTo>
                  <a:pt x="0" y="0"/>
                </a:moveTo>
                <a:cubicBezTo>
                  <a:pt x="260888" y="41759"/>
                  <a:pt x="521776" y="83519"/>
                  <a:pt x="712922" y="196312"/>
                </a:cubicBezTo>
                <a:cubicBezTo>
                  <a:pt x="904068" y="309105"/>
                  <a:pt x="1146875" y="676759"/>
                  <a:pt x="1146875" y="676759"/>
                </a:cubicBezTo>
                <a:lnTo>
                  <a:pt x="1146875" y="676759"/>
                </a:ln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1177A52-61EF-92FF-D4AB-67A2077F55DD}"/>
              </a:ext>
            </a:extLst>
          </p:cNvPr>
          <p:cNvSpPr/>
          <p:nvPr/>
        </p:nvSpPr>
        <p:spPr>
          <a:xfrm>
            <a:off x="10502685" y="2154264"/>
            <a:ext cx="888673" cy="1957953"/>
          </a:xfrm>
          <a:custGeom>
            <a:avLst/>
            <a:gdLst>
              <a:gd name="connsiteX0" fmla="*/ 0 w 888673"/>
              <a:gd name="connsiteY0" fmla="*/ 0 h 1957953"/>
              <a:gd name="connsiteX1" fmla="*/ 888569 w 888673"/>
              <a:gd name="connsiteY1" fmla="*/ 1007390 h 1957953"/>
              <a:gd name="connsiteX2" fmla="*/ 46495 w 888673"/>
              <a:gd name="connsiteY2" fmla="*/ 1957953 h 195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8673" h="1957953">
                <a:moveTo>
                  <a:pt x="0" y="0"/>
                </a:moveTo>
                <a:cubicBezTo>
                  <a:pt x="440410" y="340532"/>
                  <a:pt x="880820" y="681065"/>
                  <a:pt x="888569" y="1007390"/>
                </a:cubicBezTo>
                <a:cubicBezTo>
                  <a:pt x="896318" y="1333715"/>
                  <a:pt x="471406" y="1645834"/>
                  <a:pt x="46495" y="1957953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1DE1D73-CDA1-5274-2090-74628303388C}"/>
              </a:ext>
            </a:extLst>
          </p:cNvPr>
          <p:cNvSpPr/>
          <p:nvPr/>
        </p:nvSpPr>
        <p:spPr>
          <a:xfrm>
            <a:off x="2634712" y="4334359"/>
            <a:ext cx="1012556" cy="475282"/>
          </a:xfrm>
          <a:custGeom>
            <a:avLst/>
            <a:gdLst>
              <a:gd name="connsiteX0" fmla="*/ 1012556 w 1012556"/>
              <a:gd name="connsiteY0" fmla="*/ 0 h 475282"/>
              <a:gd name="connsiteX1" fmla="*/ 619932 w 1012556"/>
              <a:gd name="connsiteY1" fmla="*/ 258305 h 475282"/>
              <a:gd name="connsiteX2" fmla="*/ 0 w 1012556"/>
              <a:gd name="connsiteY2" fmla="*/ 475282 h 4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556" h="475282">
                <a:moveTo>
                  <a:pt x="1012556" y="0"/>
                </a:moveTo>
                <a:cubicBezTo>
                  <a:pt x="900623" y="89545"/>
                  <a:pt x="788691" y="179091"/>
                  <a:pt x="619932" y="258305"/>
                </a:cubicBezTo>
                <a:cubicBezTo>
                  <a:pt x="451173" y="337519"/>
                  <a:pt x="225586" y="406400"/>
                  <a:pt x="0" y="475282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2BB5807-94D5-134E-379D-4B84C7E3059C}"/>
              </a:ext>
            </a:extLst>
          </p:cNvPr>
          <p:cNvSpPr/>
          <p:nvPr/>
        </p:nvSpPr>
        <p:spPr>
          <a:xfrm>
            <a:off x="5579390" y="2603715"/>
            <a:ext cx="3135824" cy="1074549"/>
          </a:xfrm>
          <a:custGeom>
            <a:avLst/>
            <a:gdLst>
              <a:gd name="connsiteX0" fmla="*/ 3135824 w 3135824"/>
              <a:gd name="connsiteY0" fmla="*/ 0 h 1074549"/>
              <a:gd name="connsiteX1" fmla="*/ 2402237 w 3135824"/>
              <a:gd name="connsiteY1" fmla="*/ 681926 h 1074549"/>
              <a:gd name="connsiteX2" fmla="*/ 0 w 3135824"/>
              <a:gd name="connsiteY2" fmla="*/ 1074549 h 107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5824" h="1074549">
                <a:moveTo>
                  <a:pt x="3135824" y="0"/>
                </a:moveTo>
                <a:cubicBezTo>
                  <a:pt x="3030349" y="251417"/>
                  <a:pt x="2924874" y="502835"/>
                  <a:pt x="2402237" y="681926"/>
                </a:cubicBezTo>
                <a:cubicBezTo>
                  <a:pt x="1879600" y="861017"/>
                  <a:pt x="939800" y="967783"/>
                  <a:pt x="0" y="1074549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6858B24-278B-F7D3-3451-531A4B5C1AC1}"/>
              </a:ext>
            </a:extLst>
          </p:cNvPr>
          <p:cNvSpPr/>
          <p:nvPr/>
        </p:nvSpPr>
        <p:spPr>
          <a:xfrm>
            <a:off x="5326251" y="4881966"/>
            <a:ext cx="3368298" cy="714300"/>
          </a:xfrm>
          <a:custGeom>
            <a:avLst/>
            <a:gdLst>
              <a:gd name="connsiteX0" fmla="*/ 3368298 w 3368298"/>
              <a:gd name="connsiteY0" fmla="*/ 144651 h 714300"/>
              <a:gd name="connsiteX1" fmla="*/ 1255363 w 3368298"/>
              <a:gd name="connsiteY1" fmla="*/ 712922 h 714300"/>
              <a:gd name="connsiteX2" fmla="*/ 0 w 3368298"/>
              <a:gd name="connsiteY2" fmla="*/ 0 h 7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8298" h="714300">
                <a:moveTo>
                  <a:pt x="3368298" y="144651"/>
                </a:moveTo>
                <a:cubicBezTo>
                  <a:pt x="2592522" y="440840"/>
                  <a:pt x="1816746" y="737030"/>
                  <a:pt x="1255363" y="712922"/>
                </a:cubicBezTo>
                <a:cubicBezTo>
                  <a:pt x="693980" y="688814"/>
                  <a:pt x="346990" y="344407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F2AC3F4-3E4A-2FFF-123F-DA579FD1ADEE}"/>
              </a:ext>
            </a:extLst>
          </p:cNvPr>
          <p:cNvSpPr/>
          <p:nvPr/>
        </p:nvSpPr>
        <p:spPr>
          <a:xfrm rot="19951337">
            <a:off x="2266221" y="3942383"/>
            <a:ext cx="1611816" cy="154466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92280"/>
      </p:ext>
    </p:extLst>
  </p:cSld>
  <p:clrMapOvr>
    <a:masterClrMapping/>
  </p:clrMapOvr>
  <p:transition spd="slow">
    <p:wip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303AC8-DB53-618E-1D99-46E1C1E09BFD}"/>
              </a:ext>
            </a:extLst>
          </p:cNvPr>
          <p:cNvGrpSpPr/>
          <p:nvPr/>
        </p:nvGrpSpPr>
        <p:grpSpPr>
          <a:xfrm>
            <a:off x="3258038" y="3092061"/>
            <a:ext cx="2838277" cy="1997808"/>
            <a:chOff x="3258038" y="3092061"/>
            <a:chExt cx="2838277" cy="199780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CDB35EC-108A-C820-0440-A161AD332660}"/>
                </a:ext>
              </a:extLst>
            </p:cNvPr>
            <p:cNvSpPr/>
            <p:nvPr/>
          </p:nvSpPr>
          <p:spPr>
            <a:xfrm>
              <a:off x="3670205" y="3092061"/>
              <a:ext cx="1997808" cy="19978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innerShdw blurRad="63500" dist="1270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14FCC5-7112-91CE-610F-E6E177412996}"/>
                </a:ext>
              </a:extLst>
            </p:cNvPr>
            <p:cNvSpPr txBox="1"/>
            <p:nvPr/>
          </p:nvSpPr>
          <p:spPr>
            <a:xfrm>
              <a:off x="3258038" y="3648564"/>
              <a:ext cx="283827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Programma" panose="02000009000000000000" pitchFamily="49" charset="0"/>
                </a:rPr>
                <a:t>Liaison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2C90FB-24FF-5C1C-660A-35C3D7097B06}"/>
              </a:ext>
            </a:extLst>
          </p:cNvPr>
          <p:cNvGrpSpPr/>
          <p:nvPr/>
        </p:nvGrpSpPr>
        <p:grpSpPr>
          <a:xfrm>
            <a:off x="8178268" y="3489240"/>
            <a:ext cx="2838277" cy="1997808"/>
            <a:chOff x="8178268" y="3489240"/>
            <a:chExt cx="2838277" cy="199780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CC8649-7D77-C17B-E9BE-292426FED9C7}"/>
                </a:ext>
              </a:extLst>
            </p:cNvPr>
            <p:cNvSpPr/>
            <p:nvPr/>
          </p:nvSpPr>
          <p:spPr>
            <a:xfrm>
              <a:off x="8581213" y="3489240"/>
              <a:ext cx="1997808" cy="19978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innerShdw blurRad="63500" dist="1270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33A9B2-8E2E-D194-65FB-A9F876910164}"/>
                </a:ext>
              </a:extLst>
            </p:cNvPr>
            <p:cNvSpPr txBox="1"/>
            <p:nvPr/>
          </p:nvSpPr>
          <p:spPr>
            <a:xfrm>
              <a:off x="8178268" y="4060347"/>
              <a:ext cx="2838277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Programma" panose="02000009000000000000" pitchFamily="49" charset="0"/>
                </a:rPr>
                <a:t>Minion</a:t>
              </a: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591752-8440-8355-0221-BEA32974E8D4}"/>
              </a:ext>
            </a:extLst>
          </p:cNvPr>
          <p:cNvSpPr/>
          <p:nvPr/>
        </p:nvSpPr>
        <p:spPr>
          <a:xfrm>
            <a:off x="2893017" y="2577885"/>
            <a:ext cx="1146875" cy="676759"/>
          </a:xfrm>
          <a:custGeom>
            <a:avLst/>
            <a:gdLst>
              <a:gd name="connsiteX0" fmla="*/ 0 w 1146875"/>
              <a:gd name="connsiteY0" fmla="*/ 0 h 676759"/>
              <a:gd name="connsiteX1" fmla="*/ 712922 w 1146875"/>
              <a:gd name="connsiteY1" fmla="*/ 196312 h 676759"/>
              <a:gd name="connsiteX2" fmla="*/ 1146875 w 1146875"/>
              <a:gd name="connsiteY2" fmla="*/ 676759 h 676759"/>
              <a:gd name="connsiteX3" fmla="*/ 1146875 w 1146875"/>
              <a:gd name="connsiteY3" fmla="*/ 676759 h 6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676759">
                <a:moveTo>
                  <a:pt x="0" y="0"/>
                </a:moveTo>
                <a:cubicBezTo>
                  <a:pt x="260888" y="41759"/>
                  <a:pt x="521776" y="83519"/>
                  <a:pt x="712922" y="196312"/>
                </a:cubicBezTo>
                <a:cubicBezTo>
                  <a:pt x="904068" y="309105"/>
                  <a:pt x="1146875" y="676759"/>
                  <a:pt x="1146875" y="676759"/>
                </a:cubicBezTo>
                <a:lnTo>
                  <a:pt x="1146875" y="676759"/>
                </a:ln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1DE1D73-CDA1-5274-2090-74628303388C}"/>
              </a:ext>
            </a:extLst>
          </p:cNvPr>
          <p:cNvSpPr/>
          <p:nvPr/>
        </p:nvSpPr>
        <p:spPr>
          <a:xfrm>
            <a:off x="2634712" y="4334359"/>
            <a:ext cx="1012556" cy="475282"/>
          </a:xfrm>
          <a:custGeom>
            <a:avLst/>
            <a:gdLst>
              <a:gd name="connsiteX0" fmla="*/ 1012556 w 1012556"/>
              <a:gd name="connsiteY0" fmla="*/ 0 h 475282"/>
              <a:gd name="connsiteX1" fmla="*/ 619932 w 1012556"/>
              <a:gd name="connsiteY1" fmla="*/ 258305 h 475282"/>
              <a:gd name="connsiteX2" fmla="*/ 0 w 1012556"/>
              <a:gd name="connsiteY2" fmla="*/ 475282 h 4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556" h="475282">
                <a:moveTo>
                  <a:pt x="1012556" y="0"/>
                </a:moveTo>
                <a:cubicBezTo>
                  <a:pt x="900623" y="89545"/>
                  <a:pt x="788691" y="179091"/>
                  <a:pt x="619932" y="258305"/>
                </a:cubicBezTo>
                <a:cubicBezTo>
                  <a:pt x="451173" y="337519"/>
                  <a:pt x="225586" y="406400"/>
                  <a:pt x="0" y="475282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6858B24-278B-F7D3-3451-531A4B5C1AC1}"/>
              </a:ext>
            </a:extLst>
          </p:cNvPr>
          <p:cNvSpPr/>
          <p:nvPr/>
        </p:nvSpPr>
        <p:spPr>
          <a:xfrm>
            <a:off x="5326251" y="4881966"/>
            <a:ext cx="3368298" cy="714300"/>
          </a:xfrm>
          <a:custGeom>
            <a:avLst/>
            <a:gdLst>
              <a:gd name="connsiteX0" fmla="*/ 3368298 w 3368298"/>
              <a:gd name="connsiteY0" fmla="*/ 144651 h 714300"/>
              <a:gd name="connsiteX1" fmla="*/ 1255363 w 3368298"/>
              <a:gd name="connsiteY1" fmla="*/ 712922 h 714300"/>
              <a:gd name="connsiteX2" fmla="*/ 0 w 3368298"/>
              <a:gd name="connsiteY2" fmla="*/ 0 h 7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8298" h="714300">
                <a:moveTo>
                  <a:pt x="3368298" y="144651"/>
                </a:moveTo>
                <a:cubicBezTo>
                  <a:pt x="2592522" y="440840"/>
                  <a:pt x="1816746" y="737030"/>
                  <a:pt x="1255363" y="712922"/>
                </a:cubicBezTo>
                <a:cubicBezTo>
                  <a:pt x="693980" y="688814"/>
                  <a:pt x="346990" y="344407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C1E5BC-61DC-C481-ED6F-3502000086CC}"/>
              </a:ext>
            </a:extLst>
          </p:cNvPr>
          <p:cNvSpPr/>
          <p:nvPr/>
        </p:nvSpPr>
        <p:spPr>
          <a:xfrm>
            <a:off x="4288187" y="450932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0F052A-F8F8-2FF3-13A4-BB2870677E2D}"/>
              </a:ext>
            </a:extLst>
          </p:cNvPr>
          <p:cNvSpPr txBox="1"/>
          <p:nvPr/>
        </p:nvSpPr>
        <p:spPr>
          <a:xfrm>
            <a:off x="3876020" y="1007435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834AD4-AD57-2A4E-EE8E-29B2E57C41DB}"/>
              </a:ext>
            </a:extLst>
          </p:cNvPr>
          <p:cNvSpPr/>
          <p:nvPr/>
        </p:nvSpPr>
        <p:spPr>
          <a:xfrm>
            <a:off x="8597844" y="389977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E8A832-7E24-716B-AE54-8F0C50F46894}"/>
              </a:ext>
            </a:extLst>
          </p:cNvPr>
          <p:cNvSpPr txBox="1"/>
          <p:nvPr/>
        </p:nvSpPr>
        <p:spPr>
          <a:xfrm>
            <a:off x="8160106" y="915556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822E67-5295-C41B-F309-F71837A214B9}"/>
              </a:ext>
            </a:extLst>
          </p:cNvPr>
          <p:cNvCxnSpPr/>
          <p:nvPr/>
        </p:nvCxnSpPr>
        <p:spPr>
          <a:xfrm>
            <a:off x="6988029" y="2973897"/>
            <a:ext cx="5062756" cy="0"/>
          </a:xfrm>
          <a:prstGeom prst="line">
            <a:avLst/>
          </a:prstGeom>
          <a:ln w="1174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47AEE74-0E9D-F150-87B7-20D23FCBD92F}"/>
              </a:ext>
            </a:extLst>
          </p:cNvPr>
          <p:cNvSpPr/>
          <p:nvPr/>
        </p:nvSpPr>
        <p:spPr>
          <a:xfrm>
            <a:off x="2200759" y="2076773"/>
            <a:ext cx="2329912" cy="2138766"/>
          </a:xfrm>
          <a:custGeom>
            <a:avLst/>
            <a:gdLst>
              <a:gd name="connsiteX0" fmla="*/ 2329912 w 2329912"/>
              <a:gd name="connsiteY0" fmla="*/ 0 h 2138766"/>
              <a:gd name="connsiteX1" fmla="*/ 754251 w 2329912"/>
              <a:gd name="connsiteY1" fmla="*/ 1007390 h 2138766"/>
              <a:gd name="connsiteX2" fmla="*/ 0 w 2329912"/>
              <a:gd name="connsiteY2" fmla="*/ 2138766 h 213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9912" h="2138766">
                <a:moveTo>
                  <a:pt x="2329912" y="0"/>
                </a:moveTo>
                <a:cubicBezTo>
                  <a:pt x="1736241" y="325464"/>
                  <a:pt x="1142570" y="650929"/>
                  <a:pt x="754251" y="1007390"/>
                </a:cubicBezTo>
                <a:cubicBezTo>
                  <a:pt x="365932" y="1363851"/>
                  <a:pt x="182966" y="1751308"/>
                  <a:pt x="0" y="2138766"/>
                </a:cubicBezTo>
              </a:path>
            </a:pathLst>
          </a:custGeom>
          <a:noFill/>
          <a:ln w="76200">
            <a:solidFill>
              <a:schemeClr val="tx1"/>
            </a:solidFill>
            <a:headEnd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165DB1-EA10-4A04-3F1B-5EFA6D3DC171}"/>
              </a:ext>
            </a:extLst>
          </p:cNvPr>
          <p:cNvSpPr/>
          <p:nvPr/>
        </p:nvSpPr>
        <p:spPr>
          <a:xfrm>
            <a:off x="6312976" y="1410346"/>
            <a:ext cx="2257587" cy="46495"/>
          </a:xfrm>
          <a:custGeom>
            <a:avLst/>
            <a:gdLst>
              <a:gd name="connsiteX0" fmla="*/ 2257587 w 2257587"/>
              <a:gd name="connsiteY0" fmla="*/ 0 h 46495"/>
              <a:gd name="connsiteX1" fmla="*/ 0 w 2257587"/>
              <a:gd name="connsiteY1" fmla="*/ 46495 h 4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57587" h="46495">
                <a:moveTo>
                  <a:pt x="2257587" y="0"/>
                </a:moveTo>
                <a:lnTo>
                  <a:pt x="0" y="46495"/>
                </a:ln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9569218-7834-EEFB-866E-0E539D2F5EDB}"/>
              </a:ext>
            </a:extLst>
          </p:cNvPr>
          <p:cNvSpPr/>
          <p:nvPr/>
        </p:nvSpPr>
        <p:spPr>
          <a:xfrm>
            <a:off x="2893017" y="596463"/>
            <a:ext cx="1529166" cy="472920"/>
          </a:xfrm>
          <a:custGeom>
            <a:avLst/>
            <a:gdLst>
              <a:gd name="connsiteX0" fmla="*/ 0 w 1529166"/>
              <a:gd name="connsiteY0" fmla="*/ 472920 h 472920"/>
              <a:gd name="connsiteX1" fmla="*/ 650929 w 1529166"/>
              <a:gd name="connsiteY1" fmla="*/ 2805 h 472920"/>
              <a:gd name="connsiteX2" fmla="*/ 1529166 w 1529166"/>
              <a:gd name="connsiteY2" fmla="*/ 312771 h 47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9166" h="472920">
                <a:moveTo>
                  <a:pt x="0" y="472920"/>
                </a:moveTo>
                <a:cubicBezTo>
                  <a:pt x="198034" y="251208"/>
                  <a:pt x="396068" y="29496"/>
                  <a:pt x="650929" y="2805"/>
                </a:cubicBezTo>
                <a:cubicBezTo>
                  <a:pt x="905790" y="-23887"/>
                  <a:pt x="1217478" y="144442"/>
                  <a:pt x="1529166" y="31277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2603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A575-2770-4278-4BD9-E9FC0E46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6E49-1C64-B756-31A8-8754803D5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Functional Factoring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69305B-7E95-A520-58A5-6803FBAD5570}"/>
              </a:ext>
            </a:extLst>
          </p:cNvPr>
          <p:cNvCxnSpPr/>
          <p:nvPr/>
        </p:nvCxnSpPr>
        <p:spPr>
          <a:xfrm>
            <a:off x="2800750" y="671413"/>
            <a:ext cx="6720520" cy="6969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39947"/>
      </p:ext>
    </p:extLst>
  </p:cSld>
  <p:clrMapOvr>
    <a:masterClrMapping/>
  </p:clrMapOvr>
  <p:transition spd="slow">
    <p:strips dir="r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0224BA-57C0-B017-E1C0-7FBFB95EF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Previously...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99972-EBBB-1B71-9F1E-10E991AA4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66845"/>
      </p:ext>
    </p:extLst>
  </p:cSld>
  <p:clrMapOvr>
    <a:masterClrMapping/>
  </p:clrMapOvr>
  <p:transition spd="slow">
    <p:push dir="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72AC20-23B4-1D6D-D76A-F908656B0392}"/>
              </a:ext>
            </a:extLst>
          </p:cNvPr>
          <p:cNvSpPr txBox="1"/>
          <p:nvPr/>
        </p:nvSpPr>
        <p:spPr>
          <a:xfrm flipH="1">
            <a:off x="3501191" y="4168068"/>
            <a:ext cx="6686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How did the </a:t>
            </a:r>
            <a:r>
              <a:rPr lang="en-US" sz="4000" dirty="0">
                <a:solidFill>
                  <a:schemeClr val="bg1"/>
                </a:solidFill>
                <a:highlight>
                  <a:srgbClr val="FFFF00"/>
                </a:highlight>
                <a:latin typeface="Programma" panose="02000009000000000000" pitchFamily="49" charset="0"/>
              </a:rPr>
              <a:t>Client</a:t>
            </a:r>
            <a:r>
              <a:rPr lang="en-US" sz="4000" dirty="0"/>
              <a:t> get the private address of the </a:t>
            </a:r>
            <a:r>
              <a:rPr lang="en-US" sz="4000" dirty="0">
                <a:solidFill>
                  <a:schemeClr val="bg1"/>
                </a:solidFill>
                <a:highlight>
                  <a:srgbClr val="C0C0C0"/>
                </a:highlight>
                <a:latin typeface="Programma" panose="02000009000000000000" pitchFamily="49" charset="0"/>
              </a:rPr>
              <a:t>Agent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46560944"/>
      </p:ext>
    </p:extLst>
  </p:cSld>
  <p:clrMapOvr>
    <a:masterClrMapping/>
  </p:clrMapOvr>
  <p:transition spd="slow">
    <p:strips dir="l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58383"/>
      </p:ext>
    </p:extLst>
  </p:cSld>
  <p:clrMapOvr>
    <a:masterClrMapping/>
  </p:clrMapOvr>
  <p:transition spd="slow">
    <p:strips dir="l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BDCCD4-6B60-D32A-8915-2ACE64C20CFC}"/>
              </a:ext>
            </a:extLst>
          </p:cNvPr>
          <p:cNvSpPr/>
          <p:nvPr/>
        </p:nvSpPr>
        <p:spPr>
          <a:xfrm>
            <a:off x="3945972" y="2546822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599EB-1C10-7ABD-F054-EA8CA1A8A17F}"/>
              </a:ext>
            </a:extLst>
          </p:cNvPr>
          <p:cNvSpPr txBox="1"/>
          <p:nvPr/>
        </p:nvSpPr>
        <p:spPr>
          <a:xfrm>
            <a:off x="3545943" y="3069131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Portal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96551B9-00A2-6984-037D-7C573FCD4CF0}"/>
              </a:ext>
            </a:extLst>
          </p:cNvPr>
          <p:cNvSpPr/>
          <p:nvPr/>
        </p:nvSpPr>
        <p:spPr>
          <a:xfrm>
            <a:off x="3254644" y="1584379"/>
            <a:ext cx="1894952" cy="952177"/>
          </a:xfrm>
          <a:custGeom>
            <a:avLst/>
            <a:gdLst>
              <a:gd name="connsiteX0" fmla="*/ 0 w 1894952"/>
              <a:gd name="connsiteY0" fmla="*/ 94604 h 952177"/>
              <a:gd name="connsiteX1" fmla="*/ 1684149 w 1894952"/>
              <a:gd name="connsiteY1" fmla="*/ 79106 h 952177"/>
              <a:gd name="connsiteX2" fmla="*/ 1813302 w 1894952"/>
              <a:gd name="connsiteY2" fmla="*/ 952177 h 95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4952" h="952177">
                <a:moveTo>
                  <a:pt x="0" y="94604"/>
                </a:moveTo>
                <a:cubicBezTo>
                  <a:pt x="690966" y="15390"/>
                  <a:pt x="1381932" y="-63823"/>
                  <a:pt x="1684149" y="79106"/>
                </a:cubicBezTo>
                <a:cubicBezTo>
                  <a:pt x="1986366" y="222035"/>
                  <a:pt x="1899834" y="587106"/>
                  <a:pt x="1813302" y="952177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98677"/>
      </p:ext>
    </p:extLst>
  </p:cSld>
  <p:clrMapOvr>
    <a:masterClrMapping/>
  </p:clrMapOvr>
  <p:transition spd="slow">
    <p:strips dir="rd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BDCCD4-6B60-D32A-8915-2ACE64C20CFC}"/>
              </a:ext>
            </a:extLst>
          </p:cNvPr>
          <p:cNvSpPr/>
          <p:nvPr/>
        </p:nvSpPr>
        <p:spPr>
          <a:xfrm>
            <a:off x="3945972" y="2546822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599EB-1C10-7ABD-F054-EA8CA1A8A17F}"/>
              </a:ext>
            </a:extLst>
          </p:cNvPr>
          <p:cNvSpPr txBox="1"/>
          <p:nvPr/>
        </p:nvSpPr>
        <p:spPr>
          <a:xfrm>
            <a:off x="3545943" y="3069131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Portal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96551B9-00A2-6984-037D-7C573FCD4CF0}"/>
              </a:ext>
            </a:extLst>
          </p:cNvPr>
          <p:cNvSpPr/>
          <p:nvPr/>
        </p:nvSpPr>
        <p:spPr>
          <a:xfrm>
            <a:off x="3254644" y="1584379"/>
            <a:ext cx="1894952" cy="952177"/>
          </a:xfrm>
          <a:custGeom>
            <a:avLst/>
            <a:gdLst>
              <a:gd name="connsiteX0" fmla="*/ 0 w 1894952"/>
              <a:gd name="connsiteY0" fmla="*/ 94604 h 952177"/>
              <a:gd name="connsiteX1" fmla="*/ 1684149 w 1894952"/>
              <a:gd name="connsiteY1" fmla="*/ 79106 h 952177"/>
              <a:gd name="connsiteX2" fmla="*/ 1813302 w 1894952"/>
              <a:gd name="connsiteY2" fmla="*/ 952177 h 95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4952" h="952177">
                <a:moveTo>
                  <a:pt x="0" y="94604"/>
                </a:moveTo>
                <a:cubicBezTo>
                  <a:pt x="690966" y="15390"/>
                  <a:pt x="1381932" y="-63823"/>
                  <a:pt x="1684149" y="79106"/>
                </a:cubicBezTo>
                <a:cubicBezTo>
                  <a:pt x="1986366" y="222035"/>
                  <a:pt x="1899834" y="587106"/>
                  <a:pt x="1813302" y="952177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61ECBC07-94EA-238B-7165-D76B3AED29E3}"/>
              </a:ext>
            </a:extLst>
          </p:cNvPr>
          <p:cNvSpPr/>
          <p:nvPr/>
        </p:nvSpPr>
        <p:spPr>
          <a:xfrm rot="20305132">
            <a:off x="6425442" y="1978938"/>
            <a:ext cx="1611816" cy="154466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B15E4-CBC0-44D9-4F06-6105B828A4AE}"/>
              </a:ext>
            </a:extLst>
          </p:cNvPr>
          <p:cNvSpPr txBox="1"/>
          <p:nvPr/>
        </p:nvSpPr>
        <p:spPr>
          <a:xfrm>
            <a:off x="7174390" y="3605936"/>
            <a:ext cx="4547848" cy="1077218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Portal’s network address</a:t>
            </a:r>
          </a:p>
          <a:p>
            <a:r>
              <a:rPr lang="en-US" sz="3200" dirty="0"/>
              <a:t>Portal’s public key</a:t>
            </a:r>
          </a:p>
        </p:txBody>
      </p:sp>
    </p:spTree>
    <p:extLst>
      <p:ext uri="{BB962C8B-B14F-4D97-AF65-F5344CB8AC3E}">
        <p14:creationId xmlns:p14="http://schemas.microsoft.com/office/powerpoint/2010/main" val="1117308403"/>
      </p:ext>
    </p:extLst>
  </p:cSld>
  <p:clrMapOvr>
    <a:masterClrMapping/>
  </p:clrMapOvr>
  <p:transition spd="slow">
    <p:strips dir="l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BDCCD4-6B60-D32A-8915-2ACE64C20CFC}"/>
              </a:ext>
            </a:extLst>
          </p:cNvPr>
          <p:cNvSpPr/>
          <p:nvPr/>
        </p:nvSpPr>
        <p:spPr>
          <a:xfrm>
            <a:off x="3945972" y="2546822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599EB-1C10-7ABD-F054-EA8CA1A8A17F}"/>
              </a:ext>
            </a:extLst>
          </p:cNvPr>
          <p:cNvSpPr txBox="1"/>
          <p:nvPr/>
        </p:nvSpPr>
        <p:spPr>
          <a:xfrm>
            <a:off x="3545943" y="3069131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Portal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96551B9-00A2-6984-037D-7C573FCD4CF0}"/>
              </a:ext>
            </a:extLst>
          </p:cNvPr>
          <p:cNvSpPr/>
          <p:nvPr/>
        </p:nvSpPr>
        <p:spPr>
          <a:xfrm>
            <a:off x="3254644" y="1584379"/>
            <a:ext cx="1894952" cy="952177"/>
          </a:xfrm>
          <a:custGeom>
            <a:avLst/>
            <a:gdLst>
              <a:gd name="connsiteX0" fmla="*/ 0 w 1894952"/>
              <a:gd name="connsiteY0" fmla="*/ 94604 h 952177"/>
              <a:gd name="connsiteX1" fmla="*/ 1684149 w 1894952"/>
              <a:gd name="connsiteY1" fmla="*/ 79106 h 952177"/>
              <a:gd name="connsiteX2" fmla="*/ 1813302 w 1894952"/>
              <a:gd name="connsiteY2" fmla="*/ 952177 h 95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4952" h="952177">
                <a:moveTo>
                  <a:pt x="0" y="94604"/>
                </a:moveTo>
                <a:cubicBezTo>
                  <a:pt x="690966" y="15390"/>
                  <a:pt x="1381932" y="-63823"/>
                  <a:pt x="1684149" y="79106"/>
                </a:cubicBezTo>
                <a:cubicBezTo>
                  <a:pt x="1986366" y="222035"/>
                  <a:pt x="1899834" y="587106"/>
                  <a:pt x="1813302" y="952177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61ECBC07-94EA-238B-7165-D76B3AED29E3}"/>
              </a:ext>
            </a:extLst>
          </p:cNvPr>
          <p:cNvSpPr/>
          <p:nvPr/>
        </p:nvSpPr>
        <p:spPr>
          <a:xfrm rot="9441721">
            <a:off x="6425442" y="1978938"/>
            <a:ext cx="1611816" cy="154466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B386DD-CBB5-B018-01A6-BD3DB30BD411}"/>
              </a:ext>
            </a:extLst>
          </p:cNvPr>
          <p:cNvSpPr/>
          <p:nvPr/>
        </p:nvSpPr>
        <p:spPr>
          <a:xfrm>
            <a:off x="3068664" y="309143"/>
            <a:ext cx="3822916" cy="2568376"/>
          </a:xfrm>
          <a:custGeom>
            <a:avLst/>
            <a:gdLst>
              <a:gd name="connsiteX0" fmla="*/ 3822916 w 3822916"/>
              <a:gd name="connsiteY0" fmla="*/ 2568376 h 2568376"/>
              <a:gd name="connsiteX1" fmla="*/ 1932122 w 3822916"/>
              <a:gd name="connsiteY1" fmla="*/ 73149 h 2568376"/>
              <a:gd name="connsiteX2" fmla="*/ 0 w 3822916"/>
              <a:gd name="connsiteY2" fmla="*/ 910057 h 256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2916" h="2568376">
                <a:moveTo>
                  <a:pt x="3822916" y="2568376"/>
                </a:moveTo>
                <a:cubicBezTo>
                  <a:pt x="3196095" y="1458955"/>
                  <a:pt x="2569275" y="349535"/>
                  <a:pt x="1932122" y="73149"/>
                </a:cubicBezTo>
                <a:cubicBezTo>
                  <a:pt x="1294969" y="-203238"/>
                  <a:pt x="647484" y="353409"/>
                  <a:pt x="0" y="910057"/>
                </a:cubicBezTo>
              </a:path>
            </a:pathLst>
          </a:custGeom>
          <a:noFill/>
          <a:ln w="76200">
            <a:solidFill>
              <a:schemeClr val="tx1"/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60398"/>
      </p:ext>
    </p:extLst>
  </p:cSld>
  <p:clrMapOvr>
    <a:masterClrMapping/>
  </p:clrMapOvr>
  <p:transition spd="slow">
    <p:strips dir="ru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23C49-9923-BEC7-286A-814DD37A0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66BD-93D7-DB49-B1A2-6A8199E04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472" y="1825625"/>
            <a:ext cx="77793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</a:t>
            </a:r>
          </a:p>
          <a:p>
            <a:pPr marL="457200" lvl="1" indent="0">
              <a:buNone/>
            </a:pPr>
            <a:r>
              <a:rPr lang="en-US" sz="4000" dirty="0"/>
              <a:t>	concurrency &amp;</a:t>
            </a:r>
          </a:p>
          <a:p>
            <a:pPr marL="457200" lvl="1" indent="0">
              <a:buNone/>
            </a:pPr>
            <a:r>
              <a:rPr lang="en-US" sz="4000" dirty="0"/>
              <a:t>	communication &amp;</a:t>
            </a:r>
          </a:p>
          <a:p>
            <a:pPr marL="457200" lvl="1" indent="0">
              <a:buNone/>
            </a:pPr>
            <a:r>
              <a:rPr lang="en-US" sz="4000" dirty="0"/>
              <a:t>	security</a:t>
            </a:r>
          </a:p>
          <a:p>
            <a:pPr marL="0" indent="0">
              <a:buNone/>
            </a:pPr>
            <a:r>
              <a:rPr lang="en-US" sz="4000" dirty="0"/>
              <a:t>models are the same.</a:t>
            </a:r>
          </a:p>
        </p:txBody>
      </p:sp>
    </p:spTree>
    <p:extLst>
      <p:ext uri="{BB962C8B-B14F-4D97-AF65-F5344CB8AC3E}">
        <p14:creationId xmlns:p14="http://schemas.microsoft.com/office/powerpoint/2010/main" val="799628014"/>
      </p:ext>
    </p:extLst>
  </p:cSld>
  <p:clrMapOvr>
    <a:masterClrMapping/>
  </p:clrMapOvr>
  <p:transition spd="slow">
    <p:strips dir="r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988D-F863-1287-5D54-C47BF030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96A4E-EAB8-13A2-D51D-E1D3C93AE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FF00"/>
                </a:solidFill>
                <a:latin typeface="Cheltenhm BdItHd BT" panose="02040703050705090403" pitchFamily="18" charset="0"/>
              </a:rPr>
              <a:t>Capability</a:t>
            </a:r>
            <a:r>
              <a:rPr lang="en-US" sz="3600" dirty="0"/>
              <a:t> is not a synonym for </a:t>
            </a:r>
            <a:r>
              <a:rPr lang="en-US" sz="3600" dirty="0">
                <a:solidFill>
                  <a:srgbClr val="FFFF00"/>
                </a:solidFill>
                <a:latin typeface="Cheltenhm BdItHd BT" panose="02040703050705090403" pitchFamily="18" charset="0"/>
              </a:rPr>
              <a:t>good</a:t>
            </a:r>
            <a:r>
              <a:rPr lang="en-US" sz="3600" dirty="0"/>
              <a:t>.</a:t>
            </a:r>
          </a:p>
          <a:p>
            <a:r>
              <a:rPr lang="en-US" sz="3600" dirty="0"/>
              <a:t>You can only communicate with actors that you have the addresses for.    </a:t>
            </a:r>
            <a:r>
              <a:rPr lang="en-US" sz="3600" dirty="0">
                <a:solidFill>
                  <a:srgbClr val="FFFF00"/>
                </a:solidFill>
                <a:latin typeface="Cheltenhm BdItHd BT" panose="02040703050705090403" pitchFamily="18" charset="0"/>
              </a:rPr>
              <a:t>unguessable</a:t>
            </a:r>
          </a:p>
          <a:p>
            <a:r>
              <a:rPr lang="en-US" sz="3600" dirty="0"/>
              <a:t>Make stand-in actors that lack the power of star actors.    </a:t>
            </a:r>
            <a:r>
              <a:rPr lang="en-US" sz="3600" dirty="0">
                <a:solidFill>
                  <a:srgbClr val="FFFF00"/>
                </a:solidFill>
                <a:latin typeface="Cheltenhm BdItHd BT" panose="02040703050705090403" pitchFamily="18" charset="0"/>
              </a:rPr>
              <a:t>attenuation</a:t>
            </a:r>
          </a:p>
          <a:p>
            <a:r>
              <a:rPr lang="en-US" sz="3600" dirty="0"/>
              <a:t>Only give out addresses to actors that have the least power that can satisfy the intended objective.    </a:t>
            </a:r>
            <a:r>
              <a:rPr lang="en-US" sz="3600" dirty="0">
                <a:solidFill>
                  <a:srgbClr val="FFFF00"/>
                </a:solidFill>
                <a:latin typeface="Cheltenhm BdItHd BT" panose="02040703050705090403" pitchFamily="18" charset="0"/>
              </a:rPr>
              <a:t>principle of least authority</a:t>
            </a:r>
          </a:p>
        </p:txBody>
      </p:sp>
    </p:spTree>
    <p:extLst>
      <p:ext uri="{BB962C8B-B14F-4D97-AF65-F5344CB8AC3E}">
        <p14:creationId xmlns:p14="http://schemas.microsoft.com/office/powerpoint/2010/main" val="2499146859"/>
      </p:ext>
    </p:extLst>
  </p:cSld>
  <p:clrMapOvr>
    <a:masterClrMapping/>
  </p:clrMapOvr>
  <p:transition spd="slow">
    <p:strips dir="rd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35E5-5055-42B4-E433-D95AB8A9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BD5E-5C93-9B83-5352-6CE896F1D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908991"/>
          </a:xfrm>
        </p:spPr>
        <p:txBody>
          <a:bodyPr>
            <a:normAutofit/>
          </a:bodyPr>
          <a:lstStyle/>
          <a:p>
            <a:r>
              <a:rPr lang="en-US" sz="4000" dirty="0"/>
              <a:t>Distributed programs have many more potential points of failure than stand alone programs.</a:t>
            </a:r>
          </a:p>
        </p:txBody>
      </p:sp>
    </p:spTree>
    <p:extLst>
      <p:ext uri="{BB962C8B-B14F-4D97-AF65-F5344CB8AC3E}">
        <p14:creationId xmlns:p14="http://schemas.microsoft.com/office/powerpoint/2010/main" val="1625226983"/>
      </p:ext>
    </p:extLst>
  </p:cSld>
  <p:clrMapOvr>
    <a:masterClrMapping/>
  </p:clrMapOvr>
  <p:transition spd="slow">
    <p:strips dir="rd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522387-8F34-3503-538B-DCF8E32E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About Reliability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F0B25B-83DF-F27E-3418-EF2ECCE71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8433" cy="4351338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It is easiest to reason about a program when it is starting up.</a:t>
            </a:r>
          </a:p>
          <a:p>
            <a:endParaRPr lang="en-US" sz="3600" dirty="0"/>
          </a:p>
          <a:p>
            <a:r>
              <a:rPr lang="en-US" sz="3600" dirty="0"/>
              <a:t>It is hardest to reason about a program when it is failing unexpectantly.</a:t>
            </a:r>
          </a:p>
        </p:txBody>
      </p:sp>
    </p:spTree>
    <p:extLst>
      <p:ext uri="{BB962C8B-B14F-4D97-AF65-F5344CB8AC3E}">
        <p14:creationId xmlns:p14="http://schemas.microsoft.com/office/powerpoint/2010/main" val="269403510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3708-4C28-B9F7-C0A5-7DA1572B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Modularity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A62BF-75C6-46BF-1C60-F52169EA4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Effective reuse</a:t>
            </a:r>
          </a:p>
          <a:p>
            <a:r>
              <a:rPr lang="en-US" sz="3600" dirty="0"/>
              <a:t>Efficient communication</a:t>
            </a:r>
          </a:p>
          <a:p>
            <a:r>
              <a:rPr lang="en-US" sz="3600" dirty="0"/>
              <a:t>Comprehensible</a:t>
            </a:r>
          </a:p>
          <a:p>
            <a:r>
              <a:rPr lang="en-US" sz="3600" dirty="0"/>
              <a:t>Malleable</a:t>
            </a:r>
          </a:p>
          <a:p>
            <a:endParaRPr lang="en-US" sz="3600" dirty="0"/>
          </a:p>
          <a:p>
            <a:r>
              <a:rPr lang="en-US" sz="3600" dirty="0"/>
              <a:t>Strong cohesion</a:t>
            </a:r>
          </a:p>
          <a:p>
            <a:r>
              <a:rPr lang="en-US" sz="3600" dirty="0"/>
              <a:t>Loose coupling</a:t>
            </a:r>
          </a:p>
          <a:p>
            <a:r>
              <a:rPr lang="en-US" sz="3600" dirty="0"/>
              <a:t>Information hiding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6175224"/>
      </p:ext>
    </p:extLst>
  </p:cSld>
  <p:clrMapOvr>
    <a:masterClrMapping/>
  </p:clrMapOvr>
  <p:transition spd="slow">
    <p:strips dir="rd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522387-8F34-3503-538B-DCF8E32E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Restart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F0B25B-83DF-F27E-3418-EF2ECCE71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Misty actors that are failing are halted, and their creators are informed.</a:t>
            </a:r>
          </a:p>
          <a:p>
            <a:r>
              <a:rPr lang="en-US" sz="3600" dirty="0"/>
              <a:t>Misty has suicide pacts, so closely related actors can fail together.</a:t>
            </a:r>
          </a:p>
          <a:p>
            <a:r>
              <a:rPr lang="en-US" sz="3600" dirty="0"/>
              <a:t>Those actors can then be restarted in a fresh state.</a:t>
            </a:r>
          </a:p>
        </p:txBody>
      </p:sp>
    </p:spTree>
    <p:extLst>
      <p:ext uri="{BB962C8B-B14F-4D97-AF65-F5344CB8AC3E}">
        <p14:creationId xmlns:p14="http://schemas.microsoft.com/office/powerpoint/2010/main" val="673058334"/>
      </p:ext>
    </p:extLst>
  </p:cSld>
  <p:clrMapOvr>
    <a:masterClrMapping/>
  </p:clrMapOvr>
  <p:transition spd="slow">
    <p:strips dir="rd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A76311-9CDA-E34B-EE8B-545B1525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Death before confusion!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FA380-63F1-7063-0854-92B433038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Coping effectively with multiple opportunities for failure</a:t>
            </a:r>
          </a:p>
        </p:txBody>
      </p:sp>
    </p:spTree>
    <p:extLst>
      <p:ext uri="{BB962C8B-B14F-4D97-AF65-F5344CB8AC3E}">
        <p14:creationId xmlns:p14="http://schemas.microsoft.com/office/powerpoint/2010/main" val="696144309"/>
      </p:ext>
    </p:extLst>
  </p:cSld>
  <p:clrMapOvr>
    <a:masterClrMapping/>
  </p:clrMapOvr>
  <p:transition spd="slow">
    <p:strips dir="rd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3C0A-D17C-0844-EC0B-27DB9A17F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41361-9103-13A9-CDA5-BFA26FED3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 the network, an actor should not care what language another actor is written in.</a:t>
            </a:r>
          </a:p>
          <a:p>
            <a:r>
              <a:rPr lang="en-US" sz="3600" dirty="0"/>
              <a:t>We need an Actor Protocol, layered on the Seif Protocol, to replace HTTPS in actor systems.</a:t>
            </a:r>
          </a:p>
          <a:p>
            <a:r>
              <a:rPr lang="en-US" sz="3600" dirty="0"/>
              <a:t>A JSON-like format that adds blobs and private addresses.</a:t>
            </a:r>
          </a:p>
          <a:p>
            <a:r>
              <a:rPr lang="en-US" sz="3600" dirty="0"/>
              <a:t>JSON ameliorates versioning problems.</a:t>
            </a:r>
          </a:p>
        </p:txBody>
      </p:sp>
    </p:spTree>
    <p:extLst>
      <p:ext uri="{BB962C8B-B14F-4D97-AF65-F5344CB8AC3E}">
        <p14:creationId xmlns:p14="http://schemas.microsoft.com/office/powerpoint/2010/main" val="1492937273"/>
      </p:ext>
    </p:extLst>
  </p:cSld>
  <p:clrMapOvr>
    <a:masterClrMapping/>
  </p:clrMapOvr>
  <p:transition spd="slow">
    <p:strips dir="rd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538E-50BD-EE70-51BA-A41AE74666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Theater of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1B3E1-2C0A-4090-0EE2-E46D06FB2C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latin typeface="Programma" panose="02000009000000000000" pitchFamily="49" charset="0"/>
              </a:rPr>
              <a:t>https://www.crockford.com/misty</a:t>
            </a:r>
          </a:p>
        </p:txBody>
      </p:sp>
    </p:spTree>
    <p:extLst>
      <p:ext uri="{BB962C8B-B14F-4D97-AF65-F5344CB8AC3E}">
        <p14:creationId xmlns:p14="http://schemas.microsoft.com/office/powerpoint/2010/main" val="3070511945"/>
      </p:ext>
    </p:extLst>
  </p:cSld>
  <p:clrMapOvr>
    <a:masterClrMapping/>
  </p:clrMapOvr>
  <p:transition spd="slow">
    <p:push dir="u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190E7-5172-EC44-941A-26B22467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 language research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328C5-432C-A5BD-138B-4EAEB1248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/>
              <a:t>Real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EFCF-3D30-67C2-FA0D-3623F74C22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Tilton</a:t>
            </a:r>
          </a:p>
          <a:p>
            <a:r>
              <a:rPr lang="en-US" sz="3200" dirty="0" err="1"/>
              <a:t>JSLint</a:t>
            </a:r>
            <a:endParaRPr lang="en-US" sz="3200" dirty="0"/>
          </a:p>
          <a:p>
            <a:r>
              <a:rPr lang="en-US" sz="3200" dirty="0" err="1"/>
              <a:t>ADsafe</a:t>
            </a:r>
            <a:endParaRPr lang="en-US" sz="3200" dirty="0"/>
          </a:p>
          <a:p>
            <a:r>
              <a:rPr lang="en-US" sz="3200" dirty="0"/>
              <a:t>Secure ECMAScript</a:t>
            </a:r>
          </a:p>
          <a:p>
            <a:r>
              <a:rPr lang="en-US" sz="3200" dirty="0"/>
              <a:t>Neo </a:t>
            </a:r>
            <a:br>
              <a:rPr lang="en-US" sz="3200" dirty="0"/>
            </a:br>
            <a:r>
              <a:rPr lang="en-US" dirty="0"/>
              <a:t>from </a:t>
            </a:r>
            <a:r>
              <a:rPr lang="en-US" dirty="0">
                <a:latin typeface="Cheltenhm BdItHd BT" panose="02040703050705090403" pitchFamily="18" charset="0"/>
              </a:rPr>
              <a:t>How JavaScript Works</a:t>
            </a:r>
            <a:endParaRPr lang="en-US" sz="3200" dirty="0">
              <a:latin typeface="Cheltenhm BdItHd BT" panose="02040703050705090403" pitchFamily="18" charset="0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DEA712-AE02-D47B-EEAA-B574E55FC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800" dirty="0"/>
              <a:t>Vapor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881986-2EEC-E7DC-539B-F6FAAA61BC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Crocktran</a:t>
            </a:r>
            <a:endParaRPr lang="en-US" sz="3200" dirty="0"/>
          </a:p>
          <a:p>
            <a:r>
              <a:rPr lang="en-US" sz="3200" dirty="0"/>
              <a:t>Candy</a:t>
            </a:r>
          </a:p>
          <a:p>
            <a:r>
              <a:rPr lang="en-US" sz="3200" dirty="0"/>
              <a:t>Ply</a:t>
            </a:r>
          </a:p>
          <a:p>
            <a:r>
              <a:rPr lang="en-US" sz="3200" dirty="0" err="1"/>
              <a:t>Elemeno</a:t>
            </a:r>
            <a:endParaRPr lang="en-US" sz="3200" dirty="0"/>
          </a:p>
          <a:p>
            <a:r>
              <a:rPr lang="en-US" sz="3200" dirty="0"/>
              <a:t>Misty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28731"/>
      </p:ext>
    </p:extLst>
  </p:cSld>
  <p:clrMapOvr>
    <a:masterClrMapping/>
  </p:clrMapOvr>
  <p:transition spd="slow">
    <p:strips dir="rd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3FFB-CCAE-47A8-C341-9E39F5BA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D52E-B0F6-B2E2-D1E0-115783656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Programma" panose="02000009000000000000" pitchFamily="49" charset="0"/>
              </a:rPr>
              <a:t>loop</a:t>
            </a:r>
          </a:p>
          <a:p>
            <a:pPr marL="0" indent="0">
              <a:buNone/>
            </a:pPr>
            <a:r>
              <a:rPr lang="en-US" sz="4400" dirty="0">
                <a:latin typeface="Programma" panose="02000009000000000000" pitchFamily="49" charset="0"/>
              </a:rPr>
              <a:t>    set message: </a:t>
            </a:r>
            <a:r>
              <a:rPr lang="en-US" sz="4400" dirty="0" err="1">
                <a:latin typeface="Programma" panose="02000009000000000000" pitchFamily="49" charset="0"/>
              </a:rPr>
              <a:t>queue.take</a:t>
            </a:r>
            <a:r>
              <a:rPr lang="en-US" sz="4400" dirty="0">
                <a:latin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4400" dirty="0">
                <a:latin typeface="Programma" panose="02000009000000000000" pitchFamily="49" charset="0"/>
              </a:rPr>
              <a:t>    call deliver(message)    # </a:t>
            </a:r>
            <a:r>
              <a:rPr lang="en-US" sz="4400" i="1" dirty="0">
                <a:latin typeface="Programma" panose="02000009000000000000" pitchFamily="49" charset="0"/>
              </a:rPr>
              <a:t>turn</a:t>
            </a:r>
          </a:p>
          <a:p>
            <a:pPr marL="0" indent="0">
              <a:buNone/>
            </a:pPr>
            <a:r>
              <a:rPr lang="en-US" sz="4400" dirty="0">
                <a:latin typeface="Programma" panose="02000009000000000000" pitchFamily="49" charset="0"/>
              </a:rPr>
              <a:t>    call </a:t>
            </a:r>
            <a:r>
              <a:rPr lang="en-US" sz="4400" dirty="0" err="1">
                <a:latin typeface="Programma" panose="02000009000000000000" pitchFamily="49" charset="0"/>
              </a:rPr>
              <a:t>commit_outgoing_messages</a:t>
            </a:r>
            <a:r>
              <a:rPr lang="en-US" sz="4400" dirty="0">
                <a:latin typeface="Programma" panose="02000009000000000000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201265196"/>
      </p:ext>
    </p:extLst>
  </p:cSld>
  <p:clrMapOvr>
    <a:masterClrMapping/>
  </p:clrMapOvr>
  <p:transition spd="slow">
    <p:strips dir="rd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4F3A9D-9F71-0050-0404-C280875A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036" y="1709738"/>
            <a:ext cx="8154141" cy="2852737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We call them computers, but they do a lot more communicating than computing.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B99620-74F8-6FD2-D457-04C9FFC90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98174"/>
      </p:ext>
    </p:extLst>
  </p:cSld>
  <p:clrMapOvr>
    <a:masterClrMapping/>
  </p:clrMapOvr>
  <p:transition spd="slow">
    <p:strips dir="rd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06A1-E33B-6661-A0D6-471858EE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9994A-56AE-13B9-CAD3-843E97A5D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Read some data</a:t>
            </a:r>
          </a:p>
          <a:p>
            <a:r>
              <a:rPr lang="en-US" sz="3600" dirty="0"/>
              <a:t>Do some computation</a:t>
            </a:r>
          </a:p>
          <a:p>
            <a:r>
              <a:rPr lang="en-US" sz="3600" dirty="0"/>
              <a:t>Output some results</a:t>
            </a:r>
          </a:p>
        </p:txBody>
      </p:sp>
    </p:spTree>
    <p:extLst>
      <p:ext uri="{BB962C8B-B14F-4D97-AF65-F5344CB8AC3E}">
        <p14:creationId xmlns:p14="http://schemas.microsoft.com/office/powerpoint/2010/main" val="2082684363"/>
      </p:ext>
    </p:extLst>
  </p:cSld>
  <p:clrMapOvr>
    <a:masterClrMapping/>
  </p:clrMapOvr>
  <p:transition spd="slow">
    <p:strips dir="rd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EB63-7183-4D2F-D5A4-3F57A7D3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Subroutines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D93D9-58E7-2DFB-8ADF-60C0EBF5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Open</a:t>
            </a:r>
          </a:p>
          <a:p>
            <a:r>
              <a:rPr lang="en-US" sz="3600" dirty="0"/>
              <a:t>Closed</a:t>
            </a:r>
          </a:p>
          <a:p>
            <a:r>
              <a:rPr lang="en-US" sz="3600" dirty="0"/>
              <a:t>Libraries</a:t>
            </a:r>
          </a:p>
          <a:p>
            <a:r>
              <a:rPr lang="en-US" sz="3600" dirty="0"/>
              <a:t>Call</a:t>
            </a:r>
          </a:p>
          <a:p>
            <a:r>
              <a:rPr lang="en-US" sz="3600" dirty="0"/>
              <a:t>Assemble or compile a list of subroutine call numbers into a program</a:t>
            </a:r>
          </a:p>
          <a:p>
            <a:r>
              <a:rPr lang="en-US" sz="3600" dirty="0"/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3595107665"/>
      </p:ext>
    </p:extLst>
  </p:cSld>
  <p:clrMapOvr>
    <a:masterClrMapping/>
  </p:clrMapOvr>
  <p:transition spd="slow">
    <p:strips dir="rd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10515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200" b="1" dirty="0">
                <a:latin typeface="Programma" panose="02000009000000000000" pitchFamily="49" charset="0"/>
                <a:cs typeface="Programma" panose="02000009000000000000" pitchFamily="49" charset="0"/>
              </a:rPr>
              <a:t>factory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(parameter)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requestor(callback, value) {</a:t>
            </a:r>
          </a:p>
          <a:p>
            <a:pPr marL="0" indent="0">
              <a:buNone/>
            </a:pPr>
            <a:endParaRPr lang="en-US" sz="2200" b="1" dirty="0">
              <a:solidFill>
                <a:srgbClr val="FFFF99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	// Start an action, such as making a request of a system, providing a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	// ‘callback’ function to take the result.</a:t>
            </a:r>
          </a:p>
          <a:p>
            <a:pPr marL="0" indent="0">
              <a:buNone/>
            </a:pPr>
            <a:endParaRPr lang="en-US" sz="2200" b="1" dirty="0">
              <a:solidFill>
                <a:srgbClr val="FFFF99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	// If the request is cancellable, return a function that starts the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	// cancellation if possible. This is optional.</a:t>
            </a:r>
          </a:p>
          <a:p>
            <a:pPr marL="0" indent="0">
              <a:buNone/>
            </a:pPr>
            <a:endParaRPr lang="en-US" sz="2200" b="1" dirty="0">
              <a:solidFill>
                <a:srgbClr val="FFFF99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cancel(reason) {</a:t>
            </a:r>
          </a:p>
          <a:p>
            <a:pPr marL="0" indent="0">
              <a:buNone/>
            </a:pPr>
            <a:endParaRPr lang="en-US" sz="2200" b="1" dirty="0">
              <a:solidFill>
                <a:srgbClr val="66CCFF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// Cancel action.</a:t>
            </a:r>
          </a:p>
          <a:p>
            <a:pPr marL="0" indent="0">
              <a:buNone/>
            </a:pPr>
            <a:endParaRPr lang="en-US" sz="2200" b="1" dirty="0">
              <a:solidFill>
                <a:srgbClr val="66CCFF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27053473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4D6773-3F3E-4186-04BD-C6CF6C001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03C3AFC-72D0-1C25-D1CF-9649807AF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09134"/>
      </p:ext>
    </p:extLst>
  </p:cSld>
  <p:clrMapOvr>
    <a:masterClrMapping/>
  </p:clrMapOvr>
  <p:transition spd="slow">
    <p:push dir="u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10058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200" b="1" dirty="0">
                <a:latin typeface="Programma" panose="02000009000000000000" pitchFamily="49" charset="0"/>
                <a:cs typeface="Programma" panose="02000009000000000000" pitchFamily="49" charset="0"/>
              </a:rPr>
              <a:t>delay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(milliseconds)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2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delay_requestor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(callback, value)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</a:t>
            </a:r>
            <a:r>
              <a:rPr lang="en-US" sz="22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timeout_id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setTimeout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       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value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milliseconds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2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delay_cancel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(reason)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return </a:t>
            </a:r>
            <a:r>
              <a:rPr lang="en-US" sz="2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clearTimeout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2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timeout_id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31835356"/>
      </p:ext>
    </p:extLst>
  </p:cSld>
  <p:clrMapOvr>
    <a:masterClrMapping/>
  </p:clrMapOvr>
  <p:transition spd="slow">
    <p:strips dir="rd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File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8991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read_file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(directory, encoding = "utf-8")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requestor(callback, value)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fs</a:t>
            </a:r>
            <a:r>
              <a:rPr lang="en-US" sz="22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.readFile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directory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 value,</a:t>
            </a:r>
            <a:r>
              <a:rPr lang="en-US" sz="220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encoding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(err, data)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    data,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    err &amp;&amp; undefined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</a:p>
          <a:p>
            <a:pPr marL="0" indent="0">
              <a:buNone/>
            </a:pPr>
            <a:r>
              <a:rPr lang="en-US" sz="22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00715941"/>
      </p:ext>
    </p:extLst>
  </p:cSld>
  <p:clrMapOvr>
    <a:masterClrMapping/>
  </p:clrMapOvr>
  <p:transition spd="slow">
    <p:strips dir="rd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5AB2-0050-85E7-21AF-55008879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B4BD1-AF27-463C-22CF-FD57025AA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memory</a:t>
            </a:r>
          </a:p>
          <a:p>
            <a:r>
              <a:rPr lang="en-US" dirty="0"/>
              <a:t>State Machine</a:t>
            </a:r>
          </a:p>
          <a:p>
            <a:r>
              <a:rPr lang="en-US" dirty="0"/>
              <a:t>Robustness</a:t>
            </a:r>
          </a:p>
          <a:p>
            <a:r>
              <a:rPr lang="en-US" dirty="0"/>
              <a:t>Modularity</a:t>
            </a:r>
          </a:p>
          <a:p>
            <a:r>
              <a:rPr lang="en-US" dirty="0"/>
              <a:t>Trust Boundaries</a:t>
            </a:r>
          </a:p>
          <a:p>
            <a:r>
              <a:rPr lang="en-US" dirty="0"/>
              <a:t>Bootstrapping</a:t>
            </a:r>
          </a:p>
          <a:p>
            <a:r>
              <a:rPr lang="en-US" dirty="0"/>
              <a:t>Messages, not files</a:t>
            </a:r>
          </a:p>
          <a:p>
            <a:r>
              <a:rPr lang="en-US" dirty="0"/>
              <a:t>Versioning</a:t>
            </a:r>
          </a:p>
        </p:txBody>
      </p:sp>
    </p:spTree>
    <p:extLst>
      <p:ext uri="{BB962C8B-B14F-4D97-AF65-F5344CB8AC3E}">
        <p14:creationId xmlns:p14="http://schemas.microsoft.com/office/powerpoint/2010/main" val="1378506029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heltenham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43903</TotalTime>
  <Words>2779</Words>
  <Application>Microsoft Office PowerPoint</Application>
  <PresentationFormat>Widescreen</PresentationFormat>
  <Paragraphs>1007</Paragraphs>
  <Slides>92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8" baseType="lpstr">
      <vt:lpstr>Programma</vt:lpstr>
      <vt:lpstr>Cheltenhm BdItHd BT</vt:lpstr>
      <vt:lpstr>Arial</vt:lpstr>
      <vt:lpstr>Calibri</vt:lpstr>
      <vt:lpstr>Cheltenhm BdHd BT</vt:lpstr>
      <vt:lpstr>Office Theme</vt:lpstr>
      <vt:lpstr>The Message Is The Medium</vt:lpstr>
      <vt:lpstr>Konrad Zuse</vt:lpstr>
      <vt:lpstr>The Old Paradigms</vt:lpstr>
      <vt:lpstr>The Next Paradigm</vt:lpstr>
      <vt:lpstr>Subroutines</vt:lpstr>
      <vt:lpstr>Functional Decomposition</vt:lpstr>
      <vt:lpstr>Functional Decomposition</vt:lpstr>
      <vt:lpstr>Modularity</vt:lpstr>
      <vt:lpstr>Time</vt:lpstr>
      <vt:lpstr>Temporality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set counter: counter + 1</vt:lpstr>
      <vt:lpstr>Data Race</vt:lpstr>
      <vt:lpstr>Reliability</vt:lpstr>
      <vt:lpstr>Many Machines</vt:lpstr>
      <vt:lpstr>Working with remote machines</vt:lpstr>
      <vt:lpstr>Message Passing</vt:lpstr>
      <vt:lpstr>Protocol Timing Diagram</vt:lpstr>
      <vt:lpstr>A: sequential(B, C, D)</vt:lpstr>
      <vt:lpstr>A: flow(B, C, D)</vt:lpstr>
      <vt:lpstr>A: parallel(B, C, D)</vt:lpstr>
      <vt:lpstr>A: parallel(B, C, D)</vt:lpstr>
      <vt:lpstr>Performance</vt:lpstr>
      <vt:lpstr>Actors</vt:lpstr>
      <vt:lpstr>The Actor Model</vt:lpstr>
      <vt:lpstr>Actors</vt:lpstr>
      <vt:lpstr>A Simple Model</vt:lpstr>
      <vt:lpstr>The Actor Model (required)</vt:lpstr>
      <vt:lpstr>The Actor Model (recommended)</vt:lpstr>
      <vt:lpstr>Acquiring private addresses</vt:lpstr>
      <vt:lpstr>Actor Language</vt:lpstr>
      <vt:lpstr>Actor Language</vt:lpstr>
      <vt:lpstr>Actors all the way down Everything is an actor</vt:lpstr>
      <vt:lpstr>Transitional</vt:lpstr>
      <vt:lpstr>JavaScript</vt:lpstr>
      <vt:lpstr>The Misty System</vt:lpstr>
      <vt:lpstr>Misty Actor Extensions</vt:lpstr>
      <vt:lpstr>Misty</vt:lpstr>
      <vt:lpstr>The Theater of 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Previously...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Capability Security</vt:lpstr>
      <vt:lpstr>Robustness</vt:lpstr>
      <vt:lpstr>Reasoning About Reliability</vt:lpstr>
      <vt:lpstr>Clean Restart</vt:lpstr>
      <vt:lpstr>Death before confusion!</vt:lpstr>
      <vt:lpstr>The Actor Protocol</vt:lpstr>
      <vt:lpstr>The Theater of Computation</vt:lpstr>
      <vt:lpstr>My language research</vt:lpstr>
      <vt:lpstr>Event loop</vt:lpstr>
      <vt:lpstr>We call them computers, but they do a lot more communicating than computing.</vt:lpstr>
      <vt:lpstr>Routines</vt:lpstr>
      <vt:lpstr>Subroutines</vt:lpstr>
      <vt:lpstr>Factory Template</vt:lpstr>
      <vt:lpstr>Delay Factory</vt:lpstr>
      <vt:lpstr>Read File Factory</vt:lpstr>
      <vt:lpstr>Performance</vt:lpstr>
    </vt:vector>
  </TitlesOfParts>
  <Company>Virgule-Soldius</Company>
  <LinksUpToDate>false</LinksUpToDate>
  <SharedDoc>false</SharedDoc>
  <HyperlinkBase>https://www.crockford.cpm/pp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Message Is The Medium</dc:title>
  <dc:subject>Actors</dc:subject>
  <dc:creator>Douglas Crockford</dc:creator>
  <dc:description>Misty System</dc:description>
  <cp:lastModifiedBy>Douglas Crockford</cp:lastModifiedBy>
  <cp:revision>118</cp:revision>
  <dcterms:created xsi:type="dcterms:W3CDTF">2021-11-19T16:34:36Z</dcterms:created>
  <dcterms:modified xsi:type="dcterms:W3CDTF">2023-11-07T03:54:45Z</dcterms:modified>
  <cp:contentStatus>final</cp:contentStatus>
</cp:coreProperties>
</file>