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4" r:id="rId2"/>
    <p:sldId id="323" r:id="rId3"/>
    <p:sldId id="324" r:id="rId4"/>
    <p:sldId id="267" r:id="rId5"/>
    <p:sldId id="325" r:id="rId6"/>
    <p:sldId id="269" r:id="rId7"/>
    <p:sldId id="268" r:id="rId8"/>
    <p:sldId id="270" r:id="rId9"/>
    <p:sldId id="271" r:id="rId10"/>
    <p:sldId id="281" r:id="rId11"/>
    <p:sldId id="282" r:id="rId12"/>
    <p:sldId id="283" r:id="rId13"/>
    <p:sldId id="284" r:id="rId14"/>
    <p:sldId id="290" r:id="rId15"/>
    <p:sldId id="285" r:id="rId16"/>
    <p:sldId id="320" r:id="rId17"/>
    <p:sldId id="319" r:id="rId18"/>
    <p:sldId id="301" r:id="rId19"/>
    <p:sldId id="300" r:id="rId20"/>
    <p:sldId id="302" r:id="rId21"/>
    <p:sldId id="310" r:id="rId22"/>
    <p:sldId id="304" r:id="rId23"/>
    <p:sldId id="303" r:id="rId24"/>
    <p:sldId id="306" r:id="rId25"/>
    <p:sldId id="309" r:id="rId26"/>
    <p:sldId id="307" r:id="rId27"/>
    <p:sldId id="308" r:id="rId28"/>
    <p:sldId id="322" r:id="rId29"/>
    <p:sldId id="321" r:id="rId30"/>
    <p:sldId id="311" r:id="rId31"/>
    <p:sldId id="313" r:id="rId32"/>
    <p:sldId id="312" r:id="rId33"/>
    <p:sldId id="314" r:id="rId34"/>
    <p:sldId id="317" r:id="rId35"/>
    <p:sldId id="275" r:id="rId36"/>
    <p:sldId id="273" r:id="rId37"/>
    <p:sldId id="316" r:id="rId38"/>
    <p:sldId id="276" r:id="rId39"/>
    <p:sldId id="318" r:id="rId40"/>
    <p:sldId id="299" r:id="rId41"/>
    <p:sldId id="286" r:id="rId42"/>
    <p:sldId id="296" r:id="rId43"/>
    <p:sldId id="287" r:id="rId44"/>
    <p:sldId id="297" r:id="rId45"/>
  </p:sldIdLst>
  <p:sldSz cx="12192000" cy="6858000"/>
  <p:notesSz cx="6858000" cy="9144000"/>
  <p:embeddedFontLst>
    <p:embeddedFont>
      <p:font typeface="Cheltenhm BdHd BT" panose="02040703050705020403" pitchFamily="18" charset="0"/>
      <p:regular r:id="rId46"/>
    </p:embeddedFont>
    <p:embeddedFont>
      <p:font typeface="Cheltenhm BdItHd BT" panose="02040703050705090403" pitchFamily="18" charset="0"/>
      <p:regular r:id="rId47"/>
    </p:embeddedFont>
    <p:embeddedFont>
      <p:font typeface="Programma" panose="02000009000000000000" pitchFamily="49" charset="0"/>
      <p:bold r:id="rId4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0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2.fntdata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3.fntdata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1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9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9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4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3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1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7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3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0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0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8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FE08-60AE-4DC3-8915-255AEA9750A8}" type="datetimeFigureOut">
              <a:rPr lang="en-US" smtClean="0"/>
              <a:t>2022-12-14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66E70-321F-44B4-A9BA-2B9C58E18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194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9231FA-5591-A724-2A45-7797F3EAC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8725"/>
            <a:ext cx="9144000" cy="2387600"/>
          </a:xfrm>
        </p:spPr>
        <p:txBody>
          <a:bodyPr anchor="t"/>
          <a:lstStyle/>
          <a:p>
            <a:r>
              <a:rPr lang="en-US" dirty="0"/>
              <a:t>The Misty Report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9F6AEF-5819-9C68-C28C-35943ECD36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462" y="1925972"/>
            <a:ext cx="4876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577475"/>
      </p:ext>
    </p:extLst>
  </p:cSld>
  <p:clrMapOvr>
    <a:masterClrMapping/>
  </p:clrMapOvr>
  <p:transition spd="slow"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231CB-9BFE-A389-09C3-9AC7E1277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Our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08D99-2ACF-F9C4-34CC-4545BFEB4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processes per machine.</a:t>
            </a:r>
          </a:p>
          <a:p>
            <a:r>
              <a:rPr lang="en-US" dirty="0"/>
              <a:t>Many machines interconnected.</a:t>
            </a:r>
          </a:p>
          <a:p>
            <a:r>
              <a:rPr lang="en-US" dirty="0"/>
              <a:t>Machines are very fast.</a:t>
            </a:r>
          </a:p>
          <a:p>
            <a:r>
              <a:rPr lang="en-US" dirty="0"/>
              <a:t>Machines have very large memories.</a:t>
            </a:r>
          </a:p>
          <a:p>
            <a:r>
              <a:rPr lang="en-US" dirty="0"/>
              <a:t>Reliability requirements get increasing strict.</a:t>
            </a:r>
          </a:p>
          <a:p>
            <a:r>
              <a:rPr lang="en-US" dirty="0"/>
              <a:t>Insecurity is our biggest problem.</a:t>
            </a:r>
          </a:p>
          <a:p>
            <a:endParaRPr lang="en-US" dirty="0"/>
          </a:p>
          <a:p>
            <a:r>
              <a:rPr lang="en-US" dirty="0"/>
              <a:t>We need a programming paradigm that fits our distributed world.</a:t>
            </a:r>
          </a:p>
        </p:txBody>
      </p:sp>
    </p:spTree>
    <p:extLst>
      <p:ext uri="{BB962C8B-B14F-4D97-AF65-F5344CB8AC3E}">
        <p14:creationId xmlns:p14="http://schemas.microsoft.com/office/powerpoint/2010/main" val="3094824850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5AE9A7-0E51-5ADE-E132-FDE01D9F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Actor Model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0E7D67-2C2C-F934-20C2-489453A1F9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06727"/>
      </p:ext>
    </p:extLst>
  </p:cSld>
  <p:clrMapOvr>
    <a:masterClrMapping/>
  </p:clrMapOvr>
  <p:transition spd="slow"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05AE9A7-0E51-5ADE-E132-FDE01D9FE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Actor Model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939705-8F77-5BC9-8717-F16319B2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concurrency model...</a:t>
            </a:r>
          </a:p>
          <a:p>
            <a:r>
              <a:rPr lang="en-US" dirty="0"/>
              <a:t>The communication model...</a:t>
            </a:r>
          </a:p>
          <a:p>
            <a:r>
              <a:rPr lang="en-US" dirty="0"/>
              <a:t>The security model...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...all come from a single mechanism: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Message Passing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29109"/>
      </p:ext>
    </p:extLst>
  </p:cSld>
  <p:clrMapOvr>
    <a:masterClrMapping/>
  </p:clrMapOvr>
  <p:transition spd="slow"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63F6-673A-3CBB-EE1C-90D3AE3E4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Actor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EAF18-FBB3-6D06-23DB-D1A170B9F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3"/>
            <a:ext cx="10700857" cy="5003015"/>
          </a:xfrm>
        </p:spPr>
        <p:txBody>
          <a:bodyPr>
            <a:normAutofit/>
          </a:bodyPr>
          <a:lstStyle/>
          <a:p>
            <a:r>
              <a:rPr lang="en-US" dirty="0"/>
              <a:t>An actor is a program running in a single process in a machine.</a:t>
            </a:r>
          </a:p>
          <a:p>
            <a:r>
              <a:rPr lang="en-US" dirty="0"/>
              <a:t>An actor communicates with other actors only by message passing.</a:t>
            </a:r>
          </a:p>
          <a:p>
            <a:r>
              <a:rPr lang="en-US" dirty="0"/>
              <a:t>There is no sharing, even between actors in the same machine.</a:t>
            </a:r>
          </a:p>
          <a:p>
            <a:r>
              <a:rPr lang="en-US" dirty="0"/>
              <a:t>An actor can create new actors in its own machine.</a:t>
            </a:r>
          </a:p>
          <a:p>
            <a:r>
              <a:rPr lang="en-US" dirty="0"/>
              <a:t>Every actor has a private address.</a:t>
            </a:r>
          </a:p>
          <a:p>
            <a:r>
              <a:rPr lang="en-US" dirty="0"/>
              <a:t>If you have an actor’s private address, you can send messages to that actor.</a:t>
            </a:r>
          </a:p>
          <a:p>
            <a:r>
              <a:rPr lang="en-US" dirty="0"/>
              <a:t>Messages can contain private addresses.</a:t>
            </a:r>
          </a:p>
          <a:p>
            <a:r>
              <a:rPr lang="en-US" dirty="0"/>
              <a:t>Actors can have state, which can change based on received messages.</a:t>
            </a:r>
          </a:p>
        </p:txBody>
      </p:sp>
    </p:spTree>
    <p:extLst>
      <p:ext uri="{BB962C8B-B14F-4D97-AF65-F5344CB8AC3E}">
        <p14:creationId xmlns:p14="http://schemas.microsoft.com/office/powerpoint/2010/main" val="132710841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3EBE5-F218-71A7-92B8-B40C1A05C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Actors At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358C5-0385-8079-BA6C-1F8314E98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Incoming messages are queued if necessary, delivered in arrival order.</a:t>
            </a:r>
          </a:p>
          <a:p>
            <a:r>
              <a:rPr lang="en-US" dirty="0"/>
              <a:t>An actor runs when it receives a message. </a:t>
            </a:r>
          </a:p>
          <a:p>
            <a:r>
              <a:rPr lang="en-US" dirty="0"/>
              <a:t>An actor will not be given another message until it is done.</a:t>
            </a:r>
          </a:p>
          <a:p>
            <a:r>
              <a:rPr lang="en-US" dirty="0"/>
              <a:t>Messages sent by an actor will be held until it is done.</a:t>
            </a:r>
          </a:p>
          <a:p>
            <a:r>
              <a:rPr lang="en-US" dirty="0"/>
              <a:t>An actor’s turn may be </a:t>
            </a:r>
            <a:r>
              <a:rPr lang="en-US" dirty="0" err="1"/>
              <a:t>timesliced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688834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98AA-387F-7628-0B43-8142DF7AC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Acquiring private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84FA0-7F20-4136-1DB4-2DD491189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creation: </a:t>
            </a:r>
          </a:p>
          <a:p>
            <a:pPr marL="457200" lvl="1" indent="0">
              <a:buNone/>
            </a:pPr>
            <a:r>
              <a:rPr lang="en-US" dirty="0"/>
              <a:t>When an actor creates an new actor, it receives the new actor’s private address.</a:t>
            </a:r>
          </a:p>
          <a:p>
            <a:endParaRPr lang="en-US" dirty="0"/>
          </a:p>
          <a:p>
            <a:r>
              <a:rPr lang="en-US" dirty="0"/>
              <a:t>By construction: </a:t>
            </a:r>
          </a:p>
          <a:p>
            <a:pPr marL="457200" lvl="1" indent="0">
              <a:buNone/>
            </a:pPr>
            <a:r>
              <a:rPr lang="en-US" dirty="0"/>
              <a:t>An actor can be endowed with private addresses when it is created.</a:t>
            </a:r>
          </a:p>
          <a:p>
            <a:endParaRPr lang="en-US" dirty="0"/>
          </a:p>
          <a:p>
            <a:r>
              <a:rPr lang="en-US" dirty="0"/>
              <a:t>By introduction: </a:t>
            </a:r>
          </a:p>
          <a:p>
            <a:pPr marL="457200" lvl="1" indent="0">
              <a:buNone/>
            </a:pPr>
            <a:r>
              <a:rPr lang="en-US" dirty="0"/>
              <a:t>An actor can receive messages containing private addresses.</a:t>
            </a:r>
          </a:p>
        </p:txBody>
      </p:sp>
    </p:spTree>
    <p:extLst>
      <p:ext uri="{BB962C8B-B14F-4D97-AF65-F5344CB8AC3E}">
        <p14:creationId xmlns:p14="http://schemas.microsoft.com/office/powerpoint/2010/main" val="3377058316"/>
      </p:ext>
    </p:extLst>
  </p:cSld>
  <p:clrMapOvr>
    <a:masterClrMapping/>
  </p:clrMapOvr>
  <p:transition spd="slow"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0DAD5-1A51-C29A-306C-4EA3EEC69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l"/>
            <a:r>
              <a:rPr lang="en-US" dirty="0"/>
              <a:t>Neo: </a:t>
            </a:r>
            <a:r>
              <a:rPr lang="en-US" sz="4400" dirty="0"/>
              <a:t>JavaScript with very bad part removed.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Misty: </a:t>
            </a:r>
            <a:r>
              <a:rPr lang="en-US" sz="4400" dirty="0"/>
              <a:t>Neo + Actors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C99F1-A262-610B-0C01-1FFFB589F9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785350"/>
      </p:ext>
    </p:extLst>
  </p:cSld>
  <p:clrMapOvr>
    <a:masterClrMapping/>
  </p:clrMapOvr>
  <p:transition spd="slow"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1A04F-40D7-6D28-00E4-51D0B3FE7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Misty: Neo + 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68899-39B9-0F45-A65C-74BFB8FA1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7030" y="1825624"/>
            <a:ext cx="8786769" cy="4780705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Programma" panose="02000009000000000000" pitchFamily="49" charset="0"/>
              </a:rPr>
              <a:t>send </a:t>
            </a:r>
            <a:r>
              <a:rPr lang="en-US" dirty="0" err="1">
                <a:latin typeface="Cheltenhm BdItHd BT" panose="02040703050705090403" pitchFamily="18" charset="0"/>
              </a:rPr>
              <a:t>private_address</a:t>
            </a:r>
            <a:r>
              <a:rPr lang="en-US" dirty="0">
                <a:latin typeface="Programma" panose="02000009000000000000" pitchFamily="49" charset="0"/>
              </a:rPr>
              <a:t>: </a:t>
            </a:r>
            <a:r>
              <a:rPr lang="en-US" dirty="0">
                <a:latin typeface="Cheltenhm BdItHd BT" panose="02040703050705090403" pitchFamily="18" charset="0"/>
              </a:rPr>
              <a:t>message</a:t>
            </a:r>
          </a:p>
          <a:p>
            <a:r>
              <a:rPr lang="en-US" dirty="0">
                <a:latin typeface="Programma" panose="02000009000000000000" pitchFamily="49" charset="0"/>
              </a:rPr>
              <a:t>send </a:t>
            </a:r>
            <a:r>
              <a:rPr lang="en-US" dirty="0" err="1">
                <a:latin typeface="Cheltenhm BdItHd BT" panose="02040703050705090403" pitchFamily="18" charset="0"/>
              </a:rPr>
              <a:t>private_address</a:t>
            </a:r>
            <a:r>
              <a:rPr lang="en-US" dirty="0">
                <a:latin typeface="Programma" panose="02000009000000000000" pitchFamily="49" charset="0"/>
              </a:rPr>
              <a:t>: </a:t>
            </a:r>
            <a:r>
              <a:rPr lang="en-US" dirty="0">
                <a:latin typeface="Cheltenhm BdItHd BT" panose="02040703050705090403" pitchFamily="18" charset="0"/>
              </a:rPr>
              <a:t>message</a:t>
            </a:r>
            <a:r>
              <a:rPr lang="en-US" dirty="0">
                <a:latin typeface="Programma" panose="02000009000000000000" pitchFamily="49" charset="0"/>
              </a:rPr>
              <a:t>: </a:t>
            </a:r>
            <a:r>
              <a:rPr lang="en-US" dirty="0">
                <a:latin typeface="Cheltenhm BdItHd BT" panose="02040703050705090403" pitchFamily="18" charset="0"/>
              </a:rPr>
              <a:t>callback</a:t>
            </a:r>
          </a:p>
          <a:p>
            <a:r>
              <a:rPr lang="en-US" dirty="0">
                <a:latin typeface="Programma" panose="02000009000000000000" pitchFamily="49" charset="0"/>
              </a:rPr>
              <a:t>send </a:t>
            </a:r>
            <a:r>
              <a:rPr lang="en-US" dirty="0" err="1">
                <a:latin typeface="Cheltenhm BdItHd BT" panose="02040703050705090403" pitchFamily="18" charset="0"/>
              </a:rPr>
              <a:t>received_message</a:t>
            </a:r>
            <a:r>
              <a:rPr lang="en-US" dirty="0">
                <a:latin typeface="Programma" panose="02000009000000000000" pitchFamily="49" charset="0"/>
              </a:rPr>
              <a:t>: </a:t>
            </a:r>
            <a:r>
              <a:rPr lang="en-US" dirty="0">
                <a:latin typeface="Cheltenhm BdItHd BT" panose="02040703050705090403" pitchFamily="18" charset="0"/>
              </a:rPr>
              <a:t>message</a:t>
            </a:r>
            <a:endParaRPr lang="en-US" dirty="0">
              <a:latin typeface="Programma" panose="02000009000000000000" pitchFamily="49" charset="0"/>
            </a:endParaRPr>
          </a:p>
          <a:p>
            <a:endParaRPr lang="en-US" dirty="0"/>
          </a:p>
          <a:p>
            <a:r>
              <a:rPr lang="en-US" dirty="0"/>
              <a:t>Register a receiver function</a:t>
            </a:r>
          </a:p>
          <a:p>
            <a:r>
              <a:rPr lang="en-US" dirty="0"/>
              <a:t>Register a portal function</a:t>
            </a:r>
          </a:p>
          <a:p>
            <a:endParaRPr lang="en-US" dirty="0"/>
          </a:p>
          <a:p>
            <a:r>
              <a:rPr lang="en-US" dirty="0"/>
              <a:t>Cleaner, more modular programming model</a:t>
            </a:r>
          </a:p>
          <a:p>
            <a:r>
              <a:rPr lang="en-US" dirty="0"/>
              <a:t>Connection management</a:t>
            </a:r>
          </a:p>
          <a:p>
            <a:r>
              <a:rPr lang="en-US" dirty="0"/>
              <a:t>Failure management</a:t>
            </a:r>
          </a:p>
        </p:txBody>
      </p:sp>
    </p:spTree>
    <p:extLst>
      <p:ext uri="{BB962C8B-B14F-4D97-AF65-F5344CB8AC3E}">
        <p14:creationId xmlns:p14="http://schemas.microsoft.com/office/powerpoint/2010/main" val="3863830482"/>
      </p:ext>
    </p:extLst>
  </p:cSld>
  <p:clrMapOvr>
    <a:masterClrMapping/>
  </p:clrMapOvr>
  <p:transition spd="slow"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</p:spTree>
    <p:extLst>
      <p:ext uri="{BB962C8B-B14F-4D97-AF65-F5344CB8AC3E}">
        <p14:creationId xmlns:p14="http://schemas.microsoft.com/office/powerpoint/2010/main" val="1543478065"/>
      </p:ext>
    </p:extLst>
  </p:cSld>
  <p:clrMapOvr>
    <a:masterClrMapping/>
  </p:clrMapOvr>
  <p:transition spd="slow"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59140"/>
      </p:ext>
    </p:extLst>
  </p:cSld>
  <p:clrMapOvr>
    <a:masterClrMapping/>
  </p:clrMapOvr>
  <p:transition spd="slow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54D94-0DC9-4843-6DB2-198D3A27E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Fifty Years and Counting...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C30A8-EE0C-0588-7E23-6A25359FBE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3002" y="1825625"/>
            <a:ext cx="6630798" cy="4351338"/>
          </a:xfrm>
        </p:spPr>
        <p:txBody>
          <a:bodyPr anchor="ctr"/>
          <a:lstStyle/>
          <a:p>
            <a:r>
              <a:rPr lang="en-US" dirty="0" err="1"/>
              <a:t>Crocktran</a:t>
            </a:r>
            <a:endParaRPr lang="en-US" dirty="0"/>
          </a:p>
          <a:p>
            <a:r>
              <a:rPr lang="en-US" dirty="0"/>
              <a:t>Candy</a:t>
            </a:r>
          </a:p>
          <a:p>
            <a:r>
              <a:rPr lang="en-US" dirty="0"/>
              <a:t>Ply</a:t>
            </a:r>
          </a:p>
          <a:p>
            <a:r>
              <a:rPr lang="en-US" dirty="0" err="1"/>
              <a:t>Elemeno</a:t>
            </a:r>
            <a:endParaRPr lang="en-US" dirty="0"/>
          </a:p>
          <a:p>
            <a:r>
              <a:rPr lang="en-US" dirty="0"/>
              <a:t>Neo</a:t>
            </a:r>
          </a:p>
          <a:p>
            <a:r>
              <a:rPr lang="en-US" dirty="0"/>
              <a:t>Misty</a:t>
            </a:r>
          </a:p>
        </p:txBody>
      </p:sp>
    </p:spTree>
    <p:extLst>
      <p:ext uri="{BB962C8B-B14F-4D97-AF65-F5344CB8AC3E}">
        <p14:creationId xmlns:p14="http://schemas.microsoft.com/office/powerpoint/2010/main" val="1427969422"/>
      </p:ext>
    </p:extLst>
  </p:cSld>
  <p:clrMapOvr>
    <a:masterClrMapping/>
  </p:clrMapOvr>
  <p:transition spd="slow"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90704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1C4D2CC4-FFD3-11D7-3108-66BAE7E7C609}"/>
              </a:ext>
            </a:extLst>
          </p:cNvPr>
          <p:cNvSpPr/>
          <p:nvPr/>
        </p:nvSpPr>
        <p:spPr>
          <a:xfrm>
            <a:off x="5167814" y="813199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08737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06836"/>
      </p:ext>
    </p:extLst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6542D7D0-821B-A604-FDB3-FBA5D8111EEB}"/>
              </a:ext>
            </a:extLst>
          </p:cNvPr>
          <p:cNvSpPr/>
          <p:nvPr/>
        </p:nvSpPr>
        <p:spPr>
          <a:xfrm flipH="1">
            <a:off x="5167814" y="813199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84982D82-F59D-521A-10A0-2E55491BE7BE}"/>
              </a:ext>
            </a:extLst>
          </p:cNvPr>
          <p:cNvSpPr/>
          <p:nvPr/>
        </p:nvSpPr>
        <p:spPr>
          <a:xfrm>
            <a:off x="5259092" y="1560163"/>
            <a:ext cx="511408" cy="1668651"/>
          </a:xfrm>
          <a:custGeom>
            <a:avLst/>
            <a:gdLst>
              <a:gd name="connsiteX0" fmla="*/ 470115 w 511408"/>
              <a:gd name="connsiteY0" fmla="*/ 0 h 1668651"/>
              <a:gd name="connsiteX1" fmla="*/ 464949 w 511408"/>
              <a:gd name="connsiteY1" fmla="*/ 1188203 h 1668651"/>
              <a:gd name="connsiteX2" fmla="*/ 0 w 511408"/>
              <a:gd name="connsiteY2" fmla="*/ 1668651 h 1668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1408" h="1668651">
                <a:moveTo>
                  <a:pt x="470115" y="0"/>
                </a:moveTo>
                <a:cubicBezTo>
                  <a:pt x="506708" y="455047"/>
                  <a:pt x="543302" y="910095"/>
                  <a:pt x="464949" y="1188203"/>
                </a:cubicBezTo>
                <a:cubicBezTo>
                  <a:pt x="386596" y="1466312"/>
                  <a:pt x="193298" y="1567481"/>
                  <a:pt x="0" y="166865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oval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53146"/>
      </p:ext>
    </p:extLst>
  </p:cSld>
  <p:clrMapOvr>
    <a:masterClrMapping/>
  </p:clrMapOvr>
  <p:transition spd="slow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33239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ECC8649-7D77-C17B-E9BE-292426FED9C7}"/>
              </a:ext>
            </a:extLst>
          </p:cNvPr>
          <p:cNvSpPr/>
          <p:nvPr/>
        </p:nvSpPr>
        <p:spPr>
          <a:xfrm>
            <a:off x="8581213" y="34892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177A52-61EF-92FF-D4AB-67A2077F55DD}"/>
              </a:ext>
            </a:extLst>
          </p:cNvPr>
          <p:cNvSpPr/>
          <p:nvPr/>
        </p:nvSpPr>
        <p:spPr>
          <a:xfrm>
            <a:off x="10502685" y="2154264"/>
            <a:ext cx="888673" cy="1957953"/>
          </a:xfrm>
          <a:custGeom>
            <a:avLst/>
            <a:gdLst>
              <a:gd name="connsiteX0" fmla="*/ 0 w 888673"/>
              <a:gd name="connsiteY0" fmla="*/ 0 h 1957953"/>
              <a:gd name="connsiteX1" fmla="*/ 888569 w 888673"/>
              <a:gd name="connsiteY1" fmla="*/ 1007390 h 1957953"/>
              <a:gd name="connsiteX2" fmla="*/ 46495 w 888673"/>
              <a:gd name="connsiteY2" fmla="*/ 1957953 h 195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673" h="1957953">
                <a:moveTo>
                  <a:pt x="0" y="0"/>
                </a:moveTo>
                <a:cubicBezTo>
                  <a:pt x="440410" y="340532"/>
                  <a:pt x="880820" y="681065"/>
                  <a:pt x="888569" y="1007390"/>
                </a:cubicBezTo>
                <a:cubicBezTo>
                  <a:pt x="896318" y="1333715"/>
                  <a:pt x="471406" y="1645834"/>
                  <a:pt x="46495" y="1957953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0428"/>
      </p:ext>
    </p:extLst>
  </p:cSld>
  <p:clrMapOvr>
    <a:masterClrMapping/>
  </p:clrMapOvr>
  <p:transition spd="slow">
    <p:strips dir="l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ECC8649-7D77-C17B-E9BE-292426FED9C7}"/>
              </a:ext>
            </a:extLst>
          </p:cNvPr>
          <p:cNvSpPr/>
          <p:nvPr/>
        </p:nvSpPr>
        <p:spPr>
          <a:xfrm>
            <a:off x="8581213" y="3489240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177A52-61EF-92FF-D4AB-67A2077F55DD}"/>
              </a:ext>
            </a:extLst>
          </p:cNvPr>
          <p:cNvSpPr/>
          <p:nvPr/>
        </p:nvSpPr>
        <p:spPr>
          <a:xfrm>
            <a:off x="10502685" y="2154264"/>
            <a:ext cx="888673" cy="1957953"/>
          </a:xfrm>
          <a:custGeom>
            <a:avLst/>
            <a:gdLst>
              <a:gd name="connsiteX0" fmla="*/ 0 w 888673"/>
              <a:gd name="connsiteY0" fmla="*/ 0 h 1957953"/>
              <a:gd name="connsiteX1" fmla="*/ 888569 w 888673"/>
              <a:gd name="connsiteY1" fmla="*/ 1007390 h 1957953"/>
              <a:gd name="connsiteX2" fmla="*/ 46495 w 888673"/>
              <a:gd name="connsiteY2" fmla="*/ 1957953 h 195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673" h="1957953">
                <a:moveTo>
                  <a:pt x="0" y="0"/>
                </a:moveTo>
                <a:cubicBezTo>
                  <a:pt x="440410" y="340532"/>
                  <a:pt x="880820" y="681065"/>
                  <a:pt x="888569" y="1007390"/>
                </a:cubicBezTo>
                <a:cubicBezTo>
                  <a:pt x="896318" y="1333715"/>
                  <a:pt x="471406" y="1645834"/>
                  <a:pt x="46495" y="1957953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rrow: Left 1">
            <a:extLst>
              <a:ext uri="{FF2B5EF4-FFF2-40B4-BE49-F238E27FC236}">
                <a16:creationId xmlns:a16="http://schemas.microsoft.com/office/drawing/2014/main" id="{2DAE6BD6-3C3C-875B-31E6-590214787049}"/>
              </a:ext>
            </a:extLst>
          </p:cNvPr>
          <p:cNvSpPr/>
          <p:nvPr/>
        </p:nvSpPr>
        <p:spPr>
          <a:xfrm rot="20891405">
            <a:off x="6547371" y="4641019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68713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CDB35EC-108A-C820-0440-A161AD332660}"/>
              </a:ext>
            </a:extLst>
          </p:cNvPr>
          <p:cNvSpPr/>
          <p:nvPr/>
        </p:nvSpPr>
        <p:spPr>
          <a:xfrm>
            <a:off x="3666149" y="30983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14FCC5-7112-91CE-610F-E6E177412996}"/>
              </a:ext>
            </a:extLst>
          </p:cNvPr>
          <p:cNvSpPr txBox="1"/>
          <p:nvPr/>
        </p:nvSpPr>
        <p:spPr>
          <a:xfrm>
            <a:off x="3258038" y="3648564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FECC8649-7D77-C17B-E9BE-292426FED9C7}"/>
              </a:ext>
            </a:extLst>
          </p:cNvPr>
          <p:cNvSpPr/>
          <p:nvPr/>
        </p:nvSpPr>
        <p:spPr>
          <a:xfrm>
            <a:off x="8581213" y="3489240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E1177A52-61EF-92FF-D4AB-67A2077F55DD}"/>
              </a:ext>
            </a:extLst>
          </p:cNvPr>
          <p:cNvSpPr/>
          <p:nvPr/>
        </p:nvSpPr>
        <p:spPr>
          <a:xfrm>
            <a:off x="10502685" y="2154264"/>
            <a:ext cx="888673" cy="1957953"/>
          </a:xfrm>
          <a:custGeom>
            <a:avLst/>
            <a:gdLst>
              <a:gd name="connsiteX0" fmla="*/ 0 w 888673"/>
              <a:gd name="connsiteY0" fmla="*/ 0 h 1957953"/>
              <a:gd name="connsiteX1" fmla="*/ 888569 w 888673"/>
              <a:gd name="connsiteY1" fmla="*/ 1007390 h 1957953"/>
              <a:gd name="connsiteX2" fmla="*/ 46495 w 888673"/>
              <a:gd name="connsiteY2" fmla="*/ 1957953 h 1957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8673" h="1957953">
                <a:moveTo>
                  <a:pt x="0" y="0"/>
                </a:moveTo>
                <a:cubicBezTo>
                  <a:pt x="440410" y="340532"/>
                  <a:pt x="880820" y="681065"/>
                  <a:pt x="888569" y="1007390"/>
                </a:cubicBezTo>
                <a:cubicBezTo>
                  <a:pt x="896318" y="1333715"/>
                  <a:pt x="471406" y="1645834"/>
                  <a:pt x="46495" y="1957953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72BB5807-94D5-134E-379D-4B84C7E3059C}"/>
              </a:ext>
            </a:extLst>
          </p:cNvPr>
          <p:cNvSpPr/>
          <p:nvPr/>
        </p:nvSpPr>
        <p:spPr>
          <a:xfrm>
            <a:off x="5579390" y="2603715"/>
            <a:ext cx="3135824" cy="1074549"/>
          </a:xfrm>
          <a:custGeom>
            <a:avLst/>
            <a:gdLst>
              <a:gd name="connsiteX0" fmla="*/ 3135824 w 3135824"/>
              <a:gd name="connsiteY0" fmla="*/ 0 h 1074549"/>
              <a:gd name="connsiteX1" fmla="*/ 2402237 w 3135824"/>
              <a:gd name="connsiteY1" fmla="*/ 681926 h 1074549"/>
              <a:gd name="connsiteX2" fmla="*/ 0 w 3135824"/>
              <a:gd name="connsiteY2" fmla="*/ 1074549 h 107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35824" h="1074549">
                <a:moveTo>
                  <a:pt x="3135824" y="0"/>
                </a:moveTo>
                <a:cubicBezTo>
                  <a:pt x="3030349" y="251417"/>
                  <a:pt x="2924874" y="502835"/>
                  <a:pt x="2402237" y="681926"/>
                </a:cubicBezTo>
                <a:cubicBezTo>
                  <a:pt x="1879600" y="861017"/>
                  <a:pt x="939800" y="967783"/>
                  <a:pt x="0" y="1074549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1F2AC3F4-3E4A-2FFF-123F-DA579FD1ADEE}"/>
              </a:ext>
            </a:extLst>
          </p:cNvPr>
          <p:cNvSpPr/>
          <p:nvPr/>
        </p:nvSpPr>
        <p:spPr>
          <a:xfrm rot="19951337">
            <a:off x="2266221" y="3942383"/>
            <a:ext cx="1611816" cy="154466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92280"/>
      </p:ext>
    </p:extLst>
  </p:cSld>
  <p:clrMapOvr>
    <a:masterClrMapping/>
  </p:clrMapOvr>
  <p:transition spd="slow">
    <p:strips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C303AC8-DB53-618E-1D99-46E1C1E09BFD}"/>
              </a:ext>
            </a:extLst>
          </p:cNvPr>
          <p:cNvGrpSpPr/>
          <p:nvPr/>
        </p:nvGrpSpPr>
        <p:grpSpPr>
          <a:xfrm>
            <a:off x="3258038" y="3092061"/>
            <a:ext cx="2838277" cy="1997808"/>
            <a:chOff x="3258038" y="3092061"/>
            <a:chExt cx="2838277" cy="199780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CDB35EC-108A-C820-0440-A161AD332660}"/>
                </a:ext>
              </a:extLst>
            </p:cNvPr>
            <p:cNvSpPr/>
            <p:nvPr/>
          </p:nvSpPr>
          <p:spPr>
            <a:xfrm>
              <a:off x="3670205" y="3092061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914FCC5-7112-91CE-610F-E6E177412996}"/>
                </a:ext>
              </a:extLst>
            </p:cNvPr>
            <p:cNvSpPr txBox="1"/>
            <p:nvPr/>
          </p:nvSpPr>
          <p:spPr>
            <a:xfrm>
              <a:off x="3258038" y="3648564"/>
              <a:ext cx="2838277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Liaison</a:t>
              </a: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2C90FB-24FF-5C1C-660A-35C3D7097B06}"/>
              </a:ext>
            </a:extLst>
          </p:cNvPr>
          <p:cNvGrpSpPr/>
          <p:nvPr/>
        </p:nvGrpSpPr>
        <p:grpSpPr>
          <a:xfrm>
            <a:off x="8178268" y="3489240"/>
            <a:ext cx="2838277" cy="1997808"/>
            <a:chOff x="8178268" y="3489240"/>
            <a:chExt cx="2838277" cy="199780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ECC8649-7D77-C17B-E9BE-292426FED9C7}"/>
                </a:ext>
              </a:extLst>
            </p:cNvPr>
            <p:cNvSpPr/>
            <p:nvPr/>
          </p:nvSpPr>
          <p:spPr>
            <a:xfrm>
              <a:off x="8581213" y="3489240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433A9B2-8E2E-D194-65FB-A9F87691016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2F901C-32D4-6E46-6E34-06BB2FB13DA7}"/>
              </a:ext>
            </a:extLst>
          </p:cNvPr>
          <p:cNvGrpSpPr/>
          <p:nvPr/>
        </p:nvGrpSpPr>
        <p:grpSpPr>
          <a:xfrm>
            <a:off x="8113541" y="450932"/>
            <a:ext cx="2838277" cy="1997808"/>
            <a:chOff x="8178268" y="3577698"/>
            <a:chExt cx="2838277" cy="199780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8834AD4-AD57-2A4E-EE8E-29B2E57C41DB}"/>
                </a:ext>
              </a:extLst>
            </p:cNvPr>
            <p:cNvSpPr/>
            <p:nvPr/>
          </p:nvSpPr>
          <p:spPr>
            <a:xfrm>
              <a:off x="8663229" y="3577698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CE8A832-7E24-716B-AE54-8F0C50F4689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1822E67-5295-C41B-F309-F71837A214B9}"/>
              </a:ext>
            </a:extLst>
          </p:cNvPr>
          <p:cNvCxnSpPr/>
          <p:nvPr/>
        </p:nvCxnSpPr>
        <p:spPr>
          <a:xfrm>
            <a:off x="6988029" y="2973897"/>
            <a:ext cx="5062756" cy="0"/>
          </a:xfrm>
          <a:prstGeom prst="line">
            <a:avLst/>
          </a:prstGeom>
          <a:ln w="1174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2A4142D-C08B-9972-23DF-5101BDF316CB}"/>
              </a:ext>
            </a:extLst>
          </p:cNvPr>
          <p:cNvSpPr/>
          <p:nvPr/>
        </p:nvSpPr>
        <p:spPr>
          <a:xfrm>
            <a:off x="5047281" y="1198305"/>
            <a:ext cx="3507783" cy="1927187"/>
          </a:xfrm>
          <a:custGeom>
            <a:avLst/>
            <a:gdLst>
              <a:gd name="connsiteX0" fmla="*/ 3507783 w 3507783"/>
              <a:gd name="connsiteY0" fmla="*/ 165546 h 1927187"/>
              <a:gd name="connsiteX1" fmla="*/ 1074550 w 3507783"/>
              <a:gd name="connsiteY1" fmla="*/ 170712 h 1927187"/>
              <a:gd name="connsiteX2" fmla="*/ 0 w 3507783"/>
              <a:gd name="connsiteY2" fmla="*/ 1927187 h 1927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07783" h="1927187">
                <a:moveTo>
                  <a:pt x="3507783" y="165546"/>
                </a:moveTo>
                <a:cubicBezTo>
                  <a:pt x="2583481" y="21325"/>
                  <a:pt x="1659180" y="-122895"/>
                  <a:pt x="1074550" y="170712"/>
                </a:cubicBezTo>
                <a:cubicBezTo>
                  <a:pt x="489920" y="464319"/>
                  <a:pt x="244960" y="1195753"/>
                  <a:pt x="0" y="1927187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91627"/>
      </p:ext>
    </p:extLst>
  </p:cSld>
  <p:clrMapOvr>
    <a:masterClrMapping/>
  </p:clrMapOvr>
  <p:transition spd="slow">
    <p:strips dir="l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C303AC8-DB53-618E-1D99-46E1C1E09BFD}"/>
              </a:ext>
            </a:extLst>
          </p:cNvPr>
          <p:cNvGrpSpPr/>
          <p:nvPr/>
        </p:nvGrpSpPr>
        <p:grpSpPr>
          <a:xfrm>
            <a:off x="3258038" y="3092061"/>
            <a:ext cx="2838277" cy="1997808"/>
            <a:chOff x="3258038" y="3092061"/>
            <a:chExt cx="2838277" cy="1997808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CDB35EC-108A-C820-0440-A161AD332660}"/>
                </a:ext>
              </a:extLst>
            </p:cNvPr>
            <p:cNvSpPr/>
            <p:nvPr/>
          </p:nvSpPr>
          <p:spPr>
            <a:xfrm>
              <a:off x="3670205" y="3092061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914FCC5-7112-91CE-610F-E6E177412996}"/>
                </a:ext>
              </a:extLst>
            </p:cNvPr>
            <p:cNvSpPr txBox="1"/>
            <p:nvPr/>
          </p:nvSpPr>
          <p:spPr>
            <a:xfrm>
              <a:off x="3258038" y="3648564"/>
              <a:ext cx="2838277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Liaison</a:t>
              </a: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22C90FB-24FF-5C1C-660A-35C3D7097B06}"/>
              </a:ext>
            </a:extLst>
          </p:cNvPr>
          <p:cNvGrpSpPr/>
          <p:nvPr/>
        </p:nvGrpSpPr>
        <p:grpSpPr>
          <a:xfrm>
            <a:off x="8178268" y="3489240"/>
            <a:ext cx="2838277" cy="1997808"/>
            <a:chOff x="8178268" y="3489240"/>
            <a:chExt cx="2838277" cy="1997808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ECC8649-7D77-C17B-E9BE-292426FED9C7}"/>
                </a:ext>
              </a:extLst>
            </p:cNvPr>
            <p:cNvSpPr/>
            <p:nvPr/>
          </p:nvSpPr>
          <p:spPr>
            <a:xfrm>
              <a:off x="8581213" y="3489240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433A9B2-8E2E-D194-65FB-A9F87691016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B591752-8440-8355-0221-BEA32974E8D4}"/>
              </a:ext>
            </a:extLst>
          </p:cNvPr>
          <p:cNvSpPr/>
          <p:nvPr/>
        </p:nvSpPr>
        <p:spPr>
          <a:xfrm>
            <a:off x="2893017" y="2577885"/>
            <a:ext cx="1146875" cy="676759"/>
          </a:xfrm>
          <a:custGeom>
            <a:avLst/>
            <a:gdLst>
              <a:gd name="connsiteX0" fmla="*/ 0 w 1146875"/>
              <a:gd name="connsiteY0" fmla="*/ 0 h 676759"/>
              <a:gd name="connsiteX1" fmla="*/ 712922 w 1146875"/>
              <a:gd name="connsiteY1" fmla="*/ 196312 h 676759"/>
              <a:gd name="connsiteX2" fmla="*/ 1146875 w 1146875"/>
              <a:gd name="connsiteY2" fmla="*/ 676759 h 676759"/>
              <a:gd name="connsiteX3" fmla="*/ 1146875 w 1146875"/>
              <a:gd name="connsiteY3" fmla="*/ 676759 h 676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875" h="676759">
                <a:moveTo>
                  <a:pt x="0" y="0"/>
                </a:moveTo>
                <a:cubicBezTo>
                  <a:pt x="260888" y="41759"/>
                  <a:pt x="521776" y="83519"/>
                  <a:pt x="712922" y="196312"/>
                </a:cubicBezTo>
                <a:cubicBezTo>
                  <a:pt x="904068" y="309105"/>
                  <a:pt x="1146875" y="676759"/>
                  <a:pt x="1146875" y="676759"/>
                </a:cubicBezTo>
                <a:lnTo>
                  <a:pt x="1146875" y="676759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1DE1D73-CDA1-5274-2090-74628303388C}"/>
              </a:ext>
            </a:extLst>
          </p:cNvPr>
          <p:cNvSpPr/>
          <p:nvPr/>
        </p:nvSpPr>
        <p:spPr>
          <a:xfrm>
            <a:off x="2634712" y="4334359"/>
            <a:ext cx="1012556" cy="475282"/>
          </a:xfrm>
          <a:custGeom>
            <a:avLst/>
            <a:gdLst>
              <a:gd name="connsiteX0" fmla="*/ 1012556 w 1012556"/>
              <a:gd name="connsiteY0" fmla="*/ 0 h 475282"/>
              <a:gd name="connsiteX1" fmla="*/ 619932 w 1012556"/>
              <a:gd name="connsiteY1" fmla="*/ 258305 h 475282"/>
              <a:gd name="connsiteX2" fmla="*/ 0 w 1012556"/>
              <a:gd name="connsiteY2" fmla="*/ 475282 h 47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556" h="475282">
                <a:moveTo>
                  <a:pt x="1012556" y="0"/>
                </a:moveTo>
                <a:cubicBezTo>
                  <a:pt x="900623" y="89545"/>
                  <a:pt x="788691" y="179091"/>
                  <a:pt x="619932" y="258305"/>
                </a:cubicBezTo>
                <a:cubicBezTo>
                  <a:pt x="451173" y="337519"/>
                  <a:pt x="225586" y="406400"/>
                  <a:pt x="0" y="475282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6858B24-278B-F7D3-3451-531A4B5C1AC1}"/>
              </a:ext>
            </a:extLst>
          </p:cNvPr>
          <p:cNvSpPr/>
          <p:nvPr/>
        </p:nvSpPr>
        <p:spPr>
          <a:xfrm>
            <a:off x="5326251" y="4881966"/>
            <a:ext cx="3368298" cy="714300"/>
          </a:xfrm>
          <a:custGeom>
            <a:avLst/>
            <a:gdLst>
              <a:gd name="connsiteX0" fmla="*/ 3368298 w 3368298"/>
              <a:gd name="connsiteY0" fmla="*/ 144651 h 714300"/>
              <a:gd name="connsiteX1" fmla="*/ 1255363 w 3368298"/>
              <a:gd name="connsiteY1" fmla="*/ 712922 h 714300"/>
              <a:gd name="connsiteX2" fmla="*/ 0 w 3368298"/>
              <a:gd name="connsiteY2" fmla="*/ 0 h 7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68298" h="714300">
                <a:moveTo>
                  <a:pt x="3368298" y="144651"/>
                </a:moveTo>
                <a:cubicBezTo>
                  <a:pt x="2592522" y="440840"/>
                  <a:pt x="1816746" y="737030"/>
                  <a:pt x="1255363" y="712922"/>
                </a:cubicBezTo>
                <a:cubicBezTo>
                  <a:pt x="693980" y="688814"/>
                  <a:pt x="346990" y="344407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0C1E5BC-61DC-C481-ED6F-3502000086CC}"/>
              </a:ext>
            </a:extLst>
          </p:cNvPr>
          <p:cNvSpPr/>
          <p:nvPr/>
        </p:nvSpPr>
        <p:spPr>
          <a:xfrm>
            <a:off x="4288187" y="450932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0F052A-F8F8-2FF3-13A4-BB2870677E2D}"/>
              </a:ext>
            </a:extLst>
          </p:cNvPr>
          <p:cNvSpPr txBox="1"/>
          <p:nvPr/>
        </p:nvSpPr>
        <p:spPr>
          <a:xfrm>
            <a:off x="3876020" y="1007435"/>
            <a:ext cx="283827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Programma" panose="02000009000000000000" pitchFamily="49" charset="0"/>
              </a:rPr>
              <a:t>Liaison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32F901C-32D4-6E46-6E34-06BB2FB13DA7}"/>
              </a:ext>
            </a:extLst>
          </p:cNvPr>
          <p:cNvGrpSpPr/>
          <p:nvPr/>
        </p:nvGrpSpPr>
        <p:grpSpPr>
          <a:xfrm>
            <a:off x="8113541" y="450932"/>
            <a:ext cx="2838277" cy="1997808"/>
            <a:chOff x="8178268" y="3577698"/>
            <a:chExt cx="2838277" cy="199780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8834AD4-AD57-2A4E-EE8E-29B2E57C41DB}"/>
                </a:ext>
              </a:extLst>
            </p:cNvPr>
            <p:cNvSpPr/>
            <p:nvPr/>
          </p:nvSpPr>
          <p:spPr>
            <a:xfrm>
              <a:off x="8663229" y="3577698"/>
              <a:ext cx="1997808" cy="19978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1270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CE8A832-7E24-716B-AE54-8F0C50F46894}"/>
                </a:ext>
              </a:extLst>
            </p:cNvPr>
            <p:cNvSpPr txBox="1"/>
            <p:nvPr/>
          </p:nvSpPr>
          <p:spPr>
            <a:xfrm>
              <a:off x="8178268" y="4060347"/>
              <a:ext cx="2838277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Programma" panose="02000009000000000000" pitchFamily="49" charset="0"/>
                </a:rPr>
                <a:t>Minion</a:t>
              </a: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1822E67-5295-C41B-F309-F71837A214B9}"/>
              </a:ext>
            </a:extLst>
          </p:cNvPr>
          <p:cNvCxnSpPr/>
          <p:nvPr/>
        </p:nvCxnSpPr>
        <p:spPr>
          <a:xfrm>
            <a:off x="6988029" y="2973897"/>
            <a:ext cx="5062756" cy="0"/>
          </a:xfrm>
          <a:prstGeom prst="line">
            <a:avLst/>
          </a:prstGeom>
          <a:ln w="11747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47AEE74-0E9D-F150-87B7-20D23FCBD92F}"/>
              </a:ext>
            </a:extLst>
          </p:cNvPr>
          <p:cNvSpPr/>
          <p:nvPr/>
        </p:nvSpPr>
        <p:spPr>
          <a:xfrm>
            <a:off x="2200759" y="2076773"/>
            <a:ext cx="2329912" cy="2138766"/>
          </a:xfrm>
          <a:custGeom>
            <a:avLst/>
            <a:gdLst>
              <a:gd name="connsiteX0" fmla="*/ 2329912 w 2329912"/>
              <a:gd name="connsiteY0" fmla="*/ 0 h 2138766"/>
              <a:gd name="connsiteX1" fmla="*/ 754251 w 2329912"/>
              <a:gd name="connsiteY1" fmla="*/ 1007390 h 2138766"/>
              <a:gd name="connsiteX2" fmla="*/ 0 w 2329912"/>
              <a:gd name="connsiteY2" fmla="*/ 2138766 h 2138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29912" h="2138766">
                <a:moveTo>
                  <a:pt x="2329912" y="0"/>
                </a:moveTo>
                <a:cubicBezTo>
                  <a:pt x="1736241" y="325464"/>
                  <a:pt x="1142570" y="650929"/>
                  <a:pt x="754251" y="1007390"/>
                </a:cubicBezTo>
                <a:cubicBezTo>
                  <a:pt x="365932" y="1363851"/>
                  <a:pt x="182966" y="1751308"/>
                  <a:pt x="0" y="2138766"/>
                </a:cubicBezTo>
              </a:path>
            </a:pathLst>
          </a:custGeom>
          <a:noFill/>
          <a:ln w="76200">
            <a:solidFill>
              <a:schemeClr val="tx1"/>
            </a:solidFill>
            <a:headEnd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3165DB1-EA10-4A04-3F1B-5EFA6D3DC171}"/>
              </a:ext>
            </a:extLst>
          </p:cNvPr>
          <p:cNvSpPr/>
          <p:nvPr/>
        </p:nvSpPr>
        <p:spPr>
          <a:xfrm>
            <a:off x="6312976" y="1410346"/>
            <a:ext cx="2257587" cy="46495"/>
          </a:xfrm>
          <a:custGeom>
            <a:avLst/>
            <a:gdLst>
              <a:gd name="connsiteX0" fmla="*/ 2257587 w 2257587"/>
              <a:gd name="connsiteY0" fmla="*/ 0 h 46495"/>
              <a:gd name="connsiteX1" fmla="*/ 0 w 2257587"/>
              <a:gd name="connsiteY1" fmla="*/ 46495 h 46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57587" h="46495">
                <a:moveTo>
                  <a:pt x="2257587" y="0"/>
                </a:moveTo>
                <a:lnTo>
                  <a:pt x="0" y="46495"/>
                </a:ln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C9569218-7834-EEFB-866E-0E539D2F5EDB}"/>
              </a:ext>
            </a:extLst>
          </p:cNvPr>
          <p:cNvSpPr/>
          <p:nvPr/>
        </p:nvSpPr>
        <p:spPr>
          <a:xfrm>
            <a:off x="2893017" y="596463"/>
            <a:ext cx="1529166" cy="472920"/>
          </a:xfrm>
          <a:custGeom>
            <a:avLst/>
            <a:gdLst>
              <a:gd name="connsiteX0" fmla="*/ 0 w 1529166"/>
              <a:gd name="connsiteY0" fmla="*/ 472920 h 472920"/>
              <a:gd name="connsiteX1" fmla="*/ 650929 w 1529166"/>
              <a:gd name="connsiteY1" fmla="*/ 2805 h 472920"/>
              <a:gd name="connsiteX2" fmla="*/ 1529166 w 1529166"/>
              <a:gd name="connsiteY2" fmla="*/ 312771 h 472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166" h="472920">
                <a:moveTo>
                  <a:pt x="0" y="472920"/>
                </a:moveTo>
                <a:cubicBezTo>
                  <a:pt x="198034" y="251208"/>
                  <a:pt x="396068" y="29496"/>
                  <a:pt x="650929" y="2805"/>
                </a:cubicBezTo>
                <a:cubicBezTo>
                  <a:pt x="905790" y="-23887"/>
                  <a:pt x="1217478" y="144442"/>
                  <a:pt x="1529166" y="31277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26037"/>
      </p:ext>
    </p:extLst>
  </p:cSld>
  <p:clrMapOvr>
    <a:masterClrMapping/>
  </p:clrMapOvr>
  <p:transition spd="slow"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AE82F-4020-9C4A-33CA-9FB9B5AAC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Spinoffs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84C4D-2B1B-546E-E550-D409C175E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215" y="1825625"/>
            <a:ext cx="9688585" cy="4351338"/>
          </a:xfrm>
        </p:spPr>
        <p:txBody>
          <a:bodyPr>
            <a:normAutofit lnSpcReduction="10000"/>
          </a:bodyPr>
          <a:lstStyle/>
          <a:p>
            <a:r>
              <a:rPr lang="en-US" sz="3200" dirty="0" err="1"/>
              <a:t>JSLint</a:t>
            </a:r>
            <a:endParaRPr lang="en-US" sz="3200" dirty="0"/>
          </a:p>
          <a:p>
            <a:r>
              <a:rPr lang="en-US" sz="3200" dirty="0"/>
              <a:t>Top Down Operator Precedence [Vaughan Pratt]</a:t>
            </a:r>
          </a:p>
          <a:p>
            <a:r>
              <a:rPr lang="en-US" sz="3200" dirty="0"/>
              <a:t>JSON</a:t>
            </a:r>
          </a:p>
          <a:p>
            <a:r>
              <a:rPr lang="en-US" sz="3200" dirty="0" err="1"/>
              <a:t>Parseq</a:t>
            </a:r>
            <a:endParaRPr lang="en-US" sz="3200" dirty="0"/>
          </a:p>
          <a:p>
            <a:r>
              <a:rPr lang="en-US" sz="3200" dirty="0"/>
              <a:t>The Seif Protocol</a:t>
            </a:r>
          </a:p>
          <a:p>
            <a:endParaRPr lang="en-US" sz="3200" dirty="0"/>
          </a:p>
          <a:p>
            <a:r>
              <a:rPr lang="en-US" sz="3200" i="1" dirty="0"/>
              <a:t>JavaScript: The Good Parts</a:t>
            </a:r>
          </a:p>
          <a:p>
            <a:r>
              <a:rPr lang="en-US" sz="3200" i="1" dirty="0"/>
              <a:t>How JavaScript Works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788687"/>
      </p:ext>
    </p:extLst>
  </p:cSld>
  <p:clrMapOvr>
    <a:masterClrMapping/>
  </p:clrMapOvr>
  <p:transition spd="slow"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04A7188-77E7-97F9-B45A-A8CE3F4941F3}"/>
              </a:ext>
            </a:extLst>
          </p:cNvPr>
          <p:cNvSpPr/>
          <p:nvPr/>
        </p:nvSpPr>
        <p:spPr>
          <a:xfrm>
            <a:off x="3218481" y="1528187"/>
            <a:ext cx="5222929" cy="378105"/>
          </a:xfrm>
          <a:custGeom>
            <a:avLst/>
            <a:gdLst>
              <a:gd name="connsiteX0" fmla="*/ 5222929 w 5222929"/>
              <a:gd name="connsiteY0" fmla="*/ 378105 h 378105"/>
              <a:gd name="connsiteX1" fmla="*/ 3011838 w 5222929"/>
              <a:gd name="connsiteY1" fmla="*/ 979 h 378105"/>
              <a:gd name="connsiteX2" fmla="*/ 0 w 5222929"/>
              <a:gd name="connsiteY2" fmla="*/ 290281 h 378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2929" h="378105">
                <a:moveTo>
                  <a:pt x="5222929" y="378105"/>
                </a:moveTo>
                <a:cubicBezTo>
                  <a:pt x="4552627" y="196860"/>
                  <a:pt x="3882326" y="15616"/>
                  <a:pt x="3011838" y="979"/>
                </a:cubicBezTo>
                <a:cubicBezTo>
                  <a:pt x="2141350" y="-13658"/>
                  <a:pt x="1070675" y="138311"/>
                  <a:pt x="0" y="290281"/>
                </a:cubicBezTo>
              </a:path>
            </a:pathLst>
          </a:custGeom>
          <a:noFill/>
          <a:ln w="762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60944"/>
      </p:ext>
    </p:extLst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BDCCD4-6B60-D32A-8915-2ACE64C20CFC}"/>
              </a:ext>
            </a:extLst>
          </p:cNvPr>
          <p:cNvSpPr/>
          <p:nvPr/>
        </p:nvSpPr>
        <p:spPr>
          <a:xfrm>
            <a:off x="3945972" y="2546822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F599EB-1C10-7ABD-F054-EA8CA1A8A17F}"/>
              </a:ext>
            </a:extLst>
          </p:cNvPr>
          <p:cNvSpPr txBox="1"/>
          <p:nvPr/>
        </p:nvSpPr>
        <p:spPr>
          <a:xfrm>
            <a:off x="3545943" y="3069131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Portal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96551B9-00A2-6984-037D-7C573FCD4CF0}"/>
              </a:ext>
            </a:extLst>
          </p:cNvPr>
          <p:cNvSpPr/>
          <p:nvPr/>
        </p:nvSpPr>
        <p:spPr>
          <a:xfrm>
            <a:off x="3254644" y="1584379"/>
            <a:ext cx="1894952" cy="952177"/>
          </a:xfrm>
          <a:custGeom>
            <a:avLst/>
            <a:gdLst>
              <a:gd name="connsiteX0" fmla="*/ 0 w 1894952"/>
              <a:gd name="connsiteY0" fmla="*/ 94604 h 952177"/>
              <a:gd name="connsiteX1" fmla="*/ 1684149 w 1894952"/>
              <a:gd name="connsiteY1" fmla="*/ 79106 h 952177"/>
              <a:gd name="connsiteX2" fmla="*/ 1813302 w 1894952"/>
              <a:gd name="connsiteY2" fmla="*/ 952177 h 95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952" h="952177">
                <a:moveTo>
                  <a:pt x="0" y="94604"/>
                </a:moveTo>
                <a:cubicBezTo>
                  <a:pt x="690966" y="15390"/>
                  <a:pt x="1381932" y="-63823"/>
                  <a:pt x="1684149" y="79106"/>
                </a:cubicBezTo>
                <a:cubicBezTo>
                  <a:pt x="1986366" y="222035"/>
                  <a:pt x="1899834" y="587106"/>
                  <a:pt x="1813302" y="95217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58383"/>
      </p:ext>
    </p:extLst>
  </p:cSld>
  <p:clrMapOvr>
    <a:masterClrMapping/>
  </p:clrMapOvr>
  <p:transition spd="slow"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BDCCD4-6B60-D32A-8915-2ACE64C20CFC}"/>
              </a:ext>
            </a:extLst>
          </p:cNvPr>
          <p:cNvSpPr/>
          <p:nvPr/>
        </p:nvSpPr>
        <p:spPr>
          <a:xfrm>
            <a:off x="3945972" y="2546822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F599EB-1C10-7ABD-F054-EA8CA1A8A17F}"/>
              </a:ext>
            </a:extLst>
          </p:cNvPr>
          <p:cNvSpPr txBox="1"/>
          <p:nvPr/>
        </p:nvSpPr>
        <p:spPr>
          <a:xfrm>
            <a:off x="3545943" y="3069131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Portal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96551B9-00A2-6984-037D-7C573FCD4CF0}"/>
              </a:ext>
            </a:extLst>
          </p:cNvPr>
          <p:cNvSpPr/>
          <p:nvPr/>
        </p:nvSpPr>
        <p:spPr>
          <a:xfrm>
            <a:off x="3254644" y="1584379"/>
            <a:ext cx="1894952" cy="952177"/>
          </a:xfrm>
          <a:custGeom>
            <a:avLst/>
            <a:gdLst>
              <a:gd name="connsiteX0" fmla="*/ 0 w 1894952"/>
              <a:gd name="connsiteY0" fmla="*/ 94604 h 952177"/>
              <a:gd name="connsiteX1" fmla="*/ 1684149 w 1894952"/>
              <a:gd name="connsiteY1" fmla="*/ 79106 h 952177"/>
              <a:gd name="connsiteX2" fmla="*/ 1813302 w 1894952"/>
              <a:gd name="connsiteY2" fmla="*/ 952177 h 95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952" h="952177">
                <a:moveTo>
                  <a:pt x="0" y="94604"/>
                </a:moveTo>
                <a:cubicBezTo>
                  <a:pt x="690966" y="15390"/>
                  <a:pt x="1381932" y="-63823"/>
                  <a:pt x="1684149" y="79106"/>
                </a:cubicBezTo>
                <a:cubicBezTo>
                  <a:pt x="1986366" y="222035"/>
                  <a:pt x="1899834" y="587106"/>
                  <a:pt x="1813302" y="95217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61ECBC07-94EA-238B-7165-D76B3AED29E3}"/>
              </a:ext>
            </a:extLst>
          </p:cNvPr>
          <p:cNvSpPr/>
          <p:nvPr/>
        </p:nvSpPr>
        <p:spPr>
          <a:xfrm rot="20305132">
            <a:off x="6425442" y="1978938"/>
            <a:ext cx="1611816" cy="1544665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BB15E4-CBC0-44D9-4F06-6105B828A4AE}"/>
              </a:ext>
            </a:extLst>
          </p:cNvPr>
          <p:cNvSpPr txBox="1"/>
          <p:nvPr/>
        </p:nvSpPr>
        <p:spPr>
          <a:xfrm>
            <a:off x="7650761" y="3334632"/>
            <a:ext cx="39992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Portal’s network address</a:t>
            </a:r>
          </a:p>
          <a:p>
            <a:r>
              <a:rPr lang="en-US" sz="2800" dirty="0"/>
              <a:t>Portal’s public key</a:t>
            </a:r>
          </a:p>
        </p:txBody>
      </p:sp>
    </p:spTree>
    <p:extLst>
      <p:ext uri="{BB962C8B-B14F-4D97-AF65-F5344CB8AC3E}">
        <p14:creationId xmlns:p14="http://schemas.microsoft.com/office/powerpoint/2010/main" val="1117308403"/>
      </p:ext>
    </p:extLst>
  </p:cSld>
  <p:clrMapOvr>
    <a:masterClrMapping/>
  </p:clrMapOvr>
  <p:transition spd="slow"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E8AA9C4-FFD3-65A9-A590-6C00CFEE50B0}"/>
              </a:ext>
            </a:extLst>
          </p:cNvPr>
          <p:cNvSpPr/>
          <p:nvPr/>
        </p:nvSpPr>
        <p:spPr>
          <a:xfrm>
            <a:off x="1219375" y="8235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2771E0-18F4-36E5-9D24-1FC5778300EF}"/>
              </a:ext>
            </a:extLst>
          </p:cNvPr>
          <p:cNvSpPr txBox="1"/>
          <p:nvPr/>
        </p:nvSpPr>
        <p:spPr>
          <a:xfrm>
            <a:off x="831928" y="1214374"/>
            <a:ext cx="283827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Programma" panose="02000009000000000000" pitchFamily="49" charset="0"/>
              </a:rPr>
              <a:t>Agent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913069B-8A0D-185B-F27D-E3104E93EABC}"/>
              </a:ext>
            </a:extLst>
          </p:cNvPr>
          <p:cNvSpPr/>
          <p:nvPr/>
        </p:nvSpPr>
        <p:spPr>
          <a:xfrm>
            <a:off x="8485639" y="975931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51A81E-0A7C-CC33-E1E4-F8C5C7CDE70A}"/>
              </a:ext>
            </a:extLst>
          </p:cNvPr>
          <p:cNvSpPr txBox="1"/>
          <p:nvPr/>
        </p:nvSpPr>
        <p:spPr>
          <a:xfrm>
            <a:off x="8082694" y="1547038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Client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D0D4F3E-F314-BFC2-FFD9-770DB109BF8B}"/>
              </a:ext>
            </a:extLst>
          </p:cNvPr>
          <p:cNvSpPr/>
          <p:nvPr/>
        </p:nvSpPr>
        <p:spPr>
          <a:xfrm>
            <a:off x="662914" y="4063075"/>
            <a:ext cx="1997808" cy="19978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7B772C-49B5-716C-62EA-9D888B4B7274}"/>
              </a:ext>
            </a:extLst>
          </p:cNvPr>
          <p:cNvSpPr txBox="1"/>
          <p:nvPr/>
        </p:nvSpPr>
        <p:spPr>
          <a:xfrm>
            <a:off x="262885" y="4585384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Worker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381E5A-3B8C-1184-76F6-8D7273843424}"/>
              </a:ext>
            </a:extLst>
          </p:cNvPr>
          <p:cNvCxnSpPr/>
          <p:nvPr/>
        </p:nvCxnSpPr>
        <p:spPr>
          <a:xfrm>
            <a:off x="6988029" y="92279"/>
            <a:ext cx="0" cy="6585358"/>
          </a:xfrm>
          <a:prstGeom prst="line">
            <a:avLst/>
          </a:prstGeom>
          <a:ln w="127000" cmpd="sng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33A9B2-8E2E-D194-65FB-A9F876910164}"/>
              </a:ext>
            </a:extLst>
          </p:cNvPr>
          <p:cNvSpPr txBox="1"/>
          <p:nvPr/>
        </p:nvSpPr>
        <p:spPr>
          <a:xfrm>
            <a:off x="8178268" y="4060347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Minion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9E011B8-E2FE-34CF-C0F6-3D6FE270D6A1}"/>
              </a:ext>
            </a:extLst>
          </p:cNvPr>
          <p:cNvSpPr/>
          <p:nvPr/>
        </p:nvSpPr>
        <p:spPr>
          <a:xfrm>
            <a:off x="1678983" y="2805193"/>
            <a:ext cx="335797" cy="1245031"/>
          </a:xfrm>
          <a:custGeom>
            <a:avLst/>
            <a:gdLst>
              <a:gd name="connsiteX0" fmla="*/ 335797 w 335797"/>
              <a:gd name="connsiteY0" fmla="*/ 0 h 1245031"/>
              <a:gd name="connsiteX1" fmla="*/ 61993 w 335797"/>
              <a:gd name="connsiteY1" fmla="*/ 702590 h 1245031"/>
              <a:gd name="connsiteX2" fmla="*/ 0 w 335797"/>
              <a:gd name="connsiteY2" fmla="*/ 1245031 h 1245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5797" h="1245031">
                <a:moveTo>
                  <a:pt x="335797" y="0"/>
                </a:moveTo>
                <a:cubicBezTo>
                  <a:pt x="226878" y="247542"/>
                  <a:pt x="117959" y="495085"/>
                  <a:pt x="61993" y="702590"/>
                </a:cubicBezTo>
                <a:cubicBezTo>
                  <a:pt x="6027" y="910095"/>
                  <a:pt x="3013" y="1077563"/>
                  <a:pt x="0" y="1245031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BDCCD4-6B60-D32A-8915-2ACE64C20CFC}"/>
              </a:ext>
            </a:extLst>
          </p:cNvPr>
          <p:cNvSpPr/>
          <p:nvPr/>
        </p:nvSpPr>
        <p:spPr>
          <a:xfrm>
            <a:off x="3945972" y="2546822"/>
            <a:ext cx="1997808" cy="1997808"/>
          </a:xfrm>
          <a:prstGeom prst="ellipse">
            <a:avLst/>
          </a:prstGeom>
          <a:solidFill>
            <a:schemeClr val="tx2"/>
          </a:solidFill>
          <a:effectLst>
            <a:innerShdw blurRad="63500" dist="1270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F599EB-1C10-7ABD-F054-EA8CA1A8A17F}"/>
              </a:ext>
            </a:extLst>
          </p:cNvPr>
          <p:cNvSpPr txBox="1"/>
          <p:nvPr/>
        </p:nvSpPr>
        <p:spPr>
          <a:xfrm>
            <a:off x="3545943" y="3069131"/>
            <a:ext cx="2838277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Programma" panose="02000009000000000000" pitchFamily="49" charset="0"/>
              </a:rPr>
              <a:t>Portal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96551B9-00A2-6984-037D-7C573FCD4CF0}"/>
              </a:ext>
            </a:extLst>
          </p:cNvPr>
          <p:cNvSpPr/>
          <p:nvPr/>
        </p:nvSpPr>
        <p:spPr>
          <a:xfrm>
            <a:off x="3254644" y="1584379"/>
            <a:ext cx="1894952" cy="952177"/>
          </a:xfrm>
          <a:custGeom>
            <a:avLst/>
            <a:gdLst>
              <a:gd name="connsiteX0" fmla="*/ 0 w 1894952"/>
              <a:gd name="connsiteY0" fmla="*/ 94604 h 952177"/>
              <a:gd name="connsiteX1" fmla="*/ 1684149 w 1894952"/>
              <a:gd name="connsiteY1" fmla="*/ 79106 h 952177"/>
              <a:gd name="connsiteX2" fmla="*/ 1813302 w 1894952"/>
              <a:gd name="connsiteY2" fmla="*/ 952177 h 952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94952" h="952177">
                <a:moveTo>
                  <a:pt x="0" y="94604"/>
                </a:moveTo>
                <a:cubicBezTo>
                  <a:pt x="690966" y="15390"/>
                  <a:pt x="1381932" y="-63823"/>
                  <a:pt x="1684149" y="79106"/>
                </a:cubicBezTo>
                <a:cubicBezTo>
                  <a:pt x="1986366" y="222035"/>
                  <a:pt x="1899834" y="587106"/>
                  <a:pt x="1813302" y="95217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61ECBC07-94EA-238B-7165-D76B3AED29E3}"/>
              </a:ext>
            </a:extLst>
          </p:cNvPr>
          <p:cNvSpPr/>
          <p:nvPr/>
        </p:nvSpPr>
        <p:spPr>
          <a:xfrm rot="9441721">
            <a:off x="6425442" y="1978938"/>
            <a:ext cx="1611816" cy="1544665"/>
          </a:xfrm>
          <a:prstGeom prst="lef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B386DD-CBB5-B018-01A6-BD3DB30BD411}"/>
              </a:ext>
            </a:extLst>
          </p:cNvPr>
          <p:cNvSpPr/>
          <p:nvPr/>
        </p:nvSpPr>
        <p:spPr>
          <a:xfrm>
            <a:off x="3068664" y="309143"/>
            <a:ext cx="3822916" cy="2568376"/>
          </a:xfrm>
          <a:custGeom>
            <a:avLst/>
            <a:gdLst>
              <a:gd name="connsiteX0" fmla="*/ 3822916 w 3822916"/>
              <a:gd name="connsiteY0" fmla="*/ 2568376 h 2568376"/>
              <a:gd name="connsiteX1" fmla="*/ 1932122 w 3822916"/>
              <a:gd name="connsiteY1" fmla="*/ 73149 h 2568376"/>
              <a:gd name="connsiteX2" fmla="*/ 0 w 3822916"/>
              <a:gd name="connsiteY2" fmla="*/ 910057 h 2568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22916" h="2568376">
                <a:moveTo>
                  <a:pt x="3822916" y="2568376"/>
                </a:moveTo>
                <a:cubicBezTo>
                  <a:pt x="3196095" y="1458955"/>
                  <a:pt x="2569275" y="349535"/>
                  <a:pt x="1932122" y="73149"/>
                </a:cubicBezTo>
                <a:cubicBezTo>
                  <a:pt x="1294969" y="-203238"/>
                  <a:pt x="647484" y="353409"/>
                  <a:pt x="0" y="910057"/>
                </a:cubicBezTo>
              </a:path>
            </a:pathLst>
          </a:custGeom>
          <a:noFill/>
          <a:ln w="76200">
            <a:solidFill>
              <a:schemeClr val="tx1"/>
            </a:solidFill>
            <a:headEnd type="oval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60398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>
            <a:cxnSpLocks/>
          </p:cNvCxnSpPr>
          <p:nvPr/>
        </p:nvCxnSpPr>
        <p:spPr>
          <a:xfrm>
            <a:off x="1681993" y="3313651"/>
            <a:ext cx="2988163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93EBEF-0A69-A788-1B97-E71BFFE694D4}"/>
              </a:ext>
            </a:extLst>
          </p:cNvPr>
          <p:cNvSpPr/>
          <p:nvPr/>
        </p:nvSpPr>
        <p:spPr>
          <a:xfrm>
            <a:off x="1689315" y="1818441"/>
            <a:ext cx="5853193" cy="1477532"/>
          </a:xfrm>
          <a:custGeom>
            <a:avLst/>
            <a:gdLst>
              <a:gd name="connsiteX0" fmla="*/ 0 w 5853193"/>
              <a:gd name="connsiteY0" fmla="*/ 1477532 h 1477532"/>
              <a:gd name="connsiteX1" fmla="*/ 2887851 w 5853193"/>
              <a:gd name="connsiteY1" fmla="*/ 27 h 1477532"/>
              <a:gd name="connsiteX2" fmla="*/ 5853193 w 5853193"/>
              <a:gd name="connsiteY2" fmla="*/ 1446535 h 1477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53193" h="1477532">
                <a:moveTo>
                  <a:pt x="0" y="1477532"/>
                </a:moveTo>
                <a:cubicBezTo>
                  <a:pt x="956159" y="741362"/>
                  <a:pt x="1912319" y="5193"/>
                  <a:pt x="2887851" y="27"/>
                </a:cubicBezTo>
                <a:cubicBezTo>
                  <a:pt x="3863383" y="-5139"/>
                  <a:pt x="4858288" y="720698"/>
                  <a:pt x="5853193" y="1446535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A9235F7-7CBE-D7DC-11A4-7F02AF7002FD}"/>
              </a:ext>
            </a:extLst>
          </p:cNvPr>
          <p:cNvSpPr/>
          <p:nvPr/>
        </p:nvSpPr>
        <p:spPr>
          <a:xfrm>
            <a:off x="1678983" y="1028054"/>
            <a:ext cx="8782373" cy="2262753"/>
          </a:xfrm>
          <a:custGeom>
            <a:avLst/>
            <a:gdLst>
              <a:gd name="connsiteX0" fmla="*/ 0 w 8782373"/>
              <a:gd name="connsiteY0" fmla="*/ 2257587 h 2262753"/>
              <a:gd name="connsiteX1" fmla="*/ 4277532 w 8782373"/>
              <a:gd name="connsiteY1" fmla="*/ 0 h 2262753"/>
              <a:gd name="connsiteX2" fmla="*/ 8782373 w 8782373"/>
              <a:gd name="connsiteY2" fmla="*/ 2262753 h 2262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82373" h="2262753">
                <a:moveTo>
                  <a:pt x="0" y="2257587"/>
                </a:moveTo>
                <a:cubicBezTo>
                  <a:pt x="1406901" y="1128363"/>
                  <a:pt x="2813803" y="-861"/>
                  <a:pt x="4277532" y="0"/>
                </a:cubicBezTo>
                <a:cubicBezTo>
                  <a:pt x="5741261" y="861"/>
                  <a:pt x="7261817" y="1131807"/>
                  <a:pt x="8782373" y="2262753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250517990"/>
      </p:ext>
    </p:extLst>
  </p:cSld>
  <p:clrMapOvr>
    <a:masterClrMapping/>
  </p:clrMapOvr>
  <p:transition spd="slow"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/>
          <p:nvPr/>
        </p:nvCxnSpPr>
        <p:spPr>
          <a:xfrm>
            <a:off x="1681993" y="3313651"/>
            <a:ext cx="878746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A483798-482C-6110-E2EC-87B22E97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1950473922"/>
      </p:ext>
    </p:extLst>
  </p:cSld>
  <p:clrMapOvr>
    <a:masterClrMapping/>
  </p:clrMapOvr>
  <p:transition spd="slow">
    <p:strips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/>
          <p:nvPr/>
        </p:nvCxnSpPr>
        <p:spPr>
          <a:xfrm>
            <a:off x="1681993" y="3313651"/>
            <a:ext cx="878746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Left 2">
            <a:extLst>
              <a:ext uri="{FF2B5EF4-FFF2-40B4-BE49-F238E27FC236}">
                <a16:creationId xmlns:a16="http://schemas.microsoft.com/office/drawing/2014/main" id="{D24E2120-5E81-B321-8C37-A926A85621F0}"/>
              </a:ext>
            </a:extLst>
          </p:cNvPr>
          <p:cNvSpPr/>
          <p:nvPr/>
        </p:nvSpPr>
        <p:spPr>
          <a:xfrm rot="10800000">
            <a:off x="8545132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8F1FCB10-A4DE-3166-9340-76B51885E09A}"/>
              </a:ext>
            </a:extLst>
          </p:cNvPr>
          <p:cNvSpPr/>
          <p:nvPr/>
        </p:nvSpPr>
        <p:spPr>
          <a:xfrm rot="10800000">
            <a:off x="5654329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D3CB917C-725B-A96E-359D-C0B8CEBB6111}"/>
              </a:ext>
            </a:extLst>
          </p:cNvPr>
          <p:cNvSpPr/>
          <p:nvPr/>
        </p:nvSpPr>
        <p:spPr>
          <a:xfrm rot="10800000">
            <a:off x="2763544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483798-482C-6110-E2EC-87B22E97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389343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>
            <a:cxnSpLocks/>
          </p:cNvCxnSpPr>
          <p:nvPr/>
        </p:nvCxnSpPr>
        <p:spPr>
          <a:xfrm flipH="1">
            <a:off x="1681993" y="3313651"/>
            <a:ext cx="878746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row: Left 2">
            <a:extLst>
              <a:ext uri="{FF2B5EF4-FFF2-40B4-BE49-F238E27FC236}">
                <a16:creationId xmlns:a16="http://schemas.microsoft.com/office/drawing/2014/main" id="{D24E2120-5E81-B321-8C37-A926A85621F0}"/>
              </a:ext>
            </a:extLst>
          </p:cNvPr>
          <p:cNvSpPr/>
          <p:nvPr/>
        </p:nvSpPr>
        <p:spPr>
          <a:xfrm rot="10800000" flipH="1">
            <a:off x="8545132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8F1FCB10-A4DE-3166-9340-76B51885E09A}"/>
              </a:ext>
            </a:extLst>
          </p:cNvPr>
          <p:cNvSpPr/>
          <p:nvPr/>
        </p:nvSpPr>
        <p:spPr>
          <a:xfrm rot="10800000" flipH="1">
            <a:off x="5654329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D3CB917C-725B-A96E-359D-C0B8CEBB6111}"/>
              </a:ext>
            </a:extLst>
          </p:cNvPr>
          <p:cNvSpPr/>
          <p:nvPr/>
        </p:nvSpPr>
        <p:spPr>
          <a:xfrm rot="10800000" flipH="1">
            <a:off x="2763544" y="287394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 flipH="1"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 flipH="1"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 flipH="1"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 flipH="1"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</p:spTree>
    <p:extLst>
      <p:ext uri="{BB962C8B-B14F-4D97-AF65-F5344CB8AC3E}">
        <p14:creationId xmlns:p14="http://schemas.microsoft.com/office/powerpoint/2010/main" val="220226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F6BB669-865F-B364-BAEF-4FD1C126C3E6}"/>
              </a:ext>
            </a:extLst>
          </p:cNvPr>
          <p:cNvSpPr/>
          <p:nvPr/>
        </p:nvSpPr>
        <p:spPr>
          <a:xfrm>
            <a:off x="1694576" y="3292679"/>
            <a:ext cx="8753912" cy="1585526"/>
          </a:xfrm>
          <a:custGeom>
            <a:avLst/>
            <a:gdLst>
              <a:gd name="connsiteX0" fmla="*/ 8753912 w 8753912"/>
              <a:gd name="connsiteY0" fmla="*/ 0 h 1585526"/>
              <a:gd name="connsiteX1" fmla="*/ 4437776 w 8753912"/>
              <a:gd name="connsiteY1" fmla="*/ 1585519 h 1585526"/>
              <a:gd name="connsiteX2" fmla="*/ 0 w 8753912"/>
              <a:gd name="connsiteY2" fmla="*/ 16778 h 1585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3912" h="1585526">
                <a:moveTo>
                  <a:pt x="8753912" y="0"/>
                </a:moveTo>
                <a:cubicBezTo>
                  <a:pt x="7325336" y="791361"/>
                  <a:pt x="5896761" y="1582723"/>
                  <a:pt x="4437776" y="1585519"/>
                </a:cubicBezTo>
                <a:cubicBezTo>
                  <a:pt x="2978791" y="1588315"/>
                  <a:pt x="1489395" y="802546"/>
                  <a:pt x="0" y="16778"/>
                </a:cubicBezTo>
              </a:path>
            </a:pathLst>
          </a:cu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/>
          <p:nvPr/>
        </p:nvCxnSpPr>
        <p:spPr>
          <a:xfrm>
            <a:off x="1681993" y="3313651"/>
            <a:ext cx="878746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A483798-482C-6110-E2EC-87B22E97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4208945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3018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10051413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id="{D42E044D-767B-D3B5-20C1-E0DE652A1BC3}"/>
              </a:ext>
            </a:extLst>
          </p:cNvPr>
          <p:cNvSpPr/>
          <p:nvPr/>
        </p:nvSpPr>
        <p:spPr>
          <a:xfrm rot="10800000" flipH="1">
            <a:off x="5654329" y="4408275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61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1143FC-8D9B-B4FF-CC17-6381D9359E5F}"/>
              </a:ext>
            </a:extLst>
          </p:cNvPr>
          <p:cNvCxnSpPr>
            <a:cxnSpLocks/>
          </p:cNvCxnSpPr>
          <p:nvPr/>
        </p:nvCxnSpPr>
        <p:spPr>
          <a:xfrm>
            <a:off x="1681993" y="3313651"/>
            <a:ext cx="593800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A483798-482C-6110-E2EC-87B22E97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0C761E-03DB-CDC8-3CAC-29CD90AE3C0E}"/>
              </a:ext>
            </a:extLst>
          </p:cNvPr>
          <p:cNvCxnSpPr/>
          <p:nvPr/>
        </p:nvCxnSpPr>
        <p:spPr>
          <a:xfrm flipH="1">
            <a:off x="1681993" y="1363374"/>
            <a:ext cx="5884591" cy="195027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498BC2-D6C9-89B7-5E6F-8E756FAF809E}"/>
              </a:ext>
            </a:extLst>
          </p:cNvPr>
          <p:cNvCxnSpPr/>
          <p:nvPr/>
        </p:nvCxnSpPr>
        <p:spPr>
          <a:xfrm flipH="1" flipV="1">
            <a:off x="1681993" y="3313651"/>
            <a:ext cx="5884591" cy="19504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9C973976-5EC0-3509-ED4D-7F4B93DAC81D}"/>
              </a:ext>
            </a:extLst>
          </p:cNvPr>
          <p:cNvSpPr/>
          <p:nvPr/>
        </p:nvSpPr>
        <p:spPr>
          <a:xfrm>
            <a:off x="1287710" y="2901192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835F02-69EA-236F-1B6D-CBA920902888}"/>
              </a:ext>
            </a:extLst>
          </p:cNvPr>
          <p:cNvSpPr/>
          <p:nvPr/>
        </p:nvSpPr>
        <p:spPr>
          <a:xfrm>
            <a:off x="7153426" y="950416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9ADA534-4809-24AA-24E5-33A6BF7D7646}"/>
              </a:ext>
            </a:extLst>
          </p:cNvPr>
          <p:cNvSpPr/>
          <p:nvPr/>
        </p:nvSpPr>
        <p:spPr>
          <a:xfrm>
            <a:off x="7153426" y="2900695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08F9383-F29B-EBA1-948C-A2FADD82F794}"/>
              </a:ext>
            </a:extLst>
          </p:cNvPr>
          <p:cNvSpPr/>
          <p:nvPr/>
        </p:nvSpPr>
        <p:spPr>
          <a:xfrm>
            <a:off x="7153426" y="4850973"/>
            <a:ext cx="826316" cy="82631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C2DEE034-7AEA-05F1-B7EA-C8E1DEA8CC15}"/>
              </a:ext>
            </a:extLst>
          </p:cNvPr>
          <p:cNvSpPr/>
          <p:nvPr/>
        </p:nvSpPr>
        <p:spPr>
          <a:xfrm flipH="1">
            <a:off x="4894912" y="2879832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A4A8811F-2431-5F98-3982-295E74F3DC66}"/>
              </a:ext>
            </a:extLst>
          </p:cNvPr>
          <p:cNvSpPr/>
          <p:nvPr/>
        </p:nvSpPr>
        <p:spPr>
          <a:xfrm rot="1410657" flipH="1">
            <a:off x="4894911" y="4144803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B8D5A72E-B502-6202-F7E0-4E213582026C}"/>
              </a:ext>
            </a:extLst>
          </p:cNvPr>
          <p:cNvSpPr/>
          <p:nvPr/>
        </p:nvSpPr>
        <p:spPr>
          <a:xfrm rot="20533855" flipH="1">
            <a:off x="4698600" y="1723788"/>
            <a:ext cx="917646" cy="879415"/>
          </a:xfrm>
          <a:prstGeom prst="leftArrow">
            <a:avLst/>
          </a:prstGeom>
          <a:solidFill>
            <a:schemeClr val="accent1">
              <a:lumMod val="75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85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C9213-2CB9-36C7-BDA4-089C8D33A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>
                <a:effectLst/>
              </a:rPr>
              <a:t>Making programming languages 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is a great hobby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8FC92-75D1-A0BB-42AD-9BC2C5059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751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They are easy to make.</a:t>
            </a:r>
          </a:p>
          <a:p>
            <a:r>
              <a:rPr lang="en-US" sz="3200" dirty="0"/>
              <a:t>Most new languages offer little real value over their predecessors.</a:t>
            </a:r>
          </a:p>
          <a:p>
            <a:r>
              <a:rPr lang="en-US" sz="3200" dirty="0"/>
              <a:t>It requires extraordinary luck to get adoption.</a:t>
            </a:r>
          </a:p>
          <a:p>
            <a:r>
              <a:rPr lang="en-US" sz="3200" dirty="0"/>
              <a:t>One clever programmer can make a new language. </a:t>
            </a:r>
            <a:br>
              <a:rPr lang="en-US" sz="3200" dirty="0"/>
            </a:br>
            <a:r>
              <a:rPr lang="en-US" sz="3200" dirty="0"/>
              <a:t>It will take an army of coders to maintain it.</a:t>
            </a:r>
          </a:p>
          <a:p>
            <a:r>
              <a:rPr lang="en-US" sz="3200" dirty="0"/>
              <a:t>Some languages do not become popular, except with other language designers: ALGOL, BCPL, </a:t>
            </a:r>
            <a:r>
              <a:rPr lang="en-US" sz="3200" dirty="0" err="1"/>
              <a:t>SmallTalk</a:t>
            </a:r>
            <a:r>
              <a:rPr lang="en-US" sz="3200" dirty="0"/>
              <a:t>, Scheme, Haskell.</a:t>
            </a:r>
          </a:p>
          <a:p>
            <a:r>
              <a:rPr lang="en-US" sz="3200" dirty="0"/>
              <a:t>The next language should promote a new paradigm that allows better solutions to current and future problems.</a:t>
            </a:r>
          </a:p>
        </p:txBody>
      </p:sp>
    </p:spTree>
    <p:extLst>
      <p:ext uri="{BB962C8B-B14F-4D97-AF65-F5344CB8AC3E}">
        <p14:creationId xmlns:p14="http://schemas.microsoft.com/office/powerpoint/2010/main" val="70045107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7A76311-9CDA-E34B-EE8B-545B1525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/>
              <a:t>Death before confusion!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FA380-63F1-7063-0854-92B4330386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Coping effectively with multiple opportunities for failure.</a:t>
            </a:r>
          </a:p>
        </p:txBody>
      </p:sp>
    </p:spTree>
    <p:extLst>
      <p:ext uri="{BB962C8B-B14F-4D97-AF65-F5344CB8AC3E}">
        <p14:creationId xmlns:p14="http://schemas.microsoft.com/office/powerpoint/2010/main" val="696144309"/>
      </p:ext>
    </p:extLst>
  </p:cSld>
  <p:clrMapOvr>
    <a:masterClrMapping/>
  </p:clrMapOvr>
  <p:transition spd="slow">
    <p:strips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D3C0A-D17C-0844-EC0B-27DB9A17F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Actor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41361-9103-13A9-CDA5-BFA26FED3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the network, an actor should not care what language another actor is written in.</a:t>
            </a:r>
          </a:p>
          <a:p>
            <a:r>
              <a:rPr lang="en-US" dirty="0"/>
              <a:t>We need an Actor Protocol, based on the Seif Protocol, to replace HTTPS in actor systems.</a:t>
            </a:r>
          </a:p>
          <a:p>
            <a:r>
              <a:rPr lang="en-US" dirty="0"/>
              <a:t>And a JSON-like format that adds blobs and private addresses.</a:t>
            </a:r>
          </a:p>
        </p:txBody>
      </p:sp>
    </p:spTree>
    <p:extLst>
      <p:ext uri="{BB962C8B-B14F-4D97-AF65-F5344CB8AC3E}">
        <p14:creationId xmlns:p14="http://schemas.microsoft.com/office/powerpoint/2010/main" val="1492937273"/>
      </p:ext>
    </p:extLst>
  </p:cSld>
  <p:clrMapOvr>
    <a:masterClrMapping/>
  </p:clrMapOvr>
  <p:transition spd="slow">
    <p:strips dir="r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D3713-0384-8FD8-2E6E-63EE6CA3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F5B2D-7DAD-2779-99DC-2101A46AD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Strictly speaking, a new programming language is not needed to enjoy the new paradigm.</a:t>
            </a:r>
          </a:p>
          <a:p>
            <a:endParaRPr lang="en-US" sz="3600" dirty="0"/>
          </a:p>
          <a:p>
            <a:r>
              <a:rPr lang="en-US" sz="3600" dirty="0"/>
              <a:t>A new programming language will make it easier to think effectively in the new paradigm.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9794846"/>
      </p:ext>
    </p:extLst>
  </p:cSld>
  <p:clrMapOvr>
    <a:masterClrMapping/>
  </p:clrMapOvr>
  <p:transition spd="slow">
    <p:strips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8942-C0E0-A0C7-4CCC-9F00A24DD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745D-2EDE-167A-A413-199B30DF8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696" y="1825625"/>
            <a:ext cx="883710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Misty is a transitional language: </a:t>
            </a:r>
            <a:br>
              <a:rPr lang="en-US" sz="3600" dirty="0"/>
            </a:br>
            <a:r>
              <a:rPr lang="en-US" sz="3600" dirty="0"/>
              <a:t>Actors are made of functions.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After Misty:</a:t>
            </a:r>
            <a:br>
              <a:rPr lang="en-US" sz="3600" dirty="0"/>
            </a:br>
            <a:r>
              <a:rPr lang="en-US" sz="3600" dirty="0"/>
              <a:t>Actors all the way down.</a:t>
            </a:r>
          </a:p>
        </p:txBody>
      </p:sp>
    </p:spTree>
    <p:extLst>
      <p:ext uri="{BB962C8B-B14F-4D97-AF65-F5344CB8AC3E}">
        <p14:creationId xmlns:p14="http://schemas.microsoft.com/office/powerpoint/2010/main" val="37015339"/>
      </p:ext>
    </p:extLst>
  </p:cSld>
  <p:clrMapOvr>
    <a:masterClrMapping/>
  </p:clrMapOvr>
  <p:transition spd="slow">
    <p:strips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A538E-50BD-EE70-51BA-A41AE7466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Misty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1B3E1-2C0A-4090-0EE2-E46D06FB2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US" sz="3600" dirty="0"/>
              <a:t>See  </a:t>
            </a:r>
            <a:r>
              <a:rPr lang="en-US" sz="3600" dirty="0">
                <a:latin typeface="Programma" panose="02000009000000000000" pitchFamily="49" charset="0"/>
              </a:rPr>
              <a:t>https://www.crockford.com/misty</a:t>
            </a:r>
          </a:p>
          <a:p>
            <a:r>
              <a:rPr lang="en-US" sz="3600" dirty="0">
                <a:latin typeface="+mj-lt"/>
              </a:rPr>
              <a:t>See </a:t>
            </a:r>
            <a:r>
              <a:rPr lang="en-US" sz="3600" dirty="0">
                <a:latin typeface="Programma" panose="02000009000000000000" pitchFamily="49" charset="0"/>
              </a:rPr>
              <a:t>https://www.crockford.com/dec64.html</a:t>
            </a:r>
          </a:p>
          <a:p>
            <a:r>
              <a:rPr lang="en-US" sz="3600" dirty="0"/>
              <a:t>See  </a:t>
            </a:r>
            <a:r>
              <a:rPr lang="en-US" sz="3600" dirty="0">
                <a:latin typeface="Programma" panose="02000009000000000000" pitchFamily="49" charset="0"/>
              </a:rPr>
              <a:t>https://github.com/paypal/seif-protocol</a:t>
            </a:r>
          </a:p>
          <a:p>
            <a:endParaRPr lang="en-US" sz="3600" dirty="0">
              <a:latin typeface="Programma" panose="02000009000000000000" pitchFamily="49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Programma" panose="02000009000000000000" pitchFamily="49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070511945"/>
      </p:ext>
    </p:extLst>
  </p:cSld>
  <p:clrMapOvr>
    <a:masterClrMapping/>
  </p:clrMapOvr>
  <p:transition spd="slow"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ED6290-4671-F028-2158-29C3B24CB0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r>
              <a:rPr lang="en-US" dirty="0"/>
              <a:t>Being a maker of programming languages can make you a better critic of programming languages.</a:t>
            </a:r>
          </a:p>
        </p:txBody>
      </p:sp>
    </p:spTree>
    <p:extLst>
      <p:ext uri="{BB962C8B-B14F-4D97-AF65-F5344CB8AC3E}">
        <p14:creationId xmlns:p14="http://schemas.microsoft.com/office/powerpoint/2010/main" val="33261460"/>
      </p:ext>
    </p:extLst>
  </p:cSld>
  <p:clrMapOvr>
    <a:masterClrMapping/>
  </p:clrMapOvr>
  <p:transition spd="slow"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FBC48A-91B0-6218-9B0C-FC9B74077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E0D08A-7148-216F-CD67-80299F0D7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862" y="1825625"/>
            <a:ext cx="9113938" cy="4351338"/>
          </a:xfrm>
        </p:spPr>
        <p:txBody>
          <a:bodyPr anchor="ctr">
            <a:noAutofit/>
          </a:bodyPr>
          <a:lstStyle/>
          <a:p>
            <a:r>
              <a:rPr lang="en-US" sz="3200" dirty="0"/>
              <a:t>Good Parts</a:t>
            </a:r>
          </a:p>
          <a:p>
            <a:pPr lvl="1"/>
            <a:r>
              <a:rPr lang="en-US" sz="3200" dirty="0"/>
              <a:t>Flexible objects</a:t>
            </a:r>
          </a:p>
          <a:p>
            <a:pPr lvl="1"/>
            <a:r>
              <a:rPr lang="en-US" sz="3200" dirty="0"/>
              <a:t>First class objects with lexical closure</a:t>
            </a:r>
          </a:p>
          <a:p>
            <a:pPr lvl="1"/>
            <a:r>
              <a:rPr lang="en-US" sz="3200" dirty="0"/>
              <a:t>Optimized for event handling</a:t>
            </a:r>
          </a:p>
          <a:p>
            <a:pPr lvl="1"/>
            <a:endParaRPr lang="en-US" sz="3200" dirty="0"/>
          </a:p>
          <a:p>
            <a:r>
              <a:rPr lang="en-US" sz="3200" dirty="0"/>
              <a:t>Bad Parts</a:t>
            </a:r>
          </a:p>
          <a:p>
            <a:pPr lvl="1"/>
            <a:r>
              <a:rPr lang="en-US" sz="3200" dirty="0"/>
              <a:t>Pretty much everything else</a:t>
            </a:r>
          </a:p>
          <a:p>
            <a:pPr lvl="1"/>
            <a:r>
              <a:rPr lang="en-US" sz="3200" dirty="0"/>
              <a:t>Including most of the new parts</a:t>
            </a:r>
          </a:p>
          <a:p>
            <a:pPr lvl="1"/>
            <a:r>
              <a:rPr lang="en-US" sz="3200" dirty="0"/>
              <a:t>Sequential illusion confusion </a:t>
            </a:r>
            <a:br>
              <a:rPr lang="en-US" sz="3200" dirty="0"/>
            </a:br>
            <a:r>
              <a:rPr lang="en-US" sz="3200" dirty="0"/>
              <a:t>[Promises, Async/Await]</a:t>
            </a:r>
          </a:p>
        </p:txBody>
      </p:sp>
    </p:spTree>
    <p:extLst>
      <p:ext uri="{BB962C8B-B14F-4D97-AF65-F5344CB8AC3E}">
        <p14:creationId xmlns:p14="http://schemas.microsoft.com/office/powerpoint/2010/main" val="2585731032"/>
      </p:ext>
    </p:extLst>
  </p:cSld>
  <p:clrMapOvr>
    <a:masterClrMapping/>
  </p:clrMapOvr>
  <p:transition spd="slow"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0DAD5-1A51-C29A-306C-4EA3EEC69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JavaScript should not be the last programming language.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C99F1-A262-610B-0C01-1FFFB589F9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359"/>
      </p:ext>
    </p:extLst>
  </p:cSld>
  <p:clrMapOvr>
    <a:masterClrMapping/>
  </p:clrMapOvr>
  <p:transition spd="slow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39E02-8DB6-B2A6-DA2C-CD3145E28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WTF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36EBB-3933-48E9-AF40-55BA1C35C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8700" dirty="0">
                <a:latin typeface="Programma" panose="02000009000000000000" pitchFamily="49" charset="0"/>
              </a:rPr>
              <a:t>?.</a:t>
            </a:r>
          </a:p>
        </p:txBody>
      </p:sp>
    </p:spTree>
    <p:extLst>
      <p:ext uri="{BB962C8B-B14F-4D97-AF65-F5344CB8AC3E}">
        <p14:creationId xmlns:p14="http://schemas.microsoft.com/office/powerpoint/2010/main" val="4173237411"/>
      </p:ext>
    </p:extLst>
  </p:cSld>
  <p:clrMapOvr>
    <a:masterClrMapping/>
  </p:clrMapOvr>
  <p:transition spd="slow"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A88E1-84CF-6669-6BE4-204E8BA5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Old Paradigms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26C5-D22A-E6D9-7533-8B619868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458" y="1825625"/>
            <a:ext cx="8044342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Von Neumann architecture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Symbolic programming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High level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Structured programming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Object oriented programming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Functional programming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program runs in a single machine.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99974"/>
      </p:ext>
    </p:extLst>
  </p:cSld>
  <p:clrMapOvr>
    <a:masterClrMapping/>
  </p:clrMapOvr>
  <p:transition spd="slow">
    <p:strips dir="rd"/>
  </p:transition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heltenham">
      <a:majorFont>
        <a:latin typeface="Cheltenhm BdHd BT"/>
        <a:ea typeface=""/>
        <a:cs typeface=""/>
      </a:majorFont>
      <a:minorFont>
        <a:latin typeface="Cheltenhm BdHd BT"/>
        <a:ea typeface=""/>
        <a:cs typeface="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15696</TotalTime>
  <Words>793</Words>
  <Application>Microsoft Office PowerPoint</Application>
  <PresentationFormat>Widescreen</PresentationFormat>
  <Paragraphs>196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Programma</vt:lpstr>
      <vt:lpstr>Cheltenhm BdItHd BT</vt:lpstr>
      <vt:lpstr>Cheltenhm BdHd BT</vt:lpstr>
      <vt:lpstr>Arial</vt:lpstr>
      <vt:lpstr>Office Theme</vt:lpstr>
      <vt:lpstr>The Misty Report</vt:lpstr>
      <vt:lpstr>Fifty Years and Counting...</vt:lpstr>
      <vt:lpstr>Spinoffs</vt:lpstr>
      <vt:lpstr>Making programming languages  is a great hobby</vt:lpstr>
      <vt:lpstr>Being a maker of programming languages can make you a better critic of programming languages.</vt:lpstr>
      <vt:lpstr>JavaScript</vt:lpstr>
      <vt:lpstr>JavaScript should not be the last programming language.</vt:lpstr>
      <vt:lpstr>WTF Operator</vt:lpstr>
      <vt:lpstr>The Old Paradigms</vt:lpstr>
      <vt:lpstr>Our World</vt:lpstr>
      <vt:lpstr>The Actor Model</vt:lpstr>
      <vt:lpstr>The Actor Model</vt:lpstr>
      <vt:lpstr>The Actor Model</vt:lpstr>
      <vt:lpstr>Actors At Work</vt:lpstr>
      <vt:lpstr>Acquiring private addresses</vt:lpstr>
      <vt:lpstr>Neo: JavaScript with very bad part removed.  Misty: Neo + Actors</vt:lpstr>
      <vt:lpstr>Misty: Neo + Actors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Death before confusion!</vt:lpstr>
      <vt:lpstr>The Actor Protocol</vt:lpstr>
      <vt:lpstr>PowerPoint Presentation</vt:lpstr>
      <vt:lpstr>PowerPoint Presentation</vt:lpstr>
      <vt:lpstr>The Misty System</vt:lpstr>
    </vt:vector>
  </TitlesOfParts>
  <Company>Virgule-Soldius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Misty Report</dc:title>
  <dc:subject>Misty</dc:subject>
  <dc:creator>Douglas Crockford</dc:creator>
  <dc:description>The Theater Of Computation Project</dc:description>
  <cp:lastModifiedBy>Douglas Crockford</cp:lastModifiedBy>
  <cp:revision>83</cp:revision>
  <dcterms:created xsi:type="dcterms:W3CDTF">2021-11-19T16:34:36Z</dcterms:created>
  <dcterms:modified xsi:type="dcterms:W3CDTF">2022-12-15T00:22:05Z</dcterms:modified>
</cp:coreProperties>
</file>