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9"/>
  </p:notesMasterIdLst>
  <p:sldIdLst>
    <p:sldId id="918" r:id="rId2"/>
    <p:sldId id="1232" r:id="rId3"/>
    <p:sldId id="1233" r:id="rId4"/>
    <p:sldId id="1277" r:id="rId5"/>
    <p:sldId id="1310" r:id="rId6"/>
    <p:sldId id="1221" r:id="rId7"/>
    <p:sldId id="1229" r:id="rId8"/>
    <p:sldId id="1230" r:id="rId9"/>
    <p:sldId id="1231" r:id="rId10"/>
    <p:sldId id="1311" r:id="rId11"/>
    <p:sldId id="1278" r:id="rId12"/>
    <p:sldId id="1236" r:id="rId13"/>
    <p:sldId id="1235" r:id="rId14"/>
    <p:sldId id="1241" r:id="rId15"/>
    <p:sldId id="1250" r:id="rId16"/>
    <p:sldId id="1258" r:id="rId17"/>
    <p:sldId id="1259" r:id="rId18"/>
    <p:sldId id="1260" r:id="rId19"/>
    <p:sldId id="1309" r:id="rId20"/>
    <p:sldId id="1297" r:id="rId21"/>
    <p:sldId id="1298" r:id="rId22"/>
    <p:sldId id="1300" r:id="rId23"/>
    <p:sldId id="1299" r:id="rId24"/>
    <p:sldId id="1227" r:id="rId25"/>
    <p:sldId id="1269" r:id="rId26"/>
    <p:sldId id="1257" r:id="rId27"/>
    <p:sldId id="1312" r:id="rId28"/>
    <p:sldId id="1287" r:id="rId29"/>
    <p:sldId id="1279" r:id="rId30"/>
    <p:sldId id="1304" r:id="rId31"/>
    <p:sldId id="1303" r:id="rId32"/>
    <p:sldId id="1302" r:id="rId33"/>
    <p:sldId id="1301" r:id="rId34"/>
    <p:sldId id="1276" r:id="rId35"/>
    <p:sldId id="1289" r:id="rId36"/>
    <p:sldId id="1288" r:id="rId37"/>
    <p:sldId id="1290" r:id="rId38"/>
    <p:sldId id="1291" r:id="rId39"/>
    <p:sldId id="1178" r:id="rId40"/>
    <p:sldId id="1224" r:id="rId41"/>
    <p:sldId id="1308" r:id="rId42"/>
    <p:sldId id="1243" r:id="rId43"/>
    <p:sldId id="1244" r:id="rId44"/>
    <p:sldId id="1295" r:id="rId45"/>
    <p:sldId id="1183" r:id="rId46"/>
    <p:sldId id="1245" r:id="rId47"/>
    <p:sldId id="1238" r:id="rId48"/>
    <p:sldId id="1292" r:id="rId49"/>
    <p:sldId id="1286" r:id="rId50"/>
    <p:sldId id="1293" r:id="rId51"/>
    <p:sldId id="1294" r:id="rId52"/>
    <p:sldId id="1296" r:id="rId53"/>
    <p:sldId id="1305" r:id="rId54"/>
    <p:sldId id="1306" r:id="rId55"/>
    <p:sldId id="1307" r:id="rId56"/>
    <p:sldId id="1214" r:id="rId57"/>
    <p:sldId id="1215" r:id="rId58"/>
    <p:sldId id="1216" r:id="rId59"/>
    <p:sldId id="1217" r:id="rId60"/>
    <p:sldId id="1218" r:id="rId61"/>
    <p:sldId id="1219" r:id="rId62"/>
    <p:sldId id="1267" r:id="rId63"/>
    <p:sldId id="1261" r:id="rId64"/>
    <p:sldId id="1262" r:id="rId65"/>
    <p:sldId id="1263" r:id="rId66"/>
    <p:sldId id="1264" r:id="rId67"/>
    <p:sldId id="1268" r:id="rId68"/>
  </p:sldIdLst>
  <p:sldSz cx="12192000" cy="6858000"/>
  <p:notesSz cx="6858000" cy="9144000"/>
  <p:embeddedFontLst>
    <p:embeddedFont>
      <p:font typeface="Cheltenhm BdHd BT" panose="02040703050705020403" pitchFamily="18" charset="0"/>
      <p:regular r:id="rId70"/>
    </p:embeddedFont>
    <p:embeddedFont>
      <p:font typeface="Programma" pitchFamily="2" charset="0"/>
      <p:regular r:id="rId71"/>
      <p:bold r:id="rId72"/>
    </p:embeddedFont>
    <p:embeddedFont>
      <p:font typeface="Cheltenhm BdItHd BT" panose="02040703050705090403" pitchFamily="18" charset="0"/>
      <p:regular r:id="rId73"/>
    </p:embeddedFont>
    <p:embeddedFont>
      <p:font typeface="Cheltenhm BT" panose="02040603050505020403" pitchFamily="18" charset="0"/>
      <p:regular r:id="rId74"/>
      <p:bold r:id="rId75"/>
      <p:italic r:id="rId76"/>
      <p:boldItalic r:id="rId77"/>
    </p:embeddedFont>
    <p:embeddedFont>
      <p:font typeface="Tahoma" panose="020B0604030504040204" pitchFamily="34" charset="0"/>
      <p:regular r:id="rId78"/>
      <p:bold r:id="rId79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1E461E"/>
    <a:srgbClr val="FFFFCC"/>
    <a:srgbClr val="FF5050"/>
    <a:srgbClr val="FF0101"/>
    <a:srgbClr val="008000"/>
    <a:srgbClr val="99FF66"/>
    <a:srgbClr val="FFFF99"/>
    <a:srgbClr val="FF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6384" autoAdjust="0"/>
  </p:normalViewPr>
  <p:slideViewPr>
    <p:cSldViewPr snapToGrid="0">
      <p:cViewPr varScale="1">
        <p:scale>
          <a:sx n="85" d="100"/>
          <a:sy n="85" d="100"/>
        </p:scale>
        <p:origin x="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9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3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5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9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10D93-4052-4AA0-BB21-4E069E1DE68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latin typeface="+mj-lt"/>
              </a:defRPr>
            </a:lvl1pPr>
            <a:lvl2pPr marL="541873" indent="0" algn="ctr">
              <a:buNone/>
              <a:defRPr/>
            </a:lvl2pPr>
            <a:lvl3pPr marL="1083747" indent="0" algn="ctr">
              <a:buNone/>
              <a:defRPr/>
            </a:lvl3pPr>
            <a:lvl4pPr marL="1625620" indent="0" algn="ctr">
              <a:buNone/>
              <a:defRPr/>
            </a:lvl4pPr>
            <a:lvl5pPr marL="2167494" indent="0" algn="ctr">
              <a:buNone/>
              <a:defRPr/>
            </a:lvl5pPr>
            <a:lvl6pPr marL="2709367" indent="0" algn="ctr">
              <a:buNone/>
              <a:defRPr/>
            </a:lvl6pPr>
            <a:lvl7pPr marL="3251241" indent="0" algn="ctr">
              <a:buNone/>
              <a:defRPr/>
            </a:lvl7pPr>
            <a:lvl8pPr marL="3793114" indent="0" algn="ctr">
              <a:buNone/>
              <a:defRPr/>
            </a:lvl8pPr>
            <a:lvl9pPr marL="433498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74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70"/>
            </a:lvl1pPr>
            <a:lvl2pPr marL="541873" indent="0">
              <a:buNone/>
              <a:defRPr sz="2133"/>
            </a:lvl2pPr>
            <a:lvl3pPr marL="1083747" indent="0">
              <a:buNone/>
              <a:defRPr sz="1896"/>
            </a:lvl3pPr>
            <a:lvl4pPr marL="1625620" indent="0">
              <a:buNone/>
              <a:defRPr sz="1659"/>
            </a:lvl4pPr>
            <a:lvl5pPr marL="2167494" indent="0">
              <a:buNone/>
              <a:defRPr sz="1659"/>
            </a:lvl5pPr>
            <a:lvl6pPr marL="2709367" indent="0">
              <a:buNone/>
              <a:defRPr sz="1659"/>
            </a:lvl6pPr>
            <a:lvl7pPr marL="3251241" indent="0">
              <a:buNone/>
              <a:defRPr sz="1659"/>
            </a:lvl7pPr>
            <a:lvl8pPr marL="3793114" indent="0">
              <a:buNone/>
              <a:defRPr sz="1659"/>
            </a:lvl8pPr>
            <a:lvl9pPr marL="4334988" indent="0">
              <a:buNone/>
              <a:defRPr sz="165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5105400"/>
          </a:xfrm>
        </p:spPr>
        <p:txBody>
          <a:bodyPr/>
          <a:lstStyle>
            <a:lvl1pPr>
              <a:defRPr sz="3319" b="0">
                <a:latin typeface="+mj-lt"/>
              </a:defRPr>
            </a:lvl1pPr>
            <a:lvl2pPr>
              <a:defRPr sz="2844" b="0">
                <a:latin typeface="+mj-lt"/>
              </a:defRPr>
            </a:lvl2pPr>
            <a:lvl3pPr>
              <a:defRPr sz="2370" b="0">
                <a:latin typeface="+mj-lt"/>
              </a:defRPr>
            </a:lvl3pPr>
            <a:lvl4pPr>
              <a:defRPr sz="2133" b="0">
                <a:latin typeface="+mj-lt"/>
              </a:defRPr>
            </a:lvl4pPr>
            <a:lvl5pPr>
              <a:defRPr sz="2133" b="0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384800" cy="5105400"/>
          </a:xfrm>
        </p:spPr>
        <p:txBody>
          <a:bodyPr/>
          <a:lstStyle>
            <a:lvl1pPr>
              <a:defRPr sz="3319" b="0">
                <a:latin typeface="+mj-lt"/>
              </a:defRPr>
            </a:lvl1pPr>
            <a:lvl2pPr>
              <a:defRPr sz="2844" b="0">
                <a:latin typeface="+mj-lt"/>
              </a:defRPr>
            </a:lvl2pPr>
            <a:lvl3pPr>
              <a:defRPr sz="2370" b="0">
                <a:latin typeface="+mj-lt"/>
              </a:defRPr>
            </a:lvl3pPr>
            <a:lvl4pPr>
              <a:defRPr sz="2133" b="0">
                <a:latin typeface="+mj-lt"/>
              </a:defRPr>
            </a:lvl4pPr>
            <a:lvl5pPr>
              <a:defRPr sz="2133" b="0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844" b="0">
                <a:latin typeface="+mj-lt"/>
              </a:defRPr>
            </a:lvl1pPr>
            <a:lvl2pPr marL="541873" indent="0">
              <a:buNone/>
              <a:defRPr sz="2370" b="1"/>
            </a:lvl2pPr>
            <a:lvl3pPr marL="1083747" indent="0">
              <a:buNone/>
              <a:defRPr sz="2133" b="1"/>
            </a:lvl3pPr>
            <a:lvl4pPr marL="1625620" indent="0">
              <a:buNone/>
              <a:defRPr sz="1896" b="1"/>
            </a:lvl4pPr>
            <a:lvl5pPr marL="2167494" indent="0">
              <a:buNone/>
              <a:defRPr sz="1896" b="1"/>
            </a:lvl5pPr>
            <a:lvl6pPr marL="2709367" indent="0">
              <a:buNone/>
              <a:defRPr sz="1896" b="1"/>
            </a:lvl6pPr>
            <a:lvl7pPr marL="3251241" indent="0">
              <a:buNone/>
              <a:defRPr sz="1896" b="1"/>
            </a:lvl7pPr>
            <a:lvl8pPr marL="3793114" indent="0">
              <a:buNone/>
              <a:defRPr sz="1896" b="1"/>
            </a:lvl8pPr>
            <a:lvl9pPr marL="4334988" indent="0">
              <a:buNone/>
              <a:defRPr sz="18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844">
                <a:latin typeface="+mj-lt"/>
              </a:defRPr>
            </a:lvl1pPr>
            <a:lvl2pPr>
              <a:defRPr sz="2370">
                <a:latin typeface="+mj-lt"/>
              </a:defRPr>
            </a:lvl2pPr>
            <a:lvl3pPr>
              <a:defRPr sz="2133">
                <a:latin typeface="+mj-lt"/>
              </a:defRPr>
            </a:lvl3pPr>
            <a:lvl4pPr>
              <a:defRPr sz="1896">
                <a:latin typeface="+mj-lt"/>
              </a:defRPr>
            </a:lvl4pPr>
            <a:lvl5pPr>
              <a:defRPr sz="1896">
                <a:latin typeface="+mj-lt"/>
              </a:defRPr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844" b="0">
                <a:latin typeface="+mn-lt"/>
              </a:defRPr>
            </a:lvl1pPr>
            <a:lvl2pPr marL="541873" indent="0">
              <a:buNone/>
              <a:defRPr sz="2370" b="1"/>
            </a:lvl2pPr>
            <a:lvl3pPr marL="1083747" indent="0">
              <a:buNone/>
              <a:defRPr sz="2133" b="1"/>
            </a:lvl3pPr>
            <a:lvl4pPr marL="1625620" indent="0">
              <a:buNone/>
              <a:defRPr sz="1896" b="1"/>
            </a:lvl4pPr>
            <a:lvl5pPr marL="2167494" indent="0">
              <a:buNone/>
              <a:defRPr sz="1896" b="1"/>
            </a:lvl5pPr>
            <a:lvl6pPr marL="2709367" indent="0">
              <a:buNone/>
              <a:defRPr sz="1896" b="1"/>
            </a:lvl6pPr>
            <a:lvl7pPr marL="3251241" indent="0">
              <a:buNone/>
              <a:defRPr sz="1896" b="1"/>
            </a:lvl7pPr>
            <a:lvl8pPr marL="3793114" indent="0">
              <a:buNone/>
              <a:defRPr sz="1896" b="1"/>
            </a:lvl8pPr>
            <a:lvl9pPr marL="4334988" indent="0">
              <a:buNone/>
              <a:defRPr sz="189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44" b="0">
                <a:latin typeface="+mn-lt"/>
              </a:defRPr>
            </a:lvl1pPr>
            <a:lvl2pPr>
              <a:defRPr sz="2370" b="0">
                <a:latin typeface="+mn-lt"/>
              </a:defRPr>
            </a:lvl2pPr>
            <a:lvl3pPr>
              <a:defRPr sz="2133" b="0">
                <a:latin typeface="+mn-lt"/>
              </a:defRPr>
            </a:lvl3pPr>
            <a:lvl4pPr>
              <a:defRPr sz="1896" b="0">
                <a:latin typeface="+mn-lt"/>
              </a:defRPr>
            </a:lvl4pPr>
            <a:lvl5pPr>
              <a:defRPr sz="1896" b="0">
                <a:latin typeface="+mn-lt"/>
              </a:defRPr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0FC52-3B80-4438-A1AD-1E53E037F45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7" cy="5853113"/>
          </a:xfrm>
        </p:spPr>
        <p:txBody>
          <a:bodyPr/>
          <a:lstStyle>
            <a:lvl1pPr>
              <a:defRPr sz="3793"/>
            </a:lvl1pPr>
            <a:lvl2pPr>
              <a:defRPr sz="3319"/>
            </a:lvl2pPr>
            <a:lvl3pPr>
              <a:defRPr sz="2844"/>
            </a:lvl3pPr>
            <a:lvl4pPr>
              <a:defRPr sz="2370"/>
            </a:lvl4pPr>
            <a:lvl5pPr>
              <a:defRPr sz="2370"/>
            </a:lvl5pPr>
            <a:lvl6pPr>
              <a:defRPr sz="2370"/>
            </a:lvl6pPr>
            <a:lvl7pPr>
              <a:defRPr sz="2370"/>
            </a:lvl7pPr>
            <a:lvl8pPr>
              <a:defRPr sz="2370"/>
            </a:lvl8pPr>
            <a:lvl9pPr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659"/>
            </a:lvl1pPr>
            <a:lvl2pPr marL="541873" indent="0">
              <a:buNone/>
              <a:defRPr sz="1422"/>
            </a:lvl2pPr>
            <a:lvl3pPr marL="1083747" indent="0">
              <a:buNone/>
              <a:defRPr sz="1185"/>
            </a:lvl3pPr>
            <a:lvl4pPr marL="1625620" indent="0">
              <a:buNone/>
              <a:defRPr sz="1067"/>
            </a:lvl4pPr>
            <a:lvl5pPr marL="2167494" indent="0">
              <a:buNone/>
              <a:defRPr sz="1067"/>
            </a:lvl5pPr>
            <a:lvl6pPr marL="2709367" indent="0">
              <a:buNone/>
              <a:defRPr sz="1067"/>
            </a:lvl6pPr>
            <a:lvl7pPr marL="3251241" indent="0">
              <a:buNone/>
              <a:defRPr sz="1067"/>
            </a:lvl7pPr>
            <a:lvl8pPr marL="3793114" indent="0">
              <a:buNone/>
              <a:defRPr sz="1067"/>
            </a:lvl8pPr>
            <a:lvl9pPr marL="4334988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3"/>
            </a:lvl1pPr>
            <a:lvl2pPr marL="541873" indent="0">
              <a:buNone/>
              <a:defRPr sz="3319"/>
            </a:lvl2pPr>
            <a:lvl3pPr marL="1083747" indent="0">
              <a:buNone/>
              <a:defRPr sz="2844"/>
            </a:lvl3pPr>
            <a:lvl4pPr marL="1625620" indent="0">
              <a:buNone/>
              <a:defRPr sz="2370"/>
            </a:lvl4pPr>
            <a:lvl5pPr marL="2167494" indent="0">
              <a:buNone/>
              <a:defRPr sz="2370"/>
            </a:lvl5pPr>
            <a:lvl6pPr marL="2709367" indent="0">
              <a:buNone/>
              <a:defRPr sz="2370"/>
            </a:lvl6pPr>
            <a:lvl7pPr marL="3251241" indent="0">
              <a:buNone/>
              <a:defRPr sz="2370"/>
            </a:lvl7pPr>
            <a:lvl8pPr marL="3793114" indent="0">
              <a:buNone/>
              <a:defRPr sz="2370"/>
            </a:lvl8pPr>
            <a:lvl9pPr marL="4334988" indent="0">
              <a:buNone/>
              <a:defRPr sz="237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59"/>
            </a:lvl1pPr>
            <a:lvl2pPr marL="541873" indent="0">
              <a:buNone/>
              <a:defRPr sz="1422"/>
            </a:lvl2pPr>
            <a:lvl3pPr marL="1083747" indent="0">
              <a:buNone/>
              <a:defRPr sz="1185"/>
            </a:lvl3pPr>
            <a:lvl4pPr marL="1625620" indent="0">
              <a:buNone/>
              <a:defRPr sz="1067"/>
            </a:lvl4pPr>
            <a:lvl5pPr marL="2167494" indent="0">
              <a:buNone/>
              <a:defRPr sz="1067"/>
            </a:lvl5pPr>
            <a:lvl6pPr marL="2709367" indent="0">
              <a:buNone/>
              <a:defRPr sz="1067"/>
            </a:lvl6pPr>
            <a:lvl7pPr marL="3251241" indent="0">
              <a:buNone/>
              <a:defRPr sz="1067"/>
            </a:lvl7pPr>
            <a:lvl8pPr marL="3793114" indent="0">
              <a:buNone/>
              <a:defRPr sz="1067"/>
            </a:lvl8pPr>
            <a:lvl9pPr marL="4334988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59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5pPr>
      <a:lvl6pPr marL="541873"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6pPr>
      <a:lvl7pPr marL="1083747"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7pPr>
      <a:lvl8pPr marL="1625620"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8pPr>
      <a:lvl9pPr marL="2167494" algn="ctr" rtl="0" fontAlgn="base">
        <a:spcBef>
          <a:spcPct val="0"/>
        </a:spcBef>
        <a:spcAft>
          <a:spcPct val="0"/>
        </a:spcAft>
        <a:defRPr sz="5215">
          <a:solidFill>
            <a:schemeClr val="bg1"/>
          </a:solidFill>
          <a:latin typeface="Cheltenhm BdHd BT" pitchFamily="18" charset="0"/>
        </a:defRPr>
      </a:lvl9pPr>
    </p:titleStyle>
    <p:bodyStyle>
      <a:lvl1pPr marL="406405" indent="-406405" algn="l" rtl="0" fontAlgn="base">
        <a:spcBef>
          <a:spcPct val="30000"/>
        </a:spcBef>
        <a:spcAft>
          <a:spcPct val="20000"/>
        </a:spcAft>
        <a:buChar char="•"/>
        <a:defRPr sz="3793">
          <a:solidFill>
            <a:schemeClr val="bg1"/>
          </a:solidFill>
          <a:latin typeface="+mn-lt"/>
          <a:ea typeface="+mn-ea"/>
          <a:cs typeface="+mn-cs"/>
        </a:defRPr>
      </a:lvl1pPr>
      <a:lvl2pPr marL="880544" indent="-338671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2pPr>
      <a:lvl3pPr marL="1354684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3pPr>
      <a:lvl4pPr marL="1896557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4pPr>
      <a:lvl5pPr marL="2438430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5pPr>
      <a:lvl6pPr marL="2980304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6pPr>
      <a:lvl7pPr marL="3522177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7pPr>
      <a:lvl8pPr marL="4064051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8pPr>
      <a:lvl9pPr marL="4605924" indent="-270937" algn="l" rtl="0" fontAlgn="base">
        <a:spcBef>
          <a:spcPct val="30000"/>
        </a:spcBef>
        <a:spcAft>
          <a:spcPct val="20000"/>
        </a:spcAft>
        <a:buChar char=" "/>
        <a:defRPr sz="3319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1873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3747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25620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67494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09367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51241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793114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34988" algn="l" defTabSz="1083747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11378"/>
              <a:t>Numbers</a:t>
            </a:r>
            <a:br>
              <a:rPr lang="en-US" sz="7111" dirty="0"/>
            </a:br>
            <a:endParaRPr lang="en-US" sz="237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/>
              <a:t>Douglas Crockford</a:t>
            </a:r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47" y="1261534"/>
            <a:ext cx="10823954" cy="60508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I	1	X	10	C	100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II	2	XX	20	CC	200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III	3	XXX	30	CCC	300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IV	4	XL	40	CD	400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rgbClr val="FFFF00"/>
                </a:solidFill>
                <a:latin typeface="Programma" pitchFamily="2" charset="0"/>
              </a:rPr>
              <a:t>V	5	L	50	D	500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VI	6	LX	60	DC	600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VII	7	LXX	70	DCC	700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VIII	8	LXXX	80	DCCC	800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IX	9	XC	90	CM	900</a:t>
            </a:r>
          </a:p>
        </p:txBody>
      </p:sp>
    </p:spTree>
    <p:extLst>
      <p:ext uri="{BB962C8B-B14F-4D97-AF65-F5344CB8AC3E}">
        <p14:creationId xmlns:p14="http://schemas.microsoft.com/office/powerpoint/2010/main" val="652195667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47" y="1261534"/>
            <a:ext cx="10823954" cy="60508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I	1	X	10	C	100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II	2	XX	20	CC	200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III	3	XXX	30	CCC	300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rgbClr val="FFFF00"/>
                </a:solidFill>
                <a:latin typeface="Programma" pitchFamily="2" charset="0"/>
              </a:rPr>
              <a:t>IV	4	XL	40	CD	400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V	5	L	50	D	500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VI	6	LX	60	DC	600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VII	7	LXX	70	DCC	700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VIII	8	LXXX	80	DCCC	800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rgbClr val="FFFF00"/>
                </a:solidFill>
                <a:latin typeface="Programma" pitchFamily="2" charset="0"/>
              </a:rPr>
              <a:t>IX	9	XC	90	CM	900</a:t>
            </a:r>
          </a:p>
        </p:txBody>
      </p:sp>
    </p:spTree>
    <p:extLst>
      <p:ext uri="{BB962C8B-B14F-4D97-AF65-F5344CB8AC3E}">
        <p14:creationId xmlns:p14="http://schemas.microsoft.com/office/powerpoint/2010/main" val="2152298531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2" y="1261534"/>
            <a:ext cx="10161672" cy="60508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一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1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ja-JP" altLang="en-US" sz="3400" dirty="0">
                <a:latin typeface="Programma" pitchFamily="2" charset="0"/>
              </a:rPr>
              <a:t>十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10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二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2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ja-JP" altLang="en-US" sz="3400" dirty="0">
                <a:latin typeface="Programma" pitchFamily="2" charset="0"/>
              </a:rPr>
              <a:t>百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100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三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3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ja-JP" altLang="en-US" sz="3400" dirty="0">
                <a:latin typeface="Programma" pitchFamily="2" charset="0"/>
              </a:rPr>
              <a:t>千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1,000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四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4</a:t>
            </a:r>
            <a:r>
              <a:rPr lang="en-US" altLang="ja-JP" sz="3400" dirty="0">
                <a:latin typeface="Programma" pitchFamily="2" charset="0"/>
              </a:rPr>
              <a:t>	</a:t>
            </a:r>
            <a:endParaRPr lang="ja-JP" altLang="en-US" sz="3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五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5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ja-JP" altLang="en-US" sz="3400" dirty="0">
                <a:latin typeface="Programma" pitchFamily="2" charset="0"/>
              </a:rPr>
              <a:t>萬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10,000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六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6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ja-JP" altLang="en-US" sz="3400" dirty="0">
                <a:latin typeface="Programma" pitchFamily="2" charset="0"/>
              </a:rPr>
              <a:t>億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100,000,000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七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7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sz="3400" dirty="0">
                <a:latin typeface="Programma" pitchFamily="2" charset="0"/>
              </a:rPr>
              <a:t>兆	</a:t>
            </a:r>
            <a:r>
              <a:rPr lang="en-US" sz="3400" b="1" dirty="0">
                <a:latin typeface="Programma" pitchFamily="2" charset="0"/>
              </a:rPr>
              <a:t>1,000,000,000,000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八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8</a:t>
            </a:r>
            <a:endParaRPr lang="ja-JP" alt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711"/>
              </a:spcAft>
              <a:buNone/>
              <a:tabLst>
                <a:tab pos="1350921" algn="l"/>
                <a:tab pos="3452562" algn="l"/>
                <a:tab pos="4735749" algn="l"/>
                <a:tab pos="6502481" algn="l"/>
                <a:tab pos="7986989" algn="l"/>
              </a:tabLst>
            </a:pPr>
            <a:r>
              <a:rPr lang="ja-JP" altLang="en-US" sz="3400" dirty="0">
                <a:latin typeface="Programma" pitchFamily="2" charset="0"/>
              </a:rPr>
              <a:t>九</a:t>
            </a:r>
            <a:r>
              <a:rPr lang="en-US" altLang="ja-JP" sz="3400" dirty="0">
                <a:latin typeface="Programma" pitchFamily="2" charset="0"/>
              </a:rPr>
              <a:t>	</a:t>
            </a:r>
            <a:r>
              <a:rPr lang="en-US" altLang="ja-JP" sz="3400" b="1" dirty="0">
                <a:latin typeface="Programma" pitchFamily="2" charset="0"/>
              </a:rPr>
              <a:t>9</a:t>
            </a:r>
            <a:endParaRPr lang="en-US" sz="3400" b="1" dirty="0"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36110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6" y="1261534"/>
            <a:ext cx="5768204" cy="60508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0</a:t>
            </a:r>
            <a:r>
              <a:rPr lang="en-US" sz="3400" dirty="0">
                <a:latin typeface="Programma" pitchFamily="2" charset="0"/>
              </a:rPr>
              <a:t>	</a:t>
            </a:r>
            <a:r>
              <a:rPr lang="en-US" sz="3400" dirty="0"/>
              <a:t> Zero</a:t>
            </a:r>
            <a:endParaRPr lang="en-US" sz="3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1</a:t>
            </a:r>
            <a:r>
              <a:rPr lang="en-US" sz="3400" dirty="0">
                <a:latin typeface="Programma" pitchFamily="2" charset="0"/>
              </a:rPr>
              <a:t>	</a:t>
            </a:r>
            <a:r>
              <a:rPr lang="en-US" sz="3400" dirty="0"/>
              <a:t> Positional</a:t>
            </a:r>
            <a:endParaRPr lang="en-US" sz="3400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2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3	</a:t>
            </a:r>
            <a:r>
              <a:rPr lang="en-US" sz="3400" b="1" dirty="0"/>
              <a:t> </a:t>
            </a:r>
            <a:endParaRPr lang="en-US" sz="3400" b="1" dirty="0">
              <a:latin typeface="Programma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5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8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Programma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6396725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41060"/>
              </p:ext>
            </p:extLst>
          </p:nvPr>
        </p:nvGraphicFramePr>
        <p:xfrm>
          <a:off x="2188688" y="157789"/>
          <a:ext cx="581486" cy="84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orelDRAW" r:id="rId4" imgW="946325" imgH="1366792" progId="CorelDraw.Graphic.17">
                  <p:embed/>
                </p:oleObj>
              </mc:Choice>
              <mc:Fallback>
                <p:oleObj name="CorelDRAW" r:id="rId4" imgW="946325" imgH="1366792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88688" y="157789"/>
                        <a:ext cx="581486" cy="84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498117"/>
              </p:ext>
            </p:extLst>
          </p:nvPr>
        </p:nvGraphicFramePr>
        <p:xfrm>
          <a:off x="7749007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orelDRAW" r:id="rId6" imgW="306139" imgH="1100391" progId="CorelDraw.Graphic.17">
                  <p:embed/>
                </p:oleObj>
              </mc:Choice>
              <mc:Fallback>
                <p:oleObj name="CorelDRAW" r:id="rId6" imgW="306139" imgH="1100391" progId="CorelDraw.Graphic.17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49007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26182"/>
              </p:ext>
            </p:extLst>
          </p:nvPr>
        </p:nvGraphicFramePr>
        <p:xfrm>
          <a:off x="2934583" y="157789"/>
          <a:ext cx="581486" cy="84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orelDRAW" r:id="rId8" imgW="946325" imgH="1366792" progId="CorelDraw.Graphic.17">
                  <p:embed/>
                </p:oleObj>
              </mc:Choice>
              <mc:Fallback>
                <p:oleObj name="CorelDRAW" r:id="rId8" imgW="946325" imgH="1366792" progId="CorelDraw.Graphic.17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4583" y="157789"/>
                        <a:ext cx="581486" cy="84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64622"/>
              </p:ext>
            </p:extLst>
          </p:nvPr>
        </p:nvGraphicFramePr>
        <p:xfrm>
          <a:off x="3680478" y="157789"/>
          <a:ext cx="581486" cy="84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orelDRAW" r:id="rId9" imgW="946325" imgH="1366792" progId="CorelDraw.Graphic.17">
                  <p:embed/>
                </p:oleObj>
              </mc:Choice>
              <mc:Fallback>
                <p:oleObj name="CorelDRAW" r:id="rId9" imgW="946325" imgH="1366792" progId="CorelDraw.Graphic.17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0478" y="157789"/>
                        <a:ext cx="581486" cy="84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136267"/>
              </p:ext>
            </p:extLst>
          </p:nvPr>
        </p:nvGraphicFramePr>
        <p:xfrm>
          <a:off x="4426373" y="157789"/>
          <a:ext cx="581486" cy="84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orelDRAW" r:id="rId10" imgW="946325" imgH="1366792" progId="CorelDraw.Graphic.17">
                  <p:embed/>
                </p:oleObj>
              </mc:Choice>
              <mc:Fallback>
                <p:oleObj name="CorelDRAW" r:id="rId10" imgW="946325" imgH="1366792" progId="CorelDraw.Graphic.17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6373" y="157789"/>
                        <a:ext cx="581486" cy="84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17166"/>
              </p:ext>
            </p:extLst>
          </p:nvPr>
        </p:nvGraphicFramePr>
        <p:xfrm>
          <a:off x="5172269" y="157789"/>
          <a:ext cx="581486" cy="84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orelDRAW" r:id="rId11" imgW="946325" imgH="1366792" progId="CorelDraw.Graphic.17">
                  <p:embed/>
                </p:oleObj>
              </mc:Choice>
              <mc:Fallback>
                <p:oleObj name="CorelDRAW" r:id="rId11" imgW="946325" imgH="1366792" progId="CorelDraw.Graphic.17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2269" y="157789"/>
                        <a:ext cx="581486" cy="84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73660"/>
              </p:ext>
            </p:extLst>
          </p:nvPr>
        </p:nvGraphicFramePr>
        <p:xfrm>
          <a:off x="5918164" y="157789"/>
          <a:ext cx="581486" cy="84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DRAW" r:id="rId12" imgW="946325" imgH="1366792" progId="CorelDraw.Graphic.17">
                  <p:embed/>
                </p:oleObj>
              </mc:Choice>
              <mc:Fallback>
                <p:oleObj name="CorelDRAW" r:id="rId12" imgW="946325" imgH="1366792" progId="CorelDraw.Graphic.17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8164" y="157789"/>
                        <a:ext cx="581486" cy="84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46045"/>
              </p:ext>
            </p:extLst>
          </p:nvPr>
        </p:nvGraphicFramePr>
        <p:xfrm>
          <a:off x="8110657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CorelDRAW" r:id="rId13" imgW="306139" imgH="1100391" progId="CorelDraw.Graphic.17">
                  <p:embed/>
                </p:oleObj>
              </mc:Choice>
              <mc:Fallback>
                <p:oleObj name="CorelDRAW" r:id="rId13" imgW="306139" imgH="1100391" progId="CorelDraw.Graphic.17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10657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867073"/>
              </p:ext>
            </p:extLst>
          </p:nvPr>
        </p:nvGraphicFramePr>
        <p:xfrm>
          <a:off x="8472307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orelDRAW" r:id="rId14" imgW="306139" imgH="1100391" progId="CorelDraw.Graphic.17">
                  <p:embed/>
                </p:oleObj>
              </mc:Choice>
              <mc:Fallback>
                <p:oleObj name="CorelDRAW" r:id="rId14" imgW="306139" imgH="1100391" progId="CorelDraw.Graphic.17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2307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251221"/>
              </p:ext>
            </p:extLst>
          </p:nvPr>
        </p:nvGraphicFramePr>
        <p:xfrm>
          <a:off x="8833957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CorelDRAW" r:id="rId15" imgW="306139" imgH="1100391" progId="CorelDraw.Graphic.17">
                  <p:embed/>
                </p:oleObj>
              </mc:Choice>
              <mc:Fallback>
                <p:oleObj name="CorelDRAW" r:id="rId15" imgW="306139" imgH="1100391" progId="CorelDraw.Graphic.17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33957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67187"/>
              </p:ext>
            </p:extLst>
          </p:nvPr>
        </p:nvGraphicFramePr>
        <p:xfrm>
          <a:off x="9195606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CorelDRAW" r:id="rId16" imgW="306139" imgH="1100391" progId="CorelDraw.Graphic.17">
                  <p:embed/>
                </p:oleObj>
              </mc:Choice>
              <mc:Fallback>
                <p:oleObj name="CorelDRAW" r:id="rId16" imgW="306139" imgH="1100391" progId="CorelDraw.Graphic.17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95606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03909"/>
              </p:ext>
            </p:extLst>
          </p:nvPr>
        </p:nvGraphicFramePr>
        <p:xfrm>
          <a:off x="9557257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CorelDRAW" r:id="rId17" imgW="306139" imgH="1100391" progId="CorelDraw.Graphic.17">
                  <p:embed/>
                </p:oleObj>
              </mc:Choice>
              <mc:Fallback>
                <p:oleObj name="CorelDRAW" r:id="rId17" imgW="306139" imgH="1100391" progId="CorelDraw.Graphic.17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57257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62947" y="1385291"/>
            <a:ext cx="1250663" cy="1186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111" b="1" dirty="0">
                <a:solidFill>
                  <a:schemeClr val="bg1"/>
                </a:solidFill>
                <a:latin typeface="Programma" pitchFamily="2" charset="0"/>
              </a:rPr>
              <a:t>ΧϠ</a:t>
            </a:r>
            <a:endParaRPr lang="en-US" sz="7111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2698" y="2598361"/>
            <a:ext cx="2371162" cy="1186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111" b="1" dirty="0">
                <a:solidFill>
                  <a:schemeClr val="bg1"/>
                </a:solidFill>
                <a:latin typeface="Programma" pitchFamily="2" charset="0"/>
              </a:rPr>
              <a:t>DCIX</a:t>
            </a:r>
            <a:endParaRPr lang="en-US" sz="7111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7781" y="3945227"/>
            <a:ext cx="2920991" cy="1186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111" dirty="0">
                <a:solidFill>
                  <a:schemeClr val="bg1"/>
                </a:solidFill>
                <a:latin typeface="Programma" pitchFamily="2" charset="0"/>
              </a:rPr>
              <a:t>六百九</a:t>
            </a:r>
            <a:endParaRPr lang="en-US" altLang="ja-JP" sz="711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012" y="5185055"/>
            <a:ext cx="1824537" cy="1186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111" b="1" dirty="0">
                <a:solidFill>
                  <a:schemeClr val="bg1"/>
                </a:solidFill>
                <a:latin typeface="Programma" pitchFamily="2" charset="0"/>
              </a:rPr>
              <a:t>609</a:t>
            </a:r>
            <a:endParaRPr lang="en-US" sz="7111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27094"/>
              </p:ext>
            </p:extLst>
          </p:nvPr>
        </p:nvGraphicFramePr>
        <p:xfrm>
          <a:off x="6664058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CorelDRAW" r:id="rId6" imgW="306139" imgH="1100391" progId="CorelDraw.Graphic.17">
                  <p:embed/>
                </p:oleObj>
              </mc:Choice>
              <mc:Fallback>
                <p:oleObj name="CorelDRAW" r:id="rId6" imgW="306139" imgH="1100391" progId="CorelDraw.Graphic.17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64058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1614"/>
              </p:ext>
            </p:extLst>
          </p:nvPr>
        </p:nvGraphicFramePr>
        <p:xfrm>
          <a:off x="7025708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CorelDRAW" r:id="rId6" imgW="306139" imgH="1100391" progId="CorelDraw.Graphic.17">
                  <p:embed/>
                </p:oleObj>
              </mc:Choice>
              <mc:Fallback>
                <p:oleObj name="CorelDRAW" r:id="rId6" imgW="306139" imgH="1100391" progId="CorelDraw.Graphic.17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5708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07301"/>
              </p:ext>
            </p:extLst>
          </p:nvPr>
        </p:nvGraphicFramePr>
        <p:xfrm>
          <a:off x="7387358" y="223691"/>
          <a:ext cx="197241" cy="70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orelDRAW" r:id="rId6" imgW="306139" imgH="1100391" progId="CorelDraw.Graphic.17">
                  <p:embed/>
                </p:oleObj>
              </mc:Choice>
              <mc:Fallback>
                <p:oleObj name="CorelDRAW" r:id="rId6" imgW="306139" imgH="1100391" progId="CorelDraw.Graphic.17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7358" y="223691"/>
                        <a:ext cx="197241" cy="70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6306310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dirty="0">
                <a:latin typeface="+mj-lt"/>
              </a:rPr>
              <a:t>Whole Numbers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latin typeface="Programma" pitchFamily="2" charset="0"/>
                <a:cs typeface="Courier New" panose="02070309020205020404" pitchFamily="49" charset="0"/>
              </a:rPr>
              <a:t>-</a:t>
            </a:r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</a:t>
            </a:r>
            <a:r>
              <a:rPr lang="en-US" sz="9600" b="1" dirty="0">
                <a:latin typeface="Programma" pitchFamily="2" charset="0"/>
                <a:cs typeface="Courier New" panose="02070309020205020404" pitchFamily="49" charset="0"/>
              </a:rPr>
              <a:t>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532" y="4958615"/>
            <a:ext cx="10665591" cy="20622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sz="4267" b="1" dirty="0">
              <a:latin typeface="Programma" pitchFamily="2" charset="0"/>
              <a:cs typeface="Courier New" panose="02070309020205020404" pitchFamily="49" charset="0"/>
            </a:endParaRPr>
          </a:p>
          <a:p>
            <a:r>
              <a:rPr lang="en-US" sz="4267" b="1" dirty="0">
                <a:latin typeface="Programma" pitchFamily="2" charset="0"/>
                <a:cs typeface="Courier New" panose="02070309020205020404" pitchFamily="49" charset="0"/>
              </a:rPr>
              <a:t>(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2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9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latin typeface="Programma" pitchFamily="2" charset="0"/>
                <a:cs typeface="Courier New" panose="02070309020205020404" pitchFamily="49" charset="0"/>
              </a:rPr>
              <a:t>)</a:t>
            </a:r>
          </a:p>
          <a:p>
            <a:endParaRPr lang="en-US" sz="4267" b="1" dirty="0">
              <a:latin typeface="Programma" pitchFamily="2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127" y="3534370"/>
            <a:ext cx="654754" cy="129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22" dirty="0">
                <a:latin typeface="Programma" pitchFamily="2" charset="0"/>
              </a:rPr>
              <a:t>.</a:t>
            </a:r>
            <a:endParaRPr lang="en-US" sz="3793" dirty="0">
              <a:latin typeface="Programm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BDCD9-C80B-486E-B433-D7D52DE031AE}"/>
              </a:ext>
            </a:extLst>
          </p:cNvPr>
          <p:cNvSpPr txBox="1"/>
          <p:nvPr/>
        </p:nvSpPr>
        <p:spPr>
          <a:xfrm>
            <a:off x="1633918" y="2638778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FFCC"/>
                </a:solidFill>
                <a:latin typeface="Programma" pitchFamily="2" charset="0"/>
              </a:rPr>
              <a:t>...  4  3  2  1  0 </a:t>
            </a:r>
            <a:r>
              <a:rPr lang="en-US" sz="3200" b="1" dirty="0">
                <a:latin typeface="Programma" pitchFamily="2" charset="0"/>
              </a:rPr>
              <a:t>-1 -2 -3 -4 ...</a:t>
            </a:r>
          </a:p>
        </p:txBody>
      </p:sp>
    </p:spTree>
    <p:extLst>
      <p:ext uri="{BB962C8B-B14F-4D97-AF65-F5344CB8AC3E}">
        <p14:creationId xmlns:p14="http://schemas.microsoft.com/office/powerpoint/2010/main" val="1007610712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-609</a:t>
            </a:r>
            <a:r>
              <a:rPr lang="en-US" sz="9600" b="1" dirty="0">
                <a:latin typeface="Programma" pitchFamily="2" charset="0"/>
                <a:cs typeface="Courier New" panose="02070309020205020404" pitchFamily="49" charset="0"/>
              </a:rPr>
              <a:t>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532" y="4958616"/>
            <a:ext cx="10665591" cy="14056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(0 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-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1) *</a:t>
            </a:r>
          </a:p>
          <a:p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(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2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9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83358-DEFD-4BAD-A132-2E6D6464E6E9}"/>
              </a:ext>
            </a:extLst>
          </p:cNvPr>
          <p:cNvSpPr txBox="1"/>
          <p:nvPr/>
        </p:nvSpPr>
        <p:spPr>
          <a:xfrm>
            <a:off x="1633918" y="2638778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FFCC"/>
                </a:solidFill>
                <a:latin typeface="Programma" pitchFamily="2" charset="0"/>
              </a:rPr>
              <a:t>...  4  3  2  1  0 </a:t>
            </a:r>
            <a:r>
              <a:rPr lang="en-US" sz="3200" b="1" dirty="0">
                <a:latin typeface="Programma" pitchFamily="2" charset="0"/>
              </a:rPr>
              <a:t>-1 -2 -3 -4 ...</a:t>
            </a:r>
          </a:p>
        </p:txBody>
      </p:sp>
    </p:spTree>
    <p:extLst>
      <p:ext uri="{BB962C8B-B14F-4D97-AF65-F5344CB8AC3E}">
        <p14:creationId xmlns:p14="http://schemas.microsoft.com/office/powerpoint/2010/main" val="2819373468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-60902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532" y="4958615"/>
            <a:ext cx="10665591" cy="20622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(0 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-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1) *</a:t>
            </a:r>
          </a:p>
          <a:p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(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2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9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latin typeface="Programma" pitchFamily="2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-1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2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10↑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-2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7437" y="3186502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sz="5689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5F85E-2457-49D3-ACE0-D18C2CAA225A}"/>
              </a:ext>
            </a:extLst>
          </p:cNvPr>
          <p:cNvSpPr txBox="1"/>
          <p:nvPr/>
        </p:nvSpPr>
        <p:spPr>
          <a:xfrm>
            <a:off x="1633918" y="2638778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FFCC"/>
                </a:solidFill>
                <a:latin typeface="Programma" pitchFamily="2" charset="0"/>
              </a:rPr>
              <a:t>...  4  3  2  1  0 -1 -2 -3 -4 ...</a:t>
            </a:r>
          </a:p>
        </p:txBody>
      </p:sp>
    </p:spTree>
    <p:extLst>
      <p:ext uri="{BB962C8B-B14F-4D97-AF65-F5344CB8AC3E}">
        <p14:creationId xmlns:p14="http://schemas.microsoft.com/office/powerpoint/2010/main" val="2052411635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Point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7437" y="3186502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sz="5689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66" y="480474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466" y="1673954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6429" y="236336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b="1" dirty="0">
                <a:solidFill>
                  <a:schemeClr val="bg1"/>
                </a:solidFill>
                <a:latin typeface="Programma" pitchFamily="2" charset="0"/>
              </a:rPr>
              <a:t>_</a:t>
            </a:r>
            <a:endParaRPr lang="en-US" sz="5689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228" y="4825481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b="1" dirty="0">
                <a:solidFill>
                  <a:schemeClr val="bg1"/>
                </a:solidFill>
                <a:latin typeface="Programma" pitchFamily="2" charset="0"/>
              </a:rPr>
              <a:t>,</a:t>
            </a:r>
            <a:endParaRPr lang="en-US" sz="5689" b="1" dirty="0">
              <a:solidFill>
                <a:schemeClr val="bg1"/>
              </a:solidFill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29292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Point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66" y="480474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7228" y="4825481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b="1" dirty="0">
                <a:solidFill>
                  <a:schemeClr val="bg1"/>
                </a:solidFill>
                <a:latin typeface="Programma" pitchFamily="2" charset="0"/>
              </a:rPr>
              <a:t>,</a:t>
            </a:r>
            <a:endParaRPr lang="en-US" sz="5689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66" y="1673954"/>
            <a:ext cx="7241964" cy="15515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482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6429" y="236336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b="1" dirty="0">
                <a:solidFill>
                  <a:schemeClr val="bg1"/>
                </a:solidFill>
                <a:latin typeface="Programma" pitchFamily="2" charset="0"/>
              </a:rPr>
              <a:t>_</a:t>
            </a:r>
            <a:endParaRPr lang="en-US" sz="5689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524" y="779874"/>
            <a:ext cx="6476452" cy="2609304"/>
          </a:xfrm>
          <a:prstGeom prst="rect">
            <a:avLst/>
          </a:prstGeom>
          <a:solidFill>
            <a:srgbClr val="1E461E"/>
          </a:solidFill>
          <a:ln w="76200"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sz="16356" b="1" dirty="0">
                <a:solidFill>
                  <a:schemeClr val="bg1"/>
                </a:solidFill>
                <a:latin typeface="Programma" pitchFamily="2" charset="0"/>
              </a:rPr>
              <a:t>2,048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7437" y="3186502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sz="5689" dirty="0">
              <a:solidFill>
                <a:schemeClr val="bg1"/>
              </a:solidFill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Fingers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38487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Point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466" y="480474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466" y="1673954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gramma" pitchFamily="2" charset="0"/>
                <a:cs typeface="Courier New" panose="02070309020205020404" pitchFamily="49" charset="0"/>
              </a:rPr>
              <a:t>60902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6429" y="236336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gramma" pitchFamily="2" charset="0"/>
              </a:rPr>
              <a:t>_</a:t>
            </a:r>
            <a:endParaRPr lang="en-US" sz="5689" b="1" dirty="0">
              <a:solidFill>
                <a:schemeClr val="tx1">
                  <a:lumMod val="75000"/>
                  <a:lumOff val="25000"/>
                </a:schemeClr>
              </a:solidFill>
              <a:latin typeface="Program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228" y="4825481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gramma" pitchFamily="2" charset="0"/>
              </a:rPr>
              <a:t>,</a:t>
            </a:r>
            <a:endParaRPr lang="en-US" sz="5689" b="1" dirty="0">
              <a:solidFill>
                <a:schemeClr val="tx1">
                  <a:lumMod val="75000"/>
                  <a:lumOff val="25000"/>
                </a:schemeClr>
              </a:solidFill>
              <a:latin typeface="Programm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7437" y="3186502"/>
            <a:ext cx="654754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78" dirty="0">
                <a:solidFill>
                  <a:srgbClr val="CCFFCC"/>
                </a:solidFill>
                <a:latin typeface="Programma" pitchFamily="2" charset="0"/>
              </a:rPr>
              <a:t>.</a:t>
            </a:r>
            <a:endParaRPr lang="en-US" sz="5689" dirty="0">
              <a:solidFill>
                <a:srgbClr val="CCFFCC"/>
              </a:solidFill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latin typeface="Programma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16946521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Programma" pitchFamily="2" charset="0"/>
              </a:rPr>
              <a:t>10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latin typeface="Programma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53886744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Programma" pitchFamily="2" charset="0"/>
              </a:rPr>
              <a:t>10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Programma" pitchFamily="2" charset="0"/>
              </a:rPr>
              <a:t>20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latin typeface="Programma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86327317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Programma" pitchFamily="2" charset="0"/>
              </a:rPr>
              <a:t>10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Programma" pitchFamily="2" charset="0"/>
              </a:rPr>
              <a:t>20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bg1">
                    <a:lumMod val="65000"/>
                  </a:schemeClr>
                </a:solidFill>
                <a:latin typeface="Programma" pitchFamily="2" charset="0"/>
              </a:rPr>
              <a:t>12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6600" b="1" dirty="0">
                <a:latin typeface="Programma" pitchFamily="2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363342778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89" dirty="0"/>
              <a:t>Binary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158" y="3165762"/>
            <a:ext cx="7241964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1100</a:t>
            </a:r>
            <a:r>
              <a:rPr lang="en-US" sz="9600" b="1" dirty="0">
                <a:latin typeface="Programma" pitchFamily="2" charset="0"/>
                <a:cs typeface="Courier New" panose="02070309020205020404" pitchFamily="49" charset="0"/>
              </a:rPr>
              <a:t>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532" y="4958614"/>
            <a:ext cx="10665591" cy="20622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67" b="1" dirty="0">
                <a:latin typeface="Programma" pitchFamily="2" charset="0"/>
                <a:cs typeface="Courier New" panose="02070309020205020404" pitchFamily="49" charset="0"/>
              </a:rPr>
              <a:t>(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2↑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3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2↑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2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</a:p>
          <a:p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2↑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1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+ </a:t>
            </a:r>
            <a:r>
              <a:rPr lang="en-US" sz="4267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solidFill>
                  <a:srgbClr val="FFFFCC"/>
                </a:solidFill>
                <a:latin typeface="Programma" pitchFamily="2" charset="0"/>
                <a:cs typeface="Courier New" panose="02070309020205020404" pitchFamily="49" charset="0"/>
              </a:rPr>
              <a:t> * 2↑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  <a:cs typeface="Courier New" panose="02070309020205020404" pitchFamily="49" charset="0"/>
              </a:rPr>
              <a:t>0</a:t>
            </a:r>
            <a:r>
              <a:rPr lang="en-US" sz="4267" b="1" dirty="0">
                <a:latin typeface="Programma" pitchFamily="2" charset="0"/>
                <a:cs typeface="Courier New" panose="02070309020205020404" pitchFamily="49" charset="0"/>
              </a:rPr>
              <a:t>)</a:t>
            </a:r>
          </a:p>
          <a:p>
            <a:endParaRPr lang="en-US" sz="4267" b="1" dirty="0">
              <a:latin typeface="Programma" pitchFamily="2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127" y="3534370"/>
            <a:ext cx="654754" cy="129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22" dirty="0">
                <a:latin typeface="Programma" pitchFamily="2" charset="0"/>
              </a:rPr>
              <a:t>.</a:t>
            </a:r>
            <a:endParaRPr lang="en-US" sz="3793" dirty="0">
              <a:latin typeface="Programm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E5174-EC8F-4006-8C6D-88079338835B}"/>
              </a:ext>
            </a:extLst>
          </p:cNvPr>
          <p:cNvSpPr txBox="1"/>
          <p:nvPr/>
        </p:nvSpPr>
        <p:spPr>
          <a:xfrm>
            <a:off x="1633918" y="2638778"/>
            <a:ext cx="8577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FFCC"/>
                </a:solidFill>
                <a:latin typeface="Programma" pitchFamily="2" charset="0"/>
              </a:rPr>
              <a:t>...  4  3  2  1  0 -1 -2 -3 -4 ...</a:t>
            </a:r>
          </a:p>
        </p:txBody>
      </p:sp>
    </p:spTree>
    <p:extLst>
      <p:ext uri="{BB962C8B-B14F-4D97-AF65-F5344CB8AC3E}">
        <p14:creationId xmlns:p14="http://schemas.microsoft.com/office/powerpoint/2010/main" val="707063335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37"/>
              </a:spcBef>
              <a:spcAft>
                <a:spcPts val="474"/>
              </a:spcAft>
            </a:pPr>
            <a:r>
              <a:rPr lang="en-US" sz="2800" dirty="0"/>
              <a:t>Signed magnitude</a:t>
            </a:r>
          </a:p>
          <a:p>
            <a:pPr lvl="1">
              <a:spcBef>
                <a:spcPts val="237"/>
              </a:spcBef>
              <a:spcAft>
                <a:spcPts val="0"/>
              </a:spcAft>
            </a:pPr>
            <a:r>
              <a:rPr lang="en-US" sz="2400" dirty="0"/>
              <a:t>Two zeros: </a:t>
            </a:r>
            <a:r>
              <a:rPr lang="en-US" sz="2400" b="1" dirty="0">
                <a:latin typeface="Programma" pitchFamily="2" charset="0"/>
              </a:rPr>
              <a:t>0</a:t>
            </a:r>
            <a:r>
              <a:rPr lang="en-US" sz="2400" dirty="0"/>
              <a:t> and </a:t>
            </a:r>
            <a:r>
              <a:rPr lang="en-US" sz="2400" b="1" dirty="0">
                <a:latin typeface="Programma" pitchFamily="2" charset="0"/>
              </a:rPr>
              <a:t>-0</a:t>
            </a:r>
          </a:p>
          <a:p>
            <a:pPr>
              <a:spcBef>
                <a:spcPts val="237"/>
              </a:spcBef>
              <a:spcAft>
                <a:spcPts val="474"/>
              </a:spcAft>
            </a:pPr>
            <a:r>
              <a:rPr lang="en-US" sz="2800" dirty="0"/>
              <a:t>One</a:t>
            </a:r>
            <a:r>
              <a:rPr lang="en-US" sz="2800" dirty="0">
                <a:latin typeface="Cheltenhm BT" panose="02040603050505020403" pitchFamily="18" charset="0"/>
              </a:rPr>
              <a:t>’</a:t>
            </a:r>
            <a:r>
              <a:rPr lang="en-US" sz="2800" dirty="0"/>
              <a:t>s complement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b="1" dirty="0">
                <a:latin typeface="Programma" pitchFamily="2" charset="0"/>
              </a:rPr>
              <a:t>-n = not n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End around carry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Two zeros: </a:t>
            </a:r>
            <a:r>
              <a:rPr lang="en-US" sz="2400" b="1" dirty="0">
                <a:latin typeface="Programma" pitchFamily="2" charset="0"/>
              </a:rPr>
              <a:t>0</a:t>
            </a:r>
            <a:r>
              <a:rPr lang="en-US" sz="2400" dirty="0"/>
              <a:t> and </a:t>
            </a:r>
            <a:r>
              <a:rPr lang="en-US" sz="2400" b="1" dirty="0">
                <a:latin typeface="Programma" pitchFamily="2" charset="0"/>
              </a:rPr>
              <a:t>-0</a:t>
            </a:r>
          </a:p>
          <a:p>
            <a:pPr>
              <a:spcBef>
                <a:spcPts val="237"/>
              </a:spcBef>
              <a:spcAft>
                <a:spcPts val="474"/>
              </a:spcAft>
            </a:pPr>
            <a:r>
              <a:rPr lang="en-US" sz="2800" dirty="0"/>
              <a:t>Two</a:t>
            </a:r>
            <a:r>
              <a:rPr lang="en-US" sz="2800" dirty="0">
                <a:latin typeface="Cheltenhm BT" panose="02040603050505020403" pitchFamily="18" charset="0"/>
              </a:rPr>
              <a:t>’</a:t>
            </a:r>
            <a:r>
              <a:rPr lang="en-US" sz="2800" dirty="0"/>
              <a:t>s complement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b="1" dirty="0">
                <a:latin typeface="Programma" pitchFamily="2" charset="0"/>
              </a:rPr>
              <a:t>-n = (not n) + 1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The only zero is </a:t>
            </a:r>
            <a:r>
              <a:rPr lang="en-US" sz="2400" b="1" dirty="0">
                <a:latin typeface="Programma" pitchFamily="2" charset="0"/>
              </a:rPr>
              <a:t>0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Extra negative</a:t>
            </a:r>
          </a:p>
        </p:txBody>
      </p:sp>
    </p:spTree>
    <p:extLst>
      <p:ext uri="{BB962C8B-B14F-4D97-AF65-F5344CB8AC3E}">
        <p14:creationId xmlns:p14="http://schemas.microsoft.com/office/powerpoint/2010/main" val="2583735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37"/>
              </a:spcBef>
              <a:spcAft>
                <a:spcPts val="474"/>
              </a:spcAft>
            </a:pPr>
            <a:r>
              <a:rPr lang="en-US" sz="2800" dirty="0"/>
              <a:t>Signed magnitude</a:t>
            </a:r>
          </a:p>
          <a:p>
            <a:pPr lvl="1">
              <a:spcBef>
                <a:spcPts val="237"/>
              </a:spcBef>
              <a:spcAft>
                <a:spcPts val="0"/>
              </a:spcAft>
            </a:pPr>
            <a:r>
              <a:rPr lang="en-US" sz="2400" dirty="0"/>
              <a:t>Two zeros: </a:t>
            </a:r>
            <a:r>
              <a:rPr lang="en-US" sz="2400" b="1" dirty="0">
                <a:latin typeface="Programma" pitchFamily="2" charset="0"/>
              </a:rPr>
              <a:t>0</a:t>
            </a:r>
            <a:r>
              <a:rPr lang="en-US" sz="2400" dirty="0"/>
              <a:t> and </a:t>
            </a:r>
            <a:r>
              <a:rPr lang="en-US" sz="2400" b="1" dirty="0">
                <a:latin typeface="Programma" pitchFamily="2" charset="0"/>
              </a:rPr>
              <a:t>-0</a:t>
            </a:r>
          </a:p>
          <a:p>
            <a:pPr>
              <a:spcBef>
                <a:spcPts val="237"/>
              </a:spcBef>
              <a:spcAft>
                <a:spcPts val="474"/>
              </a:spcAft>
            </a:pPr>
            <a:r>
              <a:rPr lang="en-US" sz="2800" dirty="0"/>
              <a:t>One</a:t>
            </a:r>
            <a:r>
              <a:rPr lang="en-US" sz="2800" dirty="0">
                <a:latin typeface="Cheltenhm BT" panose="02040603050505020403" pitchFamily="18" charset="0"/>
              </a:rPr>
              <a:t>’</a:t>
            </a:r>
            <a:r>
              <a:rPr lang="en-US" sz="2800" dirty="0"/>
              <a:t>s complement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b="1" dirty="0">
                <a:latin typeface="Programma" pitchFamily="2" charset="0"/>
              </a:rPr>
              <a:t>-n = not n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End around carry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Two zeros: </a:t>
            </a:r>
            <a:r>
              <a:rPr lang="en-US" sz="2400" b="1" dirty="0">
                <a:latin typeface="Programma" pitchFamily="2" charset="0"/>
              </a:rPr>
              <a:t>0</a:t>
            </a:r>
            <a:r>
              <a:rPr lang="en-US" sz="2400" dirty="0"/>
              <a:t> and </a:t>
            </a:r>
            <a:r>
              <a:rPr lang="en-US" sz="2400" b="1" dirty="0">
                <a:latin typeface="Programma" pitchFamily="2" charset="0"/>
              </a:rPr>
              <a:t>-0</a:t>
            </a:r>
          </a:p>
          <a:p>
            <a:pPr>
              <a:spcBef>
                <a:spcPts val="237"/>
              </a:spcBef>
              <a:spcAft>
                <a:spcPts val="474"/>
              </a:spcAft>
            </a:pPr>
            <a:r>
              <a:rPr lang="en-US" sz="2800" dirty="0"/>
              <a:t>Two</a:t>
            </a:r>
            <a:r>
              <a:rPr lang="en-US" sz="2800" dirty="0">
                <a:latin typeface="Cheltenhm BT" panose="02040603050505020403" pitchFamily="18" charset="0"/>
              </a:rPr>
              <a:t>’</a:t>
            </a:r>
            <a:r>
              <a:rPr lang="en-US" sz="2800" dirty="0"/>
              <a:t>s complement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b="1" dirty="0">
                <a:latin typeface="Programma" pitchFamily="2" charset="0"/>
              </a:rPr>
              <a:t>-n = (not n) + 1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The only zero is </a:t>
            </a:r>
            <a:r>
              <a:rPr lang="en-US" sz="2400" b="1" dirty="0">
                <a:latin typeface="Programma" pitchFamily="2" charset="0"/>
              </a:rPr>
              <a:t>0</a:t>
            </a:r>
          </a:p>
          <a:p>
            <a:pPr lvl="1">
              <a:spcBef>
                <a:spcPts val="237"/>
              </a:spcBef>
              <a:spcAft>
                <a:spcPts val="474"/>
              </a:spcAft>
            </a:pPr>
            <a:r>
              <a:rPr lang="en-US" sz="2400" dirty="0"/>
              <a:t>Extra negative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9B4C8-FA27-4CD4-B1C7-08F8D3134B39}"/>
              </a:ext>
            </a:extLst>
          </p:cNvPr>
          <p:cNvSpPr txBox="1"/>
          <p:nvPr/>
        </p:nvSpPr>
        <p:spPr>
          <a:xfrm>
            <a:off x="6254045" y="3947583"/>
            <a:ext cx="52267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Or we could use the extra value to represent </a:t>
            </a:r>
            <a:r>
              <a:rPr lang="en-US" sz="4000" b="1" dirty="0">
                <a:solidFill>
                  <a:schemeClr val="bg1"/>
                </a:solidFill>
                <a:latin typeface="Programma" pitchFamily="2" charset="0"/>
              </a:rPr>
              <a:t>null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692195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abc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".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("z") </a:t>
            </a:r>
          </a:p>
          <a:p>
            <a:pPr marL="0" indent="0" algn="ctr"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 algn="ctr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-1</a:t>
            </a:r>
          </a:p>
          <a:p>
            <a:pPr marL="0" indent="0" algn="ctr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847951090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itchFamily="2" charset="0"/>
              </a:rPr>
              <a:t>int</a:t>
            </a:r>
            <a:endParaRPr lang="en-US" b="1" dirty="0">
              <a:latin typeface="Programm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  <a:tabLst>
                <a:tab pos="4884387" algn="l"/>
                <a:tab pos="7051881" algn="l"/>
              </a:tabLst>
            </a:pPr>
            <a:endParaRPr lang="en-US" sz="7111" dirty="0">
              <a:cs typeface="Programma" panose="02000009000000000000" pitchFamily="49" charset="0"/>
            </a:endParaRP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dirty="0">
                <a:latin typeface="Programma" panose="02000009000000000000" pitchFamily="49" charset="0"/>
                <a:cs typeface="Programma" panose="02000009000000000000" pitchFamily="49" charset="0"/>
              </a:rPr>
              <a:t>					 	</a:t>
            </a:r>
            <a:r>
              <a:rPr lang="en-US" sz="3911" dirty="0">
                <a:latin typeface="Cheltenhm BdItHd BT" panose="02040703050705090403" pitchFamily="18" charset="0"/>
                <a:cs typeface="Programma" panose="02000009000000000000" pitchFamily="49" charset="0"/>
              </a:rPr>
              <a:t>	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80620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07335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itchFamily="2" charset="0"/>
              </a:rPr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  <a:tabLst>
                <a:tab pos="4884387" algn="l"/>
                <a:tab pos="7051881" algn="l"/>
              </a:tabLst>
            </a:pPr>
            <a:endParaRPr lang="en-US" sz="7111" dirty="0">
              <a:cs typeface="Programma" panose="02000009000000000000" pitchFamily="49" charset="0"/>
            </a:endParaRP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dirty="0">
                <a:latin typeface="Programma" panose="02000009000000000000" pitchFamily="49" charset="0"/>
                <a:cs typeface="Programma" panose="02000009000000000000" pitchFamily="49" charset="0"/>
              </a:rPr>
              <a:t>					 	</a:t>
            </a:r>
            <a:r>
              <a:rPr lang="en-US" sz="3911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</a:t>
            </a:r>
            <a:r>
              <a:rPr lang="en-US" sz="3911" b="1" dirty="0">
                <a:solidFill>
                  <a:srgbClr val="FF5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</a:t>
            </a: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 int33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08720187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itchFamily="2" charset="0"/>
              </a:rPr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  <a:tabLst>
                <a:tab pos="4884387" algn="l"/>
                <a:tab pos="7051881" algn="l"/>
              </a:tabLst>
            </a:pPr>
            <a:endParaRPr lang="en-US" sz="7111" dirty="0">
              <a:cs typeface="Programma" panose="02000009000000000000" pitchFamily="49" charset="0"/>
            </a:endParaRP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dirty="0">
                <a:latin typeface="Programma" panose="02000009000000000000" pitchFamily="49" charset="0"/>
                <a:cs typeface="Programma" panose="02000009000000000000" pitchFamily="49" charset="0"/>
              </a:rPr>
              <a:t>					 	</a:t>
            </a:r>
            <a:r>
              <a:rPr lang="en-US" sz="3911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</a:t>
            </a:r>
            <a:r>
              <a:rPr lang="en-US" sz="3911" b="1" dirty="0">
                <a:solidFill>
                  <a:srgbClr val="FF5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</a:t>
            </a: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 int33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* int32	</a:t>
            </a:r>
          </a:p>
        </p:txBody>
      </p:sp>
    </p:spTree>
    <p:extLst>
      <p:ext uri="{BB962C8B-B14F-4D97-AF65-F5344CB8AC3E}">
        <p14:creationId xmlns:p14="http://schemas.microsoft.com/office/powerpoint/2010/main" val="3852914636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itchFamily="2" charset="0"/>
              </a:rPr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  <a:tabLst>
                <a:tab pos="4884387" algn="l"/>
                <a:tab pos="7051881" algn="l"/>
              </a:tabLst>
            </a:pPr>
            <a:endParaRPr lang="en-US" sz="7111" dirty="0">
              <a:cs typeface="Programma" panose="02000009000000000000" pitchFamily="49" charset="0"/>
            </a:endParaRP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dirty="0">
                <a:latin typeface="Programma" panose="02000009000000000000" pitchFamily="49" charset="0"/>
                <a:cs typeface="Programma" panose="02000009000000000000" pitchFamily="49" charset="0"/>
              </a:rPr>
              <a:t>					 	</a:t>
            </a:r>
            <a:r>
              <a:rPr lang="en-US" sz="3911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</a:t>
            </a:r>
            <a:r>
              <a:rPr lang="en-US" sz="3911" b="1" dirty="0">
                <a:solidFill>
                  <a:srgbClr val="FF5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</a:t>
            </a: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 int33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* int32	</a:t>
            </a:r>
            <a:r>
              <a:rPr lang="en-US" sz="3911" b="1" dirty="0">
                <a:solidFill>
                  <a:srgbClr val="FF5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</a:t>
            </a: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 int63</a:t>
            </a:r>
          </a:p>
        </p:txBody>
      </p:sp>
    </p:spTree>
    <p:extLst>
      <p:ext uri="{BB962C8B-B14F-4D97-AF65-F5344CB8AC3E}">
        <p14:creationId xmlns:p14="http://schemas.microsoft.com/office/powerpoint/2010/main" val="2948159890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Programma" pitchFamily="2" charset="0"/>
              </a:rPr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  <a:tabLst>
                <a:tab pos="4884387" algn="l"/>
                <a:tab pos="7051881" algn="l"/>
              </a:tabLst>
            </a:pPr>
            <a:r>
              <a:rPr lang="en-US" sz="7111" dirty="0" err="1">
                <a:cs typeface="Programma" panose="02000009000000000000" pitchFamily="49" charset="0"/>
              </a:rPr>
              <a:t>Overow</a:t>
            </a:r>
            <a:endParaRPr lang="en-US" sz="7111" dirty="0">
              <a:cs typeface="Programma" panose="02000009000000000000" pitchFamily="49" charset="0"/>
            </a:endParaRP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dirty="0">
                <a:latin typeface="Programma" panose="02000009000000000000" pitchFamily="49" charset="0"/>
                <a:cs typeface="Programma" panose="02000009000000000000" pitchFamily="49" charset="0"/>
              </a:rPr>
              <a:t>					 	</a:t>
            </a:r>
            <a:r>
              <a:rPr lang="en-US" sz="3911" dirty="0">
                <a:latin typeface="Cheltenhm BdItHd BT" panose="02040703050705090403" pitchFamily="18" charset="0"/>
                <a:cs typeface="Programma" panose="02000009000000000000" pitchFamily="49" charset="0"/>
              </a:rPr>
              <a:t>Java	 Correct	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+ int32	</a:t>
            </a:r>
            <a:r>
              <a:rPr lang="en-US" sz="3911" b="1" dirty="0">
                <a:solidFill>
                  <a:srgbClr val="FF5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</a:t>
            </a: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 int33</a:t>
            </a:r>
          </a:p>
          <a:p>
            <a:pPr marL="0" indent="0">
              <a:buNone/>
              <a:tabLst>
                <a:tab pos="4884387" algn="l"/>
                <a:tab pos="7051881" algn="l"/>
              </a:tabLst>
            </a:pP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int32 * int32	</a:t>
            </a:r>
            <a:r>
              <a:rPr lang="en-US" sz="3911" b="1" dirty="0">
                <a:solidFill>
                  <a:srgbClr val="FF505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int32</a:t>
            </a:r>
            <a:r>
              <a:rPr lang="en-US" sz="3911" b="1" dirty="0">
                <a:latin typeface="Programma" panose="02000009000000000000" pitchFamily="49" charset="0"/>
                <a:cs typeface="Programma" panose="02000009000000000000" pitchFamily="49" charset="0"/>
              </a:rPr>
              <a:t>	 int63</a:t>
            </a:r>
          </a:p>
        </p:txBody>
      </p:sp>
    </p:spTree>
    <p:extLst>
      <p:ext uri="{BB962C8B-B14F-4D97-AF65-F5344CB8AC3E}">
        <p14:creationId xmlns:p14="http://schemas.microsoft.com/office/powerpoint/2010/main" val="3438324988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</a:t>
            </a:r>
            <a:r>
              <a:rPr lang="en-US" dirty="0" err="1">
                <a:cs typeface="Programma" panose="02000009000000000000" pitchFamily="49" charset="0"/>
              </a:rPr>
              <a:t></a:t>
            </a:r>
            <a:r>
              <a:rPr lang="en-US" dirty="0" err="1"/>
              <a:t>ow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What should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67934"/>
            <a:ext cx="9753600" cy="564444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400" dirty="0"/>
              <a:t>Store a </a:t>
            </a:r>
            <a:r>
              <a:rPr lang="en-US" sz="3400" b="1" dirty="0">
                <a:latin typeface="Programma" pitchFamily="2" charset="0"/>
              </a:rPr>
              <a:t>null</a:t>
            </a:r>
            <a:r>
              <a:rPr lang="en-US" sz="3400" b="0" dirty="0">
                <a:latin typeface="Cheltenhm BdItHd BT" panose="02040703050705090403" pitchFamily="18" charset="0"/>
              </a:rPr>
              <a:t> </a:t>
            </a:r>
            <a:r>
              <a:rPr lang="en-US" sz="3400" dirty="0"/>
              <a:t>value.</a:t>
            </a:r>
          </a:p>
          <a:p>
            <a:pPr>
              <a:spcAft>
                <a:spcPts val="0"/>
              </a:spcAft>
            </a:pPr>
            <a:r>
              <a:rPr lang="en-US" sz="3400" dirty="0"/>
              <a:t>Store the largest possible (</a:t>
            </a:r>
            <a:r>
              <a:rPr lang="en-US" sz="3400" b="0" dirty="0">
                <a:latin typeface="Cheltenhm BdItHd BT" panose="02040703050705090403" pitchFamily="18" charset="0"/>
              </a:rPr>
              <a:t>saturation</a:t>
            </a:r>
            <a:r>
              <a:rPr lang="en-US" sz="3400" dirty="0"/>
              <a:t>).</a:t>
            </a:r>
          </a:p>
          <a:p>
            <a:pPr>
              <a:spcAft>
                <a:spcPts val="0"/>
              </a:spcAft>
            </a:pPr>
            <a:r>
              <a:rPr lang="en-US" sz="3400" dirty="0"/>
              <a:t>Fault.</a:t>
            </a:r>
            <a:br>
              <a:rPr lang="en-US" sz="3400" dirty="0"/>
            </a:br>
            <a:endParaRPr lang="en-US" sz="3400" dirty="0"/>
          </a:p>
          <a:p>
            <a:pPr marL="0" indent="0" algn="ctr">
              <a:spcAft>
                <a:spcPts val="0"/>
              </a:spcAft>
              <a:buNone/>
            </a:pPr>
            <a:r>
              <a:rPr lang="en-US" sz="3400" dirty="0"/>
              <a:t>To maximize creation of error:</a:t>
            </a:r>
            <a:br>
              <a:rPr lang="en-US" sz="3400" dirty="0"/>
            </a:br>
            <a:endParaRPr lang="en-US" sz="3400" dirty="0"/>
          </a:p>
          <a:p>
            <a:pPr>
              <a:spcAft>
                <a:spcPts val="0"/>
              </a:spcAft>
            </a:pPr>
            <a:r>
              <a:rPr lang="en-US" sz="3400" dirty="0"/>
              <a:t>Discard the most </a:t>
            </a:r>
            <a:r>
              <a:rPr lang="en-US" sz="3400" dirty="0" err="1"/>
              <a:t>signi</a:t>
            </a:r>
            <a:r>
              <a:rPr lang="en-US" sz="3400" dirty="0" err="1">
                <a:latin typeface="Cheltenhm BdHd BT" panose="02040703050705020403" pitchFamily="18" charset="0"/>
              </a:rPr>
              <a:t></a:t>
            </a:r>
            <a:r>
              <a:rPr lang="en-US" sz="3400" dirty="0" err="1"/>
              <a:t>cant</a:t>
            </a:r>
            <a:r>
              <a:rPr lang="en-US" sz="3400" dirty="0"/>
              <a:t> bits without </a:t>
            </a:r>
            <a:r>
              <a:rPr lang="en-US" sz="3400" dirty="0" err="1"/>
              <a:t>noti</a:t>
            </a:r>
            <a:r>
              <a:rPr lang="en-US" sz="3400" dirty="0" err="1">
                <a:latin typeface="Cheltenhm BdHd BT" panose="02040703050705020403" pitchFamily="18" charset="0"/>
              </a:rPr>
              <a:t></a:t>
            </a:r>
            <a:r>
              <a:rPr lang="en-US" sz="3400" dirty="0" err="1"/>
              <a:t>cation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2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Arithmetic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11372850" cy="5105400"/>
          </a:xfrm>
        </p:spPr>
        <p:txBody>
          <a:bodyPr/>
          <a:lstStyle/>
          <a:p>
            <a:pPr marL="0" indent="0" defTabSz="1633146">
              <a:spcBef>
                <a:spcPts val="711"/>
              </a:spcBef>
              <a:spcAft>
                <a:spcPts val="0"/>
              </a:spcAft>
              <a:buNone/>
            </a:pPr>
            <a:r>
              <a:rPr lang="en-US" sz="3082" b="1" dirty="0">
                <a:latin typeface="Programma" pitchFamily="2" charset="0"/>
              </a:rPr>
              <a:t>scaled value ← integer value * scale factor</a:t>
            </a:r>
          </a:p>
          <a:p>
            <a:pPr marL="0" indent="0" defTabSz="1633146">
              <a:spcBef>
                <a:spcPts val="711"/>
              </a:spcBef>
              <a:spcAft>
                <a:spcPts val="0"/>
              </a:spcAft>
              <a:buNone/>
            </a:pPr>
            <a:r>
              <a:rPr lang="en-US" sz="3082" dirty="0"/>
              <a:t>Values can be added only if they have the same </a:t>
            </a:r>
            <a:r>
              <a:rPr lang="en-US" sz="3082" b="1" dirty="0">
                <a:latin typeface="Programma" pitchFamily="2" charset="0"/>
              </a:rPr>
              <a:t>scale factor</a:t>
            </a:r>
            <a:r>
              <a:rPr lang="en-US" sz="3082" dirty="0"/>
              <a:t>.</a:t>
            </a:r>
          </a:p>
          <a:p>
            <a:pPr marL="0" indent="0" defTabSz="1633146">
              <a:spcBef>
                <a:spcPts val="711"/>
              </a:spcBef>
              <a:spcAft>
                <a:spcPts val="0"/>
              </a:spcAft>
              <a:buNone/>
            </a:pPr>
            <a:r>
              <a:rPr lang="en-US" sz="3082" b="1" dirty="0">
                <a:latin typeface="Programma" pitchFamily="2" charset="0"/>
              </a:rPr>
              <a:t>product ← </a:t>
            </a:r>
            <a:br>
              <a:rPr lang="en-US" sz="3082" b="1" dirty="0">
                <a:latin typeface="Programma" pitchFamily="2" charset="0"/>
              </a:rPr>
            </a:br>
            <a:r>
              <a:rPr lang="en-US" sz="3082" b="1" dirty="0">
                <a:latin typeface="Programma" pitchFamily="2" charset="0"/>
              </a:rPr>
              <a:t>	(multiplicand * scaled value) / </a:t>
            </a:r>
            <a:br>
              <a:rPr lang="en-US" sz="3082" b="1" dirty="0">
                <a:latin typeface="Programma" pitchFamily="2" charset="0"/>
              </a:rPr>
            </a:br>
            <a:r>
              <a:rPr lang="en-US" sz="3082" b="1" dirty="0">
                <a:latin typeface="Programma" pitchFamily="2" charset="0"/>
              </a:rPr>
              <a:t>	scale factor </a:t>
            </a:r>
          </a:p>
          <a:p>
            <a:pPr marL="0" indent="0" defTabSz="1633146">
              <a:spcBef>
                <a:spcPts val="711"/>
              </a:spcBef>
              <a:spcAft>
                <a:spcPts val="0"/>
              </a:spcAft>
              <a:buNone/>
            </a:pPr>
            <a:r>
              <a:rPr lang="en-US" sz="3082" b="1" dirty="0">
                <a:latin typeface="Programma" pitchFamily="2" charset="0"/>
              </a:rPr>
              <a:t>quotient ← </a:t>
            </a:r>
            <a:br>
              <a:rPr lang="en-US" sz="3082" b="1" dirty="0">
                <a:latin typeface="Programma" pitchFamily="2" charset="0"/>
              </a:rPr>
            </a:br>
            <a:r>
              <a:rPr lang="en-US" sz="3082" b="1" dirty="0">
                <a:latin typeface="Programma" pitchFamily="2" charset="0"/>
              </a:rPr>
              <a:t>	(dividend * scale factor) / </a:t>
            </a:r>
            <a:br>
              <a:rPr lang="en-US" sz="3082" b="1" dirty="0">
                <a:latin typeface="Programma" pitchFamily="2" charset="0"/>
              </a:rPr>
            </a:br>
            <a:r>
              <a:rPr lang="en-US" sz="3082" b="1" dirty="0">
                <a:latin typeface="Programma" pitchFamily="2" charset="0"/>
              </a:rPr>
              <a:t>	scaled value</a:t>
            </a:r>
          </a:p>
          <a:p>
            <a:pPr marL="0" indent="0" defTabSz="1633146">
              <a:spcBef>
                <a:spcPts val="711"/>
              </a:spcBef>
              <a:spcAft>
                <a:spcPts val="0"/>
              </a:spcAft>
              <a:buNone/>
            </a:pPr>
            <a:r>
              <a:rPr lang="en-US" sz="3082" dirty="0"/>
              <a:t>In some applications, it may be difficult to find an optimal </a:t>
            </a:r>
            <a:br>
              <a:rPr lang="en-US" sz="3082" dirty="0"/>
            </a:br>
            <a:r>
              <a:rPr lang="en-US" sz="3082" b="1" dirty="0">
                <a:latin typeface="Programma" pitchFamily="2" charset="0"/>
              </a:rPr>
              <a:t>scale factor</a:t>
            </a:r>
            <a:r>
              <a:rPr lang="en-US" sz="3082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8770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Approximately real.</a:t>
            </a:r>
          </a:p>
          <a:p>
            <a:r>
              <a:rPr lang="en-US" dirty="0"/>
              <a:t>More convenient and accurate </a:t>
            </a:r>
            <a:br>
              <a:rPr lang="en-US" dirty="0"/>
            </a:br>
            <a:r>
              <a:rPr lang="en-US" dirty="0"/>
              <a:t>than scaled arithmetic.</a:t>
            </a:r>
          </a:p>
        </p:txBody>
      </p:sp>
    </p:spTree>
    <p:extLst>
      <p:ext uri="{BB962C8B-B14F-4D97-AF65-F5344CB8AC3E}">
        <p14:creationId xmlns:p14="http://schemas.microsoft.com/office/powerpoint/2010/main" val="821741892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Decimal 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0554" y="3970866"/>
            <a:ext cx="11854169" cy="2077156"/>
          </a:xfrm>
        </p:spPr>
        <p:txBody>
          <a:bodyPr/>
          <a:lstStyle/>
          <a:p>
            <a:r>
              <a:rPr lang="en-US" sz="4267" b="1" dirty="0">
                <a:latin typeface="Programma" pitchFamily="2" charset="0"/>
              </a:rPr>
              <a:t>significand</a:t>
            </a:r>
            <a:r>
              <a:rPr lang="en-US" sz="4267" b="1" dirty="0">
                <a:solidFill>
                  <a:srgbClr val="CCFFCC"/>
                </a:solidFill>
                <a:latin typeface="Programma" pitchFamily="2" charset="0"/>
              </a:rPr>
              <a:t> * 10^</a:t>
            </a:r>
            <a:r>
              <a:rPr lang="en-US" sz="4267" b="1" dirty="0">
                <a:latin typeface="Programma" pitchFamily="2" charset="0"/>
              </a:rPr>
              <a:t>log</a:t>
            </a:r>
            <a:r>
              <a:rPr lang="en-US" sz="4267" b="1" baseline="-25000" dirty="0">
                <a:latin typeface="Programma" pitchFamily="2" charset="0"/>
              </a:rPr>
              <a:t>10</a:t>
            </a:r>
            <a:r>
              <a:rPr lang="en-US" sz="4267" b="1" dirty="0">
                <a:latin typeface="Programma" pitchFamily="2" charset="0"/>
              </a:rPr>
              <a:t>(scale factor)</a:t>
            </a:r>
          </a:p>
        </p:txBody>
      </p:sp>
    </p:spTree>
    <p:extLst>
      <p:ext uri="{BB962C8B-B14F-4D97-AF65-F5344CB8AC3E}">
        <p14:creationId xmlns:p14="http://schemas.microsoft.com/office/powerpoint/2010/main" val="2161416767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81542" y="3394697"/>
            <a:ext cx="9638513" cy="1390631"/>
          </a:xfrm>
          <a:prstGeom prst="rect">
            <a:avLst/>
          </a:prstGeom>
          <a:solidFill>
            <a:srgbClr val="1E461E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373" tIns="54187" rIns="108373" bIns="54187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Program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484" y="3458989"/>
            <a:ext cx="4958319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Programma" pitchFamily="2" charset="0"/>
              </a:rPr>
              <a:t>biased</a:t>
            </a:r>
            <a:br>
              <a:rPr lang="en-US" sz="3793" b="1" dirty="0">
                <a:latin typeface="Programma" pitchFamily="2" charset="0"/>
              </a:rPr>
            </a:br>
            <a:r>
              <a:rPr lang="en-US" sz="3793" b="1" dirty="0">
                <a:latin typeface="Programma" pitchFamily="2" charset="0"/>
              </a:rPr>
              <a:t>exponent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785" y="3413282"/>
            <a:ext cx="4958319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solidFill>
                  <a:schemeClr val="bg1"/>
                </a:solidFill>
                <a:latin typeface="Programma" pitchFamily="2" charset="0"/>
              </a:rPr>
              <a:t>biased</a:t>
            </a:r>
            <a:br>
              <a:rPr lang="en-US" sz="3793" b="1" dirty="0">
                <a:solidFill>
                  <a:schemeClr val="bg1"/>
                </a:solidFill>
                <a:latin typeface="Programma" pitchFamily="2" charset="0"/>
              </a:rPr>
            </a:br>
            <a:r>
              <a:rPr lang="en-US" sz="3793" b="1" dirty="0">
                <a:solidFill>
                  <a:schemeClr val="bg1"/>
                </a:solidFill>
                <a:latin typeface="Programma" pitchFamily="2" charset="0"/>
              </a:rPr>
              <a:t>exponent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9563" y="3666371"/>
            <a:ext cx="4958319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latin typeface="Programma" pitchFamily="2" charset="0"/>
              </a:rPr>
              <a:t>significand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0486" y="3634045"/>
            <a:ext cx="4958319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significand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Floating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75" y="1600200"/>
            <a:ext cx="1185004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30" b="1" dirty="0">
                <a:solidFill>
                  <a:srgbClr val="CCFFCC"/>
                </a:solidFill>
                <a:latin typeface="Programma" pitchFamily="2" charset="0"/>
              </a:rPr>
              <a:t>(</a:t>
            </a:r>
            <a:r>
              <a:rPr lang="en-US" sz="4030" b="1" dirty="0">
                <a:latin typeface="Programma" pitchFamily="2" charset="0"/>
              </a:rPr>
              <a:t>sign</a:t>
            </a:r>
            <a:r>
              <a:rPr lang="en-US" sz="4030" b="1" dirty="0">
                <a:solidFill>
                  <a:srgbClr val="CCFFCC"/>
                </a:solidFill>
                <a:latin typeface="Programma" pitchFamily="2" charset="0"/>
              </a:rPr>
              <a:t> * </a:t>
            </a:r>
            <a:r>
              <a:rPr lang="en-US" sz="4030" b="1" dirty="0">
                <a:latin typeface="Programma" pitchFamily="2" charset="0"/>
              </a:rPr>
              <a:t>significand</a:t>
            </a:r>
            <a:r>
              <a:rPr lang="en-US" sz="4030" b="1" dirty="0">
                <a:solidFill>
                  <a:srgbClr val="CCFFCC"/>
                </a:solidFill>
                <a:latin typeface="Programma" pitchFamily="2" charset="0"/>
              </a:rPr>
              <a:t>) * 2 ** </a:t>
            </a:r>
            <a:r>
              <a:rPr lang="en-US" sz="4030" b="1" dirty="0">
                <a:latin typeface="Programma" pitchFamily="2" charset="0"/>
              </a:rPr>
              <a:t>exponent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1513831" y="3394694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403541" y="4141157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47174" y="5464237"/>
            <a:ext cx="23704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Programma" pitchFamily="2" charset="0"/>
              </a:rPr>
              <a:t>sign</a:t>
            </a:r>
            <a:endParaRPr lang="en-US" sz="5215" b="1" dirty="0">
              <a:solidFill>
                <a:schemeClr val="bg1"/>
              </a:solidFill>
              <a:latin typeface="Programma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821783" y="3388002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1657907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1267" y="1889951"/>
            <a:ext cx="10489467" cy="1742252"/>
          </a:xfrm>
        </p:spPr>
        <p:txBody>
          <a:bodyPr/>
          <a:lstStyle/>
          <a:p>
            <a:r>
              <a:rPr lang="en-US" sz="6400" b="1" dirty="0">
                <a:latin typeface="Programma" panose="02000009000000000000" pitchFamily="49" charset="0"/>
                <a:cs typeface="Programma" panose="02000009000000000000" pitchFamily="49" charset="0"/>
              </a:rPr>
              <a:t>0.1 + 0.2 </a:t>
            </a:r>
            <a:br>
              <a:rPr lang="en-US" sz="6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400" b="1" dirty="0">
                <a:latin typeface="Programma" panose="02000009000000000000" pitchFamily="49" charset="0"/>
                <a:cs typeface="Programma" panose="02000009000000000000" pitchFamily="49" charset="0"/>
              </a:rPr>
              <a:t>=</a:t>
            </a:r>
            <a:br>
              <a:rPr lang="en-US" sz="6400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6400" b="1" dirty="0">
                <a:latin typeface="Programma" panose="02000009000000000000" pitchFamily="49" charset="0"/>
                <a:cs typeface="Programma" panose="02000009000000000000" pitchFamily="49" charset="0"/>
              </a:rPr>
              <a:t>0.30000000000000004</a:t>
            </a:r>
          </a:p>
        </p:txBody>
      </p:sp>
    </p:spTree>
    <p:extLst>
      <p:ext uri="{BB962C8B-B14F-4D97-AF65-F5344CB8AC3E}">
        <p14:creationId xmlns:p14="http://schemas.microsoft.com/office/powerpoint/2010/main" val="544463175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Accounting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215" dirty="0">
                <a:solidFill>
                  <a:schemeClr val="tx1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547588697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309503"/>
            <a:ext cx="9753600" cy="1354667"/>
          </a:xfrm>
        </p:spPr>
        <p:txBody>
          <a:bodyPr/>
          <a:lstStyle/>
          <a:p>
            <a:r>
              <a:rPr lang="en-US" b="1" dirty="0">
                <a:latin typeface="Programma" pitchFamily="2" charset="0"/>
              </a:rPr>
              <a:t>0.1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851" y="2556996"/>
            <a:ext cx="10687541" cy="647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  <a:p>
            <a:r>
              <a:rPr lang="en-US" sz="1896" dirty="0">
                <a:solidFill>
                  <a:srgbClr val="CCFFCC"/>
                </a:solidFill>
              </a:rPr>
              <a:t>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-7</a:t>
            </a:r>
          </a:p>
          <a:p>
            <a:r>
              <a:rPr lang="en-US" sz="1896" dirty="0"/>
              <a:t>-8</a:t>
            </a:r>
          </a:p>
          <a:p>
            <a:r>
              <a:rPr lang="en-US" sz="1896" dirty="0"/>
              <a:t>-9</a:t>
            </a:r>
          </a:p>
          <a:p>
            <a:r>
              <a:rPr lang="en-US" sz="1896" dirty="0"/>
              <a:t>-10</a:t>
            </a:r>
          </a:p>
          <a:p>
            <a:r>
              <a:rPr lang="en-US" sz="1896" dirty="0"/>
              <a:t>-11</a:t>
            </a:r>
          </a:p>
          <a:p>
            <a:r>
              <a:rPr lang="en-US" sz="1896" dirty="0"/>
              <a:t>-12</a:t>
            </a:r>
          </a:p>
          <a:p>
            <a:r>
              <a:rPr lang="en-US" sz="1896" dirty="0"/>
              <a:t>-13</a:t>
            </a:r>
          </a:p>
          <a:p>
            <a:r>
              <a:rPr lang="en-US" sz="1896" dirty="0"/>
              <a:t>-14</a:t>
            </a:r>
          </a:p>
          <a:p>
            <a:r>
              <a:rPr lang="en-US" sz="1896" dirty="0"/>
              <a:t>-15</a:t>
            </a:r>
          </a:p>
          <a:p>
            <a:r>
              <a:rPr lang="en-US" sz="1896" dirty="0"/>
              <a:t>-16</a:t>
            </a:r>
          </a:p>
          <a:p>
            <a:r>
              <a:rPr lang="en-US" sz="1896" dirty="0"/>
              <a:t>-17</a:t>
            </a:r>
          </a:p>
          <a:p>
            <a:r>
              <a:rPr lang="en-US" sz="1896" dirty="0"/>
              <a:t>-18</a:t>
            </a:r>
          </a:p>
          <a:p>
            <a:r>
              <a:rPr lang="en-US" sz="1896" dirty="0"/>
              <a:t>-19</a:t>
            </a:r>
          </a:p>
          <a:p>
            <a:r>
              <a:rPr lang="en-US" sz="1896" dirty="0"/>
              <a:t>-20</a:t>
            </a:r>
          </a:p>
          <a:p>
            <a:r>
              <a:rPr lang="en-US" sz="1896" dirty="0"/>
              <a:t>-21</a:t>
            </a:r>
          </a:p>
          <a:p>
            <a:r>
              <a:rPr lang="en-US" sz="1896" dirty="0"/>
              <a:t>-22</a:t>
            </a:r>
          </a:p>
          <a:p>
            <a:r>
              <a:rPr lang="en-US" sz="1896" dirty="0"/>
              <a:t>-23</a:t>
            </a:r>
          </a:p>
          <a:p>
            <a:r>
              <a:rPr lang="en-US" sz="1896" dirty="0"/>
              <a:t>-24</a:t>
            </a:r>
          </a:p>
          <a:p>
            <a:r>
              <a:rPr lang="en-US" sz="1896" dirty="0"/>
              <a:t>-25</a:t>
            </a:r>
          </a:p>
          <a:p>
            <a:r>
              <a:rPr lang="en-US" sz="1896" dirty="0"/>
              <a:t>-26</a:t>
            </a:r>
          </a:p>
          <a:p>
            <a:r>
              <a:rPr lang="en-US" sz="1896" dirty="0"/>
              <a:t>-27</a:t>
            </a:r>
          </a:p>
          <a:p>
            <a:r>
              <a:rPr lang="en-US" sz="1896" dirty="0"/>
              <a:t>-28</a:t>
            </a:r>
          </a:p>
          <a:p>
            <a:r>
              <a:rPr lang="en-US" sz="1896" dirty="0"/>
              <a:t>-29</a:t>
            </a:r>
          </a:p>
          <a:p>
            <a:r>
              <a:rPr lang="en-US" sz="1896" dirty="0"/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156" y="3165762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00001100</a:t>
            </a:r>
            <a:r>
              <a:rPr lang="en-US" sz="3793" b="1" dirty="0">
                <a:latin typeface="Programma" pitchFamily="2" charset="0"/>
                <a:cs typeface="Courier New" panose="02070309020205020404" pitchFamily="49" charset="0"/>
              </a:rPr>
              <a:t>1100110011001100110011…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7781" y="3112913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844" y="3921703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dirty="0">
                <a:latin typeface="Programma" pitchFamily="2" charset="0"/>
                <a:cs typeface="Courier New" panose="02070309020205020404" pitchFamily="49" charset="0"/>
              </a:rPr>
              <a:t>0000110011001100110011001100110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469" y="3868854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latin typeface="Programma" pitchFamily="2" charset="0"/>
              </a:rPr>
              <a:t>.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1157" y="4638177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latin typeface="Programma" pitchFamily="2" charset="0"/>
              </a:rPr>
              <a:t>.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129" y="4781238"/>
            <a:ext cx="14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big!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817" y="4078818"/>
            <a:ext cx="14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small!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 bwMode="auto">
          <a:xfrm flipV="1">
            <a:off x="3597766" y="3833427"/>
            <a:ext cx="0" cy="5622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98497" y="4380497"/>
            <a:ext cx="237047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67" b="1" dirty="0">
                <a:solidFill>
                  <a:schemeClr val="bg1"/>
                </a:solidFill>
                <a:latin typeface="Programma" pitchFamily="2" charset="0"/>
              </a:rPr>
              <a:t>1/16</a:t>
            </a:r>
            <a:endParaRPr lang="en-US" sz="5215" b="1" dirty="0">
              <a:solidFill>
                <a:schemeClr val="bg1"/>
              </a:solidFill>
              <a:latin typeface="Programma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878740" y="3833427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192442" y="5156507"/>
            <a:ext cx="377364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Programma" pitchFamily="2" charset="0"/>
              </a:rPr>
              <a:t>+ 1/32</a:t>
            </a:r>
            <a:endParaRPr lang="en-US" sz="5215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2951" y="4748434"/>
            <a:ext cx="40472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Programma" pitchFamily="2" charset="0"/>
              </a:rPr>
              <a:t>= 0.09375</a:t>
            </a:r>
            <a:endParaRPr lang="en-US" sz="5215" b="1" dirty="0">
              <a:solidFill>
                <a:schemeClr val="bg1"/>
              </a:solidFill>
              <a:latin typeface="Program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976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309503"/>
            <a:ext cx="9753600" cy="1354667"/>
          </a:xfrm>
        </p:spPr>
        <p:txBody>
          <a:bodyPr/>
          <a:lstStyle/>
          <a:p>
            <a:r>
              <a:rPr lang="en-US" b="1" dirty="0">
                <a:latin typeface="Programma" pitchFamily="2" charset="0"/>
              </a:rPr>
              <a:t>0.1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851" y="2556996"/>
            <a:ext cx="10687541" cy="647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  <a:p>
            <a:r>
              <a:rPr lang="en-US" sz="1896" dirty="0">
                <a:solidFill>
                  <a:srgbClr val="CCFFCC"/>
                </a:solidFill>
              </a:rPr>
              <a:t>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156" y="3165762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7781" y="3112913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844" y="3921703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dirty="0">
                <a:latin typeface="Programma" pitchFamily="2" charset="0"/>
                <a:cs typeface="Courier New" panose="02070309020205020404" pitchFamily="49" charset="0"/>
              </a:rPr>
              <a:t>0000110011001100110011001100110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469" y="3868854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latin typeface="Programma" pitchFamily="2" charset="0"/>
              </a:rPr>
              <a:t>.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532" y="4691025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dirty="0">
                <a:latin typeface="Programma" pitchFamily="2" charset="0"/>
                <a:cs typeface="Courier New" panose="02070309020205020404" pitchFamily="49" charset="0"/>
              </a:rPr>
              <a:t>0000110011001100110011001101010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1157" y="4638177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latin typeface="Programma" pitchFamily="2" charset="0"/>
              </a:rPr>
              <a:t>.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129" y="4781238"/>
            <a:ext cx="14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big!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817" y="4078818"/>
            <a:ext cx="14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small!</a:t>
            </a:r>
          </a:p>
        </p:txBody>
      </p:sp>
    </p:spTree>
    <p:extLst>
      <p:ext uri="{BB962C8B-B14F-4D97-AF65-F5344CB8AC3E}">
        <p14:creationId xmlns:p14="http://schemas.microsoft.com/office/powerpoint/2010/main" val="4291913270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itchFamily="2" charset="0"/>
              </a:rPr>
              <a:t>0.1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851" y="2556996"/>
            <a:ext cx="10687541" cy="647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  <a:p>
            <a:r>
              <a:rPr lang="en-US" sz="1896" dirty="0">
                <a:solidFill>
                  <a:srgbClr val="CCFFCC"/>
                </a:solidFill>
              </a:rPr>
              <a:t>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156" y="3165762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001100110011001100110011…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7781" y="3112913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844" y="3921703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00110011001100110011</a:t>
            </a:r>
            <a:r>
              <a:rPr lang="en-US" sz="3793" b="1" dirty="0">
                <a:latin typeface="Programma" pitchFamily="2" charset="0"/>
                <a:cs typeface="Courier New" panose="02070309020205020404" pitchFamily="49" charset="0"/>
              </a:rPr>
              <a:t>00110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469" y="3868854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532" y="4691025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dirty="0">
                <a:latin typeface="Programma" pitchFamily="2" charset="0"/>
                <a:cs typeface="Courier New" panose="02070309020205020404" pitchFamily="49" charset="0"/>
              </a:rPr>
              <a:t>0000110011001100110011001101010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1157" y="4638177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dirty="0">
                <a:latin typeface="Programma" pitchFamily="2" charset="0"/>
              </a:rPr>
              <a:t>.</a:t>
            </a:r>
            <a:endParaRPr lang="en-US" dirty="0">
              <a:latin typeface="Programm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129" y="4781238"/>
            <a:ext cx="145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 big!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945023"/>
            <a:ext cx="227784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793" dirty="0">
                <a:solidFill>
                  <a:srgbClr val="FF0101"/>
                </a:solidFill>
                <a:latin typeface="+mj-lt"/>
              </a:rPr>
              <a:t>too small!</a:t>
            </a:r>
          </a:p>
        </p:txBody>
      </p:sp>
    </p:spTree>
    <p:extLst>
      <p:ext uri="{BB962C8B-B14F-4D97-AF65-F5344CB8AC3E}">
        <p14:creationId xmlns:p14="http://schemas.microsoft.com/office/powerpoint/2010/main" val="4125032080"/>
      </p:ext>
    </p:extLst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Programma" pitchFamily="2" charset="0"/>
              </a:rPr>
              <a:t>0.1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851" y="2556996"/>
            <a:ext cx="10687541" cy="6478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  <a:p>
            <a:r>
              <a:rPr lang="en-US" sz="1896" dirty="0">
                <a:solidFill>
                  <a:srgbClr val="CCFFCC"/>
                </a:solidFill>
              </a:rPr>
              <a:t>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-19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-20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-21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-22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-23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-24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-25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-26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-27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-28</a:t>
            </a:r>
          </a:p>
          <a:p>
            <a:r>
              <a:rPr lang="en-US" sz="1896" dirty="0">
                <a:solidFill>
                  <a:srgbClr val="CCFFCC"/>
                </a:solidFill>
              </a:rPr>
              <a:t>-29</a:t>
            </a:r>
          </a:p>
          <a:p>
            <a:r>
              <a:rPr lang="en-US" sz="1896" dirty="0">
                <a:solidFill>
                  <a:srgbClr val="CCFFCC"/>
                </a:solidFill>
              </a:rPr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156" y="3165762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001100110011001100110011…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7781" y="3112913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844" y="3921703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00110011001100110011</a:t>
            </a:r>
            <a:r>
              <a:rPr lang="en-US" sz="3793" b="1" dirty="0">
                <a:latin typeface="Programma" pitchFamily="2" charset="0"/>
                <a:cs typeface="Courier New" panose="02070309020205020404" pitchFamily="49" charset="0"/>
              </a:rPr>
              <a:t>00110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4469" y="3868854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532" y="4691025"/>
            <a:ext cx="10665591" cy="6760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</a:t>
            </a:r>
            <a:r>
              <a:rPr lang="en-US" sz="3793" b="1" dirty="0">
                <a:solidFill>
                  <a:srgbClr val="FFFF00"/>
                </a:solidFill>
                <a:latin typeface="Programma" pitchFamily="2" charset="0"/>
                <a:cs typeface="Courier New" panose="02070309020205020404" pitchFamily="49" charset="0"/>
              </a:rPr>
              <a:t>0011</a:t>
            </a:r>
            <a:r>
              <a:rPr lang="en-US" sz="3793" b="1" dirty="0">
                <a:solidFill>
                  <a:schemeClr val="bg1"/>
                </a:solidFill>
                <a:latin typeface="Programma" pitchFamily="2" charset="0"/>
                <a:cs typeface="Courier New" panose="02070309020205020404" pitchFamily="49" charset="0"/>
              </a:rPr>
              <a:t>0011001100110011010</a:t>
            </a:r>
            <a:r>
              <a:rPr lang="en-US" sz="3793" b="1" dirty="0">
                <a:latin typeface="Programma" pitchFamily="2" charset="0"/>
                <a:cs typeface="Courier New" panose="02070309020205020404" pitchFamily="49" charset="0"/>
              </a:rPr>
              <a:t>001010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1157" y="4638177"/>
            <a:ext cx="654754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.</a:t>
            </a:r>
            <a:endParaRPr lang="en-US" b="1" dirty="0">
              <a:solidFill>
                <a:schemeClr val="bg1"/>
              </a:solidFill>
              <a:latin typeface="Programm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21032"/>
            <a:ext cx="227784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793" dirty="0">
                <a:solidFill>
                  <a:srgbClr val="FF0101"/>
                </a:solidFill>
                <a:latin typeface="+mj-lt"/>
              </a:rPr>
              <a:t>too big!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45023"/>
            <a:ext cx="227784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793" dirty="0">
                <a:solidFill>
                  <a:srgbClr val="FF0101"/>
                </a:solidFill>
                <a:latin typeface="+mj-lt"/>
              </a:rPr>
              <a:t>too small!</a:t>
            </a:r>
          </a:p>
        </p:txBody>
      </p:sp>
    </p:spTree>
    <p:extLst>
      <p:ext uri="{BB962C8B-B14F-4D97-AF65-F5344CB8AC3E}">
        <p14:creationId xmlns:p14="http://schemas.microsoft.com/office/powerpoint/2010/main" val="3790094362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The Associative Law holds only if all of the inputs, outputs, and intermediate results can all be represented exactly.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215" b="1" dirty="0">
                <a:latin typeface="Programma" pitchFamily="2" charset="0"/>
              </a:rPr>
              <a:t>(a + b) + c</a:t>
            </a:r>
          </a:p>
          <a:p>
            <a:r>
              <a:rPr lang="en-US" sz="5215" b="1" dirty="0">
                <a:latin typeface="Programma" pitchFamily="2" charset="0"/>
              </a:rPr>
              <a:t>a + (b + c)</a:t>
            </a:r>
          </a:p>
        </p:txBody>
      </p:sp>
    </p:spTree>
    <p:extLst>
      <p:ext uri="{BB962C8B-B14F-4D97-AF65-F5344CB8AC3E}">
        <p14:creationId xmlns:p14="http://schemas.microsoft.com/office/powerpoint/2010/main" val="1362516179"/>
      </p:ext>
    </p:extLst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311" y="465197"/>
            <a:ext cx="11814031" cy="1354667"/>
          </a:xfrm>
        </p:spPr>
        <p:txBody>
          <a:bodyPr/>
          <a:lstStyle/>
          <a:p>
            <a:r>
              <a:rPr lang="en-US" dirty="0"/>
              <a:t>Business could not use </a:t>
            </a:r>
            <a:br>
              <a:rPr lang="en-US" dirty="0"/>
            </a:br>
            <a:r>
              <a:rPr lang="en-US" dirty="0"/>
              <a:t>binary floating point.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  <a:tabLst>
                <a:tab pos="4334988" algn="l"/>
              </a:tabLst>
            </a:pPr>
            <a:r>
              <a:rPr lang="en-US" sz="4267" dirty="0" err="1">
                <a:latin typeface="Cheltenhm BdItHd BT" panose="02040703050705090403" pitchFamily="18" charset="0"/>
              </a:rPr>
              <a:t>Scientic</a:t>
            </a:r>
            <a:r>
              <a:rPr lang="en-US" sz="4267" dirty="0"/>
              <a:t>  </a:t>
            </a:r>
          </a:p>
          <a:p>
            <a:pPr marL="0" indent="0" algn="ctr">
              <a:buNone/>
              <a:tabLst>
                <a:tab pos="4334988" algn="l"/>
              </a:tabLst>
            </a:pPr>
            <a:r>
              <a:rPr lang="en-US" sz="4267" dirty="0"/>
              <a:t>Fortran </a:t>
            </a:r>
          </a:p>
          <a:p>
            <a:pPr marL="0" indent="0" algn="ctr">
              <a:buNone/>
              <a:tabLst>
                <a:tab pos="4334988" algn="l"/>
              </a:tabLst>
            </a:pPr>
            <a:r>
              <a:rPr lang="en-US" sz="4267" dirty="0"/>
              <a:t>Binary Floating Point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267" dirty="0">
                <a:latin typeface="Cheltenhm BdItHd BT" panose="02040703050705090403" pitchFamily="18" charset="0"/>
              </a:rPr>
              <a:t>Business</a:t>
            </a:r>
          </a:p>
          <a:p>
            <a:pPr marL="0" indent="0" algn="ctr">
              <a:buNone/>
            </a:pPr>
            <a:r>
              <a:rPr lang="en-US" sz="4267" dirty="0"/>
              <a:t>Cobol</a:t>
            </a:r>
          </a:p>
          <a:p>
            <a:pPr marL="0" indent="0" algn="ctr">
              <a:buNone/>
            </a:pPr>
            <a:r>
              <a:rPr lang="en-US" sz="4267" dirty="0"/>
              <a:t>BCD</a:t>
            </a:r>
          </a:p>
        </p:txBody>
      </p:sp>
    </p:spTree>
    <p:extLst>
      <p:ext uri="{BB962C8B-B14F-4D97-AF65-F5344CB8AC3E}">
        <p14:creationId xmlns:p14="http://schemas.microsoft.com/office/powerpoint/2010/main" val="2352697666"/>
      </p:ext>
    </p:extLst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Coded 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382" y="1261534"/>
            <a:ext cx="8636418" cy="6050844"/>
          </a:xfrm>
        </p:spPr>
        <p:txBody>
          <a:bodyPr/>
          <a:lstStyle/>
          <a:p>
            <a:pPr marL="0" indent="0">
              <a:buNone/>
              <a:tabLst>
                <a:tab pos="2099760" algn="l"/>
                <a:tab pos="4884387" algn="l"/>
                <a:tab pos="7051881" algn="l"/>
              </a:tabLst>
            </a:pPr>
            <a:r>
              <a:rPr lang="en-US" b="1" dirty="0">
                <a:latin typeface="Programma" pitchFamily="2" charset="0"/>
              </a:rPr>
              <a:t>0000	0	0101	5</a:t>
            </a:r>
          </a:p>
          <a:p>
            <a:pPr marL="0" indent="0">
              <a:buNone/>
              <a:tabLst>
                <a:tab pos="2099760" algn="l"/>
                <a:tab pos="4884387" algn="l"/>
                <a:tab pos="7051881" algn="l"/>
              </a:tabLst>
            </a:pPr>
            <a:r>
              <a:rPr lang="en-US" b="1" dirty="0">
                <a:latin typeface="Programma" pitchFamily="2" charset="0"/>
              </a:rPr>
              <a:t>0001	1	0110	6</a:t>
            </a:r>
          </a:p>
          <a:p>
            <a:pPr marL="0" indent="0">
              <a:buNone/>
              <a:tabLst>
                <a:tab pos="2099760" algn="l"/>
                <a:tab pos="4884387" algn="l"/>
                <a:tab pos="7051881" algn="l"/>
              </a:tabLst>
            </a:pPr>
            <a:r>
              <a:rPr lang="en-US" b="1" dirty="0">
                <a:latin typeface="Programma" pitchFamily="2" charset="0"/>
              </a:rPr>
              <a:t>0010	2	0111	7</a:t>
            </a:r>
          </a:p>
          <a:p>
            <a:pPr marL="0" indent="0">
              <a:buNone/>
              <a:tabLst>
                <a:tab pos="2099760" algn="l"/>
                <a:tab pos="4884387" algn="l"/>
                <a:tab pos="7051881" algn="l"/>
              </a:tabLst>
            </a:pPr>
            <a:r>
              <a:rPr lang="en-US" b="1" dirty="0">
                <a:latin typeface="Programma" pitchFamily="2" charset="0"/>
              </a:rPr>
              <a:t>0011	3	1000	8</a:t>
            </a:r>
          </a:p>
          <a:p>
            <a:pPr marL="0" indent="0">
              <a:buNone/>
              <a:tabLst>
                <a:tab pos="2099760" algn="l"/>
                <a:tab pos="4884387" algn="l"/>
                <a:tab pos="7051881" algn="l"/>
              </a:tabLst>
            </a:pPr>
            <a:r>
              <a:rPr lang="en-US" b="1" dirty="0">
                <a:latin typeface="Programma" pitchFamily="2" charset="0"/>
              </a:rPr>
              <a:t>0100	4	1001	9</a:t>
            </a:r>
          </a:p>
        </p:txBody>
      </p:sp>
    </p:spTree>
    <p:extLst>
      <p:ext uri="{BB962C8B-B14F-4D97-AF65-F5344CB8AC3E}">
        <p14:creationId xmlns:p14="http://schemas.microsoft.com/office/powerpoint/2010/main" val="1576742830"/>
      </p:ext>
    </p:extLst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Floating Point </a:t>
            </a:r>
            <a:br>
              <a:rPr lang="en-US" dirty="0"/>
            </a:br>
            <a:r>
              <a:rPr lang="en-US" dirty="0"/>
              <a:t>Text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0847" y="1261534"/>
            <a:ext cx="9401554" cy="6050844"/>
          </a:xfrm>
        </p:spPr>
        <p:txBody>
          <a:bodyPr anchor="ctr"/>
          <a:lstStyle/>
          <a:p>
            <a:pPr>
              <a:spcBef>
                <a:spcPts val="1422"/>
              </a:spcBef>
              <a:spcAft>
                <a:spcPts val="711"/>
              </a:spcAft>
            </a:pPr>
            <a:r>
              <a:rPr lang="en-US" sz="4741" dirty="0"/>
              <a:t>Needs to be</a:t>
            </a:r>
          </a:p>
          <a:p>
            <a:pPr lvl="1">
              <a:spcBef>
                <a:spcPts val="1422"/>
              </a:spcBef>
              <a:spcAft>
                <a:spcPts val="711"/>
              </a:spcAft>
            </a:pPr>
            <a:r>
              <a:rPr lang="en-US" sz="4267" dirty="0"/>
              <a:t>Correct</a:t>
            </a:r>
          </a:p>
          <a:p>
            <a:pPr lvl="1">
              <a:spcBef>
                <a:spcPts val="1422"/>
              </a:spcBef>
              <a:spcAft>
                <a:spcPts val="711"/>
              </a:spcAft>
            </a:pPr>
            <a:r>
              <a:rPr lang="en-US" sz="4267" dirty="0"/>
              <a:t>Optimal</a:t>
            </a:r>
          </a:p>
          <a:p>
            <a:pPr lvl="1">
              <a:spcBef>
                <a:spcPts val="1422"/>
              </a:spcBef>
              <a:spcAft>
                <a:spcPts val="711"/>
              </a:spcAft>
            </a:pPr>
            <a:r>
              <a:rPr lang="en-US" sz="4267" dirty="0"/>
              <a:t>Unsurprising</a:t>
            </a:r>
            <a:endParaRPr lang="en-US" sz="4741" dirty="0"/>
          </a:p>
          <a:p>
            <a:pPr>
              <a:spcBef>
                <a:spcPts val="1422"/>
              </a:spcBef>
              <a:spcAft>
                <a:spcPts val="711"/>
              </a:spcAft>
            </a:pPr>
            <a:r>
              <a:rPr lang="en-US" sz="4741" dirty="0"/>
              <a:t>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2799450109"/>
      </p:ext>
    </p:extLst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Most modern programming languages are a confusion of faulty number types.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" y="3970866"/>
            <a:ext cx="12191999" cy="2077156"/>
          </a:xfrm>
        </p:spPr>
        <p:txBody>
          <a:bodyPr anchor="b"/>
          <a:lstStyle/>
          <a:p>
            <a:r>
              <a:rPr lang="en-US" sz="5689" b="1" dirty="0">
                <a:latin typeface="Programma" pitchFamily="2" charset="0"/>
              </a:rPr>
              <a:t>byte char short </a:t>
            </a:r>
            <a:r>
              <a:rPr lang="en-US" sz="5689" b="1" dirty="0" err="1">
                <a:latin typeface="Programma" pitchFamily="2" charset="0"/>
              </a:rPr>
              <a:t>int</a:t>
            </a:r>
            <a:r>
              <a:rPr lang="en-US" sz="5689" b="1" dirty="0">
                <a:latin typeface="Programma" pitchFamily="2" charset="0"/>
              </a:rPr>
              <a:t> long float double</a:t>
            </a:r>
          </a:p>
        </p:txBody>
      </p:sp>
    </p:spTree>
    <p:extLst>
      <p:ext uri="{BB962C8B-B14F-4D97-AF65-F5344CB8AC3E}">
        <p14:creationId xmlns:p14="http://schemas.microsoft.com/office/powerpoint/2010/main" val="2819492076"/>
      </p:ext>
    </p:extLst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Ariane 5 Failure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7311" y="3970866"/>
            <a:ext cx="11854170" cy="2077156"/>
          </a:xfrm>
        </p:spPr>
        <p:txBody>
          <a:bodyPr/>
          <a:lstStyle/>
          <a:p>
            <a:r>
              <a:rPr lang="en-US" sz="5215" b="1" dirty="0" err="1">
                <a:latin typeface="Programma" pitchFamily="2" charset="0"/>
              </a:rPr>
              <a:t>bh</a:t>
            </a:r>
            <a:r>
              <a:rPr lang="en-US" sz="5215" b="1" dirty="0">
                <a:latin typeface="Programma" pitchFamily="2" charset="0"/>
              </a:rPr>
              <a:t> = (short)</a:t>
            </a:r>
            <a:r>
              <a:rPr lang="en-US" sz="5215" b="1" dirty="0" err="1">
                <a:latin typeface="Programma" pitchFamily="2" charset="0"/>
              </a:rPr>
              <a:t>dbHorizontalBias</a:t>
            </a:r>
            <a:r>
              <a:rPr lang="en-US" sz="5215" b="1" dirty="0">
                <a:latin typeface="Programma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53190062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Accounting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215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90053990"/>
      </p:ext>
    </p:extLst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035" y="1889951"/>
            <a:ext cx="11934446" cy="1742252"/>
          </a:xfrm>
        </p:spPr>
        <p:txBody>
          <a:bodyPr/>
          <a:lstStyle/>
          <a:p>
            <a:r>
              <a:rPr lang="en-US" dirty="0"/>
              <a:t>JavaScript has only one number type.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267" dirty="0"/>
              <a:t>This avoids a large class of errors.</a:t>
            </a:r>
          </a:p>
        </p:txBody>
      </p:sp>
    </p:spTree>
    <p:extLst>
      <p:ext uri="{BB962C8B-B14F-4D97-AF65-F5344CB8AC3E}">
        <p14:creationId xmlns:p14="http://schemas.microsoft.com/office/powerpoint/2010/main" val="1044091443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035" y="1889951"/>
            <a:ext cx="11934446" cy="1742252"/>
          </a:xfrm>
        </p:spPr>
        <p:txBody>
          <a:bodyPr/>
          <a:lstStyle/>
          <a:p>
            <a:r>
              <a:rPr lang="en-US" dirty="0"/>
              <a:t>JavaScript has only one number type.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267" dirty="0"/>
              <a:t>This avoids a large class of errors.</a:t>
            </a:r>
          </a:p>
          <a:p>
            <a:r>
              <a:rPr lang="en-US" sz="4267" dirty="0"/>
              <a:t>Unfortunately, it is the wrong type.</a:t>
            </a:r>
          </a:p>
        </p:txBody>
      </p:sp>
    </p:spTree>
    <p:extLst>
      <p:ext uri="{BB962C8B-B14F-4D97-AF65-F5344CB8AC3E}">
        <p14:creationId xmlns:p14="http://schemas.microsoft.com/office/powerpoint/2010/main" val="1636632747"/>
      </p:ext>
    </p:extLst>
  </p:cSld>
  <p:clrMapOvr>
    <a:masterClrMapping/>
  </p:clrMapOvr>
  <p:transition spd="slow">
    <p:strips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1534"/>
            <a:ext cx="11191052" cy="6050844"/>
          </a:xfrm>
        </p:spPr>
        <p:txBody>
          <a:bodyPr/>
          <a:lstStyle/>
          <a:p>
            <a:r>
              <a:rPr lang="en-US" sz="3600" dirty="0"/>
              <a:t>A modern decimal floating point type.</a:t>
            </a:r>
          </a:p>
          <a:p>
            <a:r>
              <a:rPr lang="en-US" sz="3600" dirty="0"/>
              <a:t>I recommend that DEC64 is the only number type in well designed application programming languages.</a:t>
            </a:r>
          </a:p>
          <a:p>
            <a:r>
              <a:rPr lang="en-US" sz="3600" dirty="0"/>
              <a:t>If there is only one number type, you cannot make an error by choosing the wrong type.</a:t>
            </a:r>
          </a:p>
          <a:p>
            <a:r>
              <a:rPr lang="en-US" sz="3600" dirty="0"/>
              <a:t>In a hardware implementation, DEC64 integers can be added in a single cycle, eliminating the performance justification for </a:t>
            </a:r>
            <a:r>
              <a:rPr lang="en-US" sz="3600" b="1" dirty="0">
                <a:latin typeface="Programma" pitchFamily="2" charset="0"/>
              </a:rPr>
              <a:t>int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794080"/>
      </p:ext>
    </p:extLst>
  </p:cSld>
  <p:clrMapOvr>
    <a:masterClrMapping/>
  </p:clrMapOvr>
  <p:transition spd="slow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Numbers work the way humans think numbers work.</a:t>
            </a:r>
          </a:p>
          <a:p>
            <a:r>
              <a:rPr lang="en-US" dirty="0"/>
              <a:t>Elimination numeric confusion reduces errors.</a:t>
            </a:r>
          </a:p>
          <a:p>
            <a:r>
              <a:rPr lang="en-US" dirty="0"/>
              <a:t>Conversion of DEC64 numbers to text and back is simple, efficient, correct, and unsurprising.</a:t>
            </a:r>
          </a:p>
          <a:p>
            <a:r>
              <a:rPr lang="en-US" dirty="0"/>
              <a:t>DEC64 can exactly represent decimal fractions. 16 digits.</a:t>
            </a:r>
          </a:p>
          <a:p>
            <a:pPr marL="0" indent="0" algn="ctr">
              <a:buNone/>
            </a:pPr>
            <a:r>
              <a:rPr lang="en-US" b="1" dirty="0">
                <a:latin typeface="Programma" pitchFamily="2" charset="0"/>
              </a:rPr>
              <a:t>1.0E-127 	3.6028797018963967E+143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7132"/>
      </p:ext>
    </p:extLst>
  </p:cSld>
  <p:clrMapOvr>
    <a:masterClrMapping/>
  </p:clrMapOvr>
  <p:transition spd="slow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DEC64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80969" y="5430895"/>
            <a:ext cx="116400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Programma" pitchFamily="2" charset="0"/>
              </a:rPr>
              <a:t>Number ← Coefficient * 10↑Exponent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81541" y="2471517"/>
            <a:ext cx="9638513" cy="1390631"/>
          </a:xfrm>
          <a:prstGeom prst="rect">
            <a:avLst/>
          </a:prstGeom>
          <a:solidFill>
            <a:srgbClr val="1E461E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373" tIns="54187" rIns="108373" bIns="54187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Programma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9702052" y="2471515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96308" y="2743191"/>
            <a:ext cx="4958319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latin typeface="Programma" pitchFamily="2" charset="0"/>
              </a:rPr>
              <a:t>Coefficient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3982" y="2710866"/>
            <a:ext cx="4958319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Coefficient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9452" y="4541057"/>
            <a:ext cx="28789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Programma" pitchFamily="2" charset="0"/>
              </a:rPr>
              <a:t>Exponent</a:t>
            </a:r>
            <a:endParaRPr lang="en-US" sz="5215" b="1" dirty="0">
              <a:solidFill>
                <a:schemeClr val="bg1"/>
              </a:solidFill>
              <a:latin typeface="Programma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0314247" y="3217978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86065" y="1716430"/>
            <a:ext cx="84189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Programma" pitchFamily="2" charset="0"/>
              </a:rPr>
              <a:t>56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58897" y="1716430"/>
            <a:ext cx="51328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Programma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38081951"/>
      </p:ext>
    </p:extLst>
  </p:cSld>
  <p:clrMapOvr>
    <a:masterClrMapping/>
  </p:clrMapOvr>
  <p:transition spd="slow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822" b="1" dirty="0">
                <a:latin typeface="Programma" panose="02000009000000000000" pitchFamily="49" charset="0"/>
                <a:cs typeface="Programma" panose="02000009000000000000" pitchFamily="49" charset="0"/>
              </a:rPr>
              <a:t>dec64.com</a:t>
            </a:r>
            <a:endParaRPr lang="en-US" sz="7822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77334" y="5741342"/>
            <a:ext cx="10837333" cy="60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319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https://github.com/douglascrockford/DEC64</a:t>
            </a:r>
            <a:r>
              <a:rPr lang="en-US" sz="3319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81541" y="2471517"/>
            <a:ext cx="9638513" cy="1390631"/>
          </a:xfrm>
          <a:prstGeom prst="rect">
            <a:avLst/>
          </a:prstGeom>
          <a:solidFill>
            <a:srgbClr val="1E461E"/>
          </a:solidFill>
          <a:ln w="381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373" tIns="54187" rIns="108373" bIns="54187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Programma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9702052" y="2471515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896308" y="2743191"/>
            <a:ext cx="4958319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latin typeface="Programma" pitchFamily="2" charset="0"/>
              </a:rPr>
              <a:t>Coefficient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3982" y="2710866"/>
            <a:ext cx="4958319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15" b="1" dirty="0">
                <a:solidFill>
                  <a:schemeClr val="bg1"/>
                </a:solidFill>
                <a:latin typeface="Programma" pitchFamily="2" charset="0"/>
              </a:rPr>
              <a:t>Coefficient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9452" y="4541057"/>
            <a:ext cx="28789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Programma" pitchFamily="2" charset="0"/>
              </a:rPr>
              <a:t>Exponent</a:t>
            </a:r>
            <a:endParaRPr lang="en-US" sz="5215" b="1" dirty="0">
              <a:solidFill>
                <a:schemeClr val="bg1"/>
              </a:solidFill>
              <a:latin typeface="Programma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0314247" y="3217978"/>
            <a:ext cx="0" cy="1390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BBFDBE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486065" y="1716430"/>
            <a:ext cx="84189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Programma" pitchFamily="2" charset="0"/>
              </a:rPr>
              <a:t>56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58897" y="1716430"/>
            <a:ext cx="51328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schemeClr val="bg1"/>
                </a:solidFill>
                <a:latin typeface="Programma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60907749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-309503"/>
            <a:ext cx="10972800" cy="1354667"/>
          </a:xfrm>
        </p:spPr>
        <p:txBody>
          <a:bodyPr>
            <a:normAutofit/>
          </a:bodyPr>
          <a:lstStyle/>
          <a:p>
            <a:r>
              <a:rPr lang="en-US" sz="5333" b="1" dirty="0">
                <a:latin typeface="Programma" panose="02000009000000000000" pitchFamily="49" charset="0"/>
                <a:cs typeface="Programma" panose="02000009000000000000" pitchFamily="49" charset="0"/>
              </a:rPr>
              <a:t>0 / 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267" dirty="0" err="1">
                <a:latin typeface="Cheltenhm BdItHd BT" panose="02040703050705090403" pitchFamily="18" charset="0"/>
              </a:rPr>
              <a:t>Undened</a:t>
            </a:r>
            <a:r>
              <a:rPr lang="en-US" sz="4267" dirty="0">
                <a:latin typeface="Cheltenhm BdItHd BT" panose="02040703050705090403" pitchFamily="18" charset="0"/>
              </a:rPr>
              <a:t>.</a:t>
            </a:r>
            <a:endParaRPr lang="en-US" sz="4267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267" dirty="0">
                <a:latin typeface="Cheltenhm BdItHd BT" panose="02040703050705090403" pitchFamily="18" charset="0"/>
              </a:rPr>
              <a:t>Catch re!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267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267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267" b="1" dirty="0">
                <a:latin typeface="Programma" panose="02000009000000000000" pitchFamily="49" charset="0"/>
                <a:cs typeface="Programma" panose="02000009000000000000" pitchFamily="49" charset="0"/>
              </a:rPr>
              <a:t>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267" b="1" dirty="0">
                <a:latin typeface="Programma" panose="02000009000000000000" pitchFamily="49" charset="0"/>
                <a:cs typeface="Programma" panose="02000009000000000000" pitchFamily="49" charset="0"/>
              </a:rPr>
              <a:t>2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34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0909"/>
      </p:ext>
    </p:extLst>
  </p:cSld>
  <p:clrMapOvr>
    <a:masterClrMapping/>
  </p:clrMapOvr>
  <p:transition spd="slow">
    <p:strips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333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</a:p>
          <a:p>
            <a:r>
              <a:rPr lang="en-US" sz="5333" b="1" dirty="0" err="1">
                <a:solidFill>
                  <a:schemeClr val="tx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sz="5333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17090" y="3297964"/>
            <a:ext cx="4686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32045"/>
      </p:ext>
    </p:extLst>
  </p:cSld>
  <p:clrMapOvr>
    <a:masterClrMapping/>
  </p:clrMapOvr>
  <p:transition spd="slow">
    <p:strips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5333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</a:p>
          <a:p>
            <a:r>
              <a:rPr lang="en-US" sz="5333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sz="5333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17090" y="3297964"/>
            <a:ext cx="4686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32048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111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689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689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Fertile Crescent</a:t>
            </a:r>
          </a:p>
          <a:p>
            <a:pPr marL="0" indent="0" algn="ctr">
              <a:buNone/>
            </a:pPr>
            <a:r>
              <a:rPr lang="en-US" sz="5689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China</a:t>
            </a:r>
          </a:p>
          <a:p>
            <a:pPr marL="0" indent="0" algn="ctr">
              <a:buNone/>
            </a:pPr>
            <a:r>
              <a:rPr lang="en-US" sz="5689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454823671"/>
      </p:ext>
    </p:extLst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806700"/>
          </a:xfrm>
        </p:spPr>
        <p:txBody>
          <a:bodyPr>
            <a:normAutofit/>
          </a:bodyPr>
          <a:lstStyle/>
          <a:p>
            <a:r>
              <a:rPr lang="en-US" sz="3200" dirty="0"/>
              <a:t>Code generators</a:t>
            </a:r>
          </a:p>
          <a:p>
            <a:r>
              <a:rPr lang="en-US" sz="3200" dirty="0"/>
              <a:t>Macro processors</a:t>
            </a:r>
          </a:p>
          <a:p>
            <a:r>
              <a:rPr lang="en-US" sz="3200" dirty="0"/>
              <a:t>Partial evaluators</a:t>
            </a:r>
          </a:p>
          <a:p>
            <a:r>
              <a:rPr lang="en-US" sz="3200" dirty="0"/>
              <a:t>Non-conditional idioms</a:t>
            </a:r>
          </a:p>
        </p:txBody>
      </p:sp>
    </p:spTree>
    <p:extLst>
      <p:ext uri="{BB962C8B-B14F-4D97-AF65-F5344CB8AC3E}">
        <p14:creationId xmlns:p14="http://schemas.microsoft.com/office/powerpoint/2010/main" val="1079565853"/>
      </p:ext>
    </p:extLst>
  </p:cSld>
  <p:clrMapOvr>
    <a:masterClrMapping/>
  </p:clrMapOvr>
  <p:transition spd="slow">
    <p:strips dir="r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/ n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* n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* 0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0 modulo 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5333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sz="5333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  <a:endParaRPr lang="en-US" sz="5333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737506" y="4906812"/>
            <a:ext cx="4686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15448"/>
      </p:ext>
    </p:extLst>
  </p:cSld>
  <p:clrMapOvr>
    <a:masterClrMapping/>
  </p:clrMapOvr>
  <p:transition spd="slow">
    <p:strips dir="r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00691"/>
      </p:ext>
    </p:extLst>
  </p:cSld>
  <p:clrMapOvr>
    <a:masterClrMapping/>
  </p:clrMapOvr>
  <p:transition spd="slow">
    <p:strips dir="r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84292" cy="1143000"/>
          </a:xfrm>
        </p:spPr>
        <p:txBody>
          <a:bodyPr anchor="t"/>
          <a:lstStyle/>
          <a:p>
            <a:r>
              <a:rPr lang="en-US" dirty="0"/>
              <a:t>Leonardo Fibonacci of Pisa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92" y="0"/>
            <a:ext cx="599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2671"/>
      </p:ext>
    </p:extLst>
  </p:cSld>
  <p:clrMapOvr>
    <a:masterClrMapping/>
  </p:clrMapOvr>
  <p:transition spd="slow">
    <p:strips dir="r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521051" cy="1143000"/>
          </a:xfrm>
        </p:spPr>
        <p:txBody>
          <a:bodyPr anchor="t"/>
          <a:lstStyle/>
          <a:p>
            <a:r>
              <a:rPr lang="en-US" dirty="0" err="1"/>
              <a:t>Gottried</a:t>
            </a:r>
            <a:r>
              <a:rPr lang="en-US" dirty="0"/>
              <a:t> Wilhelm Leibniz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51" y="1"/>
            <a:ext cx="5554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4945"/>
      </p:ext>
    </p:extLst>
  </p:cSld>
  <p:clrMapOvr>
    <a:masterClrMapping/>
  </p:clrMapOvr>
  <p:transition spd="slow">
    <p:strips dir="r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531237" cy="1143000"/>
          </a:xfrm>
        </p:spPr>
        <p:txBody>
          <a:bodyPr/>
          <a:lstStyle/>
          <a:p>
            <a:r>
              <a:rPr lang="en-US" dirty="0"/>
              <a:t>George Boole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7" y="5144"/>
            <a:ext cx="5079613" cy="68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035"/>
      </p:ext>
    </p:extLst>
  </p:cSld>
  <p:clrMapOvr>
    <a:masterClrMapping/>
  </p:clrMapOvr>
  <p:transition spd="slow">
    <p:strips dir="r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29250" cy="1143000"/>
          </a:xfrm>
        </p:spPr>
        <p:txBody>
          <a:bodyPr/>
          <a:lstStyle/>
          <a:p>
            <a:r>
              <a:rPr lang="en-US" dirty="0"/>
              <a:t>Claude Shannon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589"/>
            <a:ext cx="5321300" cy="67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12487"/>
      </p:ext>
    </p:extLst>
  </p:cSld>
  <p:clrMapOvr>
    <a:masterClrMapping/>
  </p:clrMapOvr>
  <p:transition spd="slow">
    <p:strips dir="r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39836" cy="1143000"/>
          </a:xfrm>
        </p:spPr>
        <p:txBody>
          <a:bodyPr/>
          <a:lstStyle/>
          <a:p>
            <a:r>
              <a:rPr lang="en-US" dirty="0" err="1"/>
              <a:t>Tehuti</a:t>
            </a:r>
            <a:endParaRPr lang="en-US" dirty="0"/>
          </a:p>
        </p:txBody>
      </p:sp>
      <p:pic>
        <p:nvPicPr>
          <p:cNvPr id="4098" name="Picture 2" descr="https://2.bp.blogspot.com/-5wEi9JNlNlA/VbU3WdsIggI/AAAAAAAAFak/kGcvoOPQXZ4/s1600/Thoth%2BReli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36" y="35028"/>
            <a:ext cx="4180414" cy="67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38493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274638"/>
            <a:ext cx="2578100" cy="1143000"/>
          </a:xfrm>
        </p:spPr>
        <p:txBody>
          <a:bodyPr/>
          <a:lstStyle/>
          <a:p>
            <a:r>
              <a:rPr lang="en-US" dirty="0"/>
              <a:t>Egypt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838" y="505884"/>
            <a:ext cx="3722612" cy="605084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</a:t>
            </a:r>
          </a:p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10</a:t>
            </a:r>
          </a:p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100</a:t>
            </a:r>
          </a:p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1,000</a:t>
            </a:r>
          </a:p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10,000</a:t>
            </a:r>
          </a:p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100,000</a:t>
            </a:r>
          </a:p>
          <a:p>
            <a:pPr marL="0" indent="0">
              <a:buNone/>
            </a:pPr>
            <a:r>
              <a:rPr lang="en-US" b="1" dirty="0">
                <a:latin typeface="Programma" pitchFamily="2" charset="0"/>
              </a:rPr>
              <a:t>1,000,000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54512"/>
              </p:ext>
            </p:extLst>
          </p:nvPr>
        </p:nvGraphicFramePr>
        <p:xfrm>
          <a:off x="4863002" y="763035"/>
          <a:ext cx="650994" cy="542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3" imgW="2112951" imgH="17662673" progId="CorelDraw.Graphic.17">
                  <p:embed/>
                </p:oleObj>
              </mc:Choice>
              <mc:Fallback>
                <p:oleObj name="CorelDRAW" r:id="rId3" imgW="2112951" imgH="17662673" progId="CorelDraw.Graphic.17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3002" y="763035"/>
                        <a:ext cx="650994" cy="5428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770760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Α</a:t>
            </a:r>
            <a:r>
              <a:rPr lang="en-US" b="1" dirty="0">
                <a:latin typeface="Programma" pitchFamily="2" charset="0"/>
              </a:rPr>
              <a:t>	1		</a:t>
            </a:r>
            <a:r>
              <a:rPr lang="el-GR" b="1" dirty="0">
                <a:latin typeface="Programma" pitchFamily="2" charset="0"/>
              </a:rPr>
              <a:t>Ι</a:t>
            </a:r>
            <a:r>
              <a:rPr lang="en-US" b="1" dirty="0">
                <a:latin typeface="Programma" pitchFamily="2" charset="0"/>
              </a:rPr>
              <a:t>	10		</a:t>
            </a:r>
            <a:r>
              <a:rPr lang="el-GR" b="1" dirty="0">
                <a:latin typeface="Programma" pitchFamily="2" charset="0"/>
              </a:rPr>
              <a:t>Ρ</a:t>
            </a:r>
            <a:r>
              <a:rPr lang="en-US" b="1" dirty="0">
                <a:latin typeface="Programma" pitchFamily="2" charset="0"/>
              </a:rPr>
              <a:t>	100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Β</a:t>
            </a:r>
            <a:r>
              <a:rPr lang="en-US" b="1" dirty="0">
                <a:latin typeface="Programma" pitchFamily="2" charset="0"/>
              </a:rPr>
              <a:t>	2		</a:t>
            </a:r>
            <a:r>
              <a:rPr lang="el-GR" b="1" dirty="0">
                <a:latin typeface="Programma" pitchFamily="2" charset="0"/>
              </a:rPr>
              <a:t>Κ</a:t>
            </a:r>
            <a:r>
              <a:rPr lang="en-US" b="1" dirty="0">
                <a:latin typeface="Programma" pitchFamily="2" charset="0"/>
              </a:rPr>
              <a:t>	20		</a:t>
            </a:r>
            <a:r>
              <a:rPr lang="el-GR" b="1" dirty="0">
                <a:latin typeface="Programma" pitchFamily="2" charset="0"/>
              </a:rPr>
              <a:t>Σ</a:t>
            </a:r>
            <a:r>
              <a:rPr lang="en-US" b="1" dirty="0">
                <a:latin typeface="Programma" pitchFamily="2" charset="0"/>
              </a:rPr>
              <a:t>	200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Γ</a:t>
            </a:r>
            <a:r>
              <a:rPr lang="en-US" b="1" dirty="0">
                <a:latin typeface="Programma" pitchFamily="2" charset="0"/>
              </a:rPr>
              <a:t>	3		</a:t>
            </a:r>
            <a:r>
              <a:rPr lang="el-GR" b="1" dirty="0">
                <a:latin typeface="Programma" pitchFamily="2" charset="0"/>
              </a:rPr>
              <a:t>Λ</a:t>
            </a:r>
            <a:r>
              <a:rPr lang="en-US" b="1" dirty="0">
                <a:latin typeface="Programma" pitchFamily="2" charset="0"/>
              </a:rPr>
              <a:t>	30		</a:t>
            </a:r>
            <a:r>
              <a:rPr lang="el-GR" b="1" dirty="0">
                <a:latin typeface="Programma" pitchFamily="2" charset="0"/>
              </a:rPr>
              <a:t>Τ</a:t>
            </a:r>
            <a:r>
              <a:rPr lang="en-US" b="1" dirty="0">
                <a:latin typeface="Programma" pitchFamily="2" charset="0"/>
              </a:rPr>
              <a:t>	300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Δ</a:t>
            </a:r>
            <a:r>
              <a:rPr lang="en-US" b="1" dirty="0">
                <a:latin typeface="Programma" pitchFamily="2" charset="0"/>
              </a:rPr>
              <a:t>	4		</a:t>
            </a:r>
            <a:r>
              <a:rPr lang="el-GR" b="1" dirty="0">
                <a:latin typeface="Programma" pitchFamily="2" charset="0"/>
              </a:rPr>
              <a:t>Μ</a:t>
            </a:r>
            <a:r>
              <a:rPr lang="en-US" b="1" dirty="0">
                <a:latin typeface="Programma" pitchFamily="2" charset="0"/>
              </a:rPr>
              <a:t>	40		</a:t>
            </a:r>
            <a:r>
              <a:rPr lang="el-GR" b="1" dirty="0">
                <a:latin typeface="Programma" pitchFamily="2" charset="0"/>
              </a:rPr>
              <a:t>Υ</a:t>
            </a:r>
            <a:r>
              <a:rPr lang="en-US" b="1" dirty="0">
                <a:latin typeface="Programma" pitchFamily="2" charset="0"/>
              </a:rPr>
              <a:t>	400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Ε</a:t>
            </a:r>
            <a:r>
              <a:rPr lang="en-US" b="1" dirty="0">
                <a:latin typeface="Programma" pitchFamily="2" charset="0"/>
              </a:rPr>
              <a:t>	5		</a:t>
            </a:r>
            <a:r>
              <a:rPr lang="el-GR" b="1" dirty="0">
                <a:latin typeface="Programma" pitchFamily="2" charset="0"/>
              </a:rPr>
              <a:t>Ν</a:t>
            </a:r>
            <a:r>
              <a:rPr lang="en-US" b="1" dirty="0">
                <a:latin typeface="Programma" pitchFamily="2" charset="0"/>
              </a:rPr>
              <a:t>	50		</a:t>
            </a:r>
            <a:r>
              <a:rPr lang="el-GR" b="1" dirty="0">
                <a:latin typeface="Programma" pitchFamily="2" charset="0"/>
              </a:rPr>
              <a:t>Φ</a:t>
            </a:r>
            <a:r>
              <a:rPr lang="en-US" b="1" dirty="0">
                <a:latin typeface="Programma" pitchFamily="2" charset="0"/>
              </a:rPr>
              <a:t>	500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Ϛ</a:t>
            </a:r>
            <a:r>
              <a:rPr lang="en-US" b="1" dirty="0">
                <a:latin typeface="Programma" pitchFamily="2" charset="0"/>
              </a:rPr>
              <a:t>	6		</a:t>
            </a:r>
            <a:r>
              <a:rPr lang="el-GR" b="1" dirty="0">
                <a:latin typeface="Programma" pitchFamily="2" charset="0"/>
              </a:rPr>
              <a:t>Ξ</a:t>
            </a:r>
            <a:r>
              <a:rPr lang="en-US" b="1" dirty="0">
                <a:latin typeface="Programma" pitchFamily="2" charset="0"/>
              </a:rPr>
              <a:t>	60		</a:t>
            </a:r>
            <a:r>
              <a:rPr lang="el-GR" b="1" dirty="0">
                <a:latin typeface="Programma" pitchFamily="2" charset="0"/>
              </a:rPr>
              <a:t>Χ</a:t>
            </a:r>
            <a:r>
              <a:rPr lang="en-US" b="1" dirty="0">
                <a:latin typeface="Programma" pitchFamily="2" charset="0"/>
              </a:rPr>
              <a:t>	600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Ζ</a:t>
            </a:r>
            <a:r>
              <a:rPr lang="en-US" b="1" dirty="0">
                <a:latin typeface="Programma" pitchFamily="2" charset="0"/>
              </a:rPr>
              <a:t>	7		</a:t>
            </a:r>
            <a:r>
              <a:rPr lang="el-GR" b="1" dirty="0">
                <a:latin typeface="Programma" pitchFamily="2" charset="0"/>
              </a:rPr>
              <a:t>Ο</a:t>
            </a:r>
            <a:r>
              <a:rPr lang="en-US" b="1" dirty="0">
                <a:latin typeface="Programma" pitchFamily="2" charset="0"/>
              </a:rPr>
              <a:t>	70		</a:t>
            </a:r>
            <a:r>
              <a:rPr lang="el-GR" b="1" dirty="0">
                <a:latin typeface="Programma" pitchFamily="2" charset="0"/>
              </a:rPr>
              <a:t>Ψ</a:t>
            </a:r>
            <a:r>
              <a:rPr lang="en-US" b="1" dirty="0">
                <a:latin typeface="Programma" pitchFamily="2" charset="0"/>
              </a:rPr>
              <a:t>	700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Η</a:t>
            </a:r>
            <a:r>
              <a:rPr lang="en-US" b="1" dirty="0">
                <a:latin typeface="Programma" pitchFamily="2" charset="0"/>
              </a:rPr>
              <a:t>	8		</a:t>
            </a:r>
            <a:r>
              <a:rPr lang="el-GR" b="1" dirty="0">
                <a:latin typeface="Programma" pitchFamily="2" charset="0"/>
              </a:rPr>
              <a:t>Π</a:t>
            </a:r>
            <a:r>
              <a:rPr lang="en-US" b="1" dirty="0">
                <a:latin typeface="Programma" pitchFamily="2" charset="0"/>
              </a:rPr>
              <a:t>	80		</a:t>
            </a:r>
            <a:r>
              <a:rPr lang="el-GR" b="1" dirty="0">
                <a:latin typeface="Programma" pitchFamily="2" charset="0"/>
              </a:rPr>
              <a:t>Ω</a:t>
            </a:r>
            <a:r>
              <a:rPr lang="en-US" b="1" dirty="0">
                <a:latin typeface="Programma" pitchFamily="2" charset="0"/>
              </a:rPr>
              <a:t>	800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latin typeface="Programma" pitchFamily="2" charset="0"/>
              </a:rPr>
              <a:t>Θ</a:t>
            </a:r>
            <a:r>
              <a:rPr lang="en-US" b="1" dirty="0">
                <a:latin typeface="Programma" pitchFamily="2" charset="0"/>
              </a:rPr>
              <a:t>	9		</a:t>
            </a:r>
            <a:r>
              <a:rPr lang="el-GR" b="1" dirty="0">
                <a:latin typeface="Programma" pitchFamily="2" charset="0"/>
              </a:rPr>
              <a:t>Ϟ</a:t>
            </a:r>
            <a:r>
              <a:rPr lang="en-US" b="1" dirty="0">
                <a:latin typeface="Programma" pitchFamily="2" charset="0"/>
              </a:rPr>
              <a:t>	90		</a:t>
            </a:r>
            <a:r>
              <a:rPr lang="el-GR" b="1" dirty="0">
                <a:latin typeface="Programma" pitchFamily="2" charset="0"/>
              </a:rPr>
              <a:t>Ϡ</a:t>
            </a:r>
            <a:r>
              <a:rPr lang="en-US" b="1" dirty="0">
                <a:latin typeface="Programma" pitchFamily="2" charset="0"/>
              </a:rPr>
              <a:t>	900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4416547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447" y="1261534"/>
            <a:ext cx="10823954" cy="60508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latin typeface="Programma" pitchFamily="2" charset="0"/>
              </a:rPr>
              <a:t>I	1	X	10	C	100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II	2	XX	20	CC	200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III	3	XXX	30	CCC	300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IV	4	XL	40	CD	400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	5	L	50	D	500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VI	6	LX	60	DC	600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VII	7	LXX	70	DCC	700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VIII	8	LXXX	80	DCCC	800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484508" algn="l"/>
                <a:tab pos="3183506" algn="l"/>
                <a:tab pos="4735749" algn="l"/>
                <a:tab pos="6502481" algn="l"/>
                <a:tab pos="7986989" algn="l"/>
              </a:tabLst>
            </a:pPr>
            <a:r>
              <a:rPr lang="en-US" b="1" dirty="0">
                <a:solidFill>
                  <a:schemeClr val="tx1"/>
                </a:solidFill>
                <a:latin typeface="Programma" pitchFamily="2" charset="0"/>
              </a:rPr>
              <a:t>IX	9	XC	90	CM	900</a:t>
            </a:r>
          </a:p>
        </p:txBody>
      </p:sp>
    </p:spTree>
    <p:extLst>
      <p:ext uri="{BB962C8B-B14F-4D97-AF65-F5344CB8AC3E}">
        <p14:creationId xmlns:p14="http://schemas.microsoft.com/office/powerpoint/2010/main" val="2621092931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58598</TotalTime>
  <Words>1124</Words>
  <Application>Microsoft Office PowerPoint</Application>
  <PresentationFormat>Widescreen</PresentationFormat>
  <Paragraphs>496</Paragraphs>
  <Slides>67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Cheltenhm BdHd BT</vt:lpstr>
      <vt:lpstr>Arial</vt:lpstr>
      <vt:lpstr>Programma</vt:lpstr>
      <vt:lpstr>Cheltenhm BdItHd BT</vt:lpstr>
      <vt:lpstr>Cheltenhm BT</vt:lpstr>
      <vt:lpstr>Courier New</vt:lpstr>
      <vt:lpstr>Tahoma</vt:lpstr>
      <vt:lpstr>Default Design</vt:lpstr>
      <vt:lpstr>CorelDRAW</vt:lpstr>
      <vt:lpstr>Numbers </vt:lpstr>
      <vt:lpstr>Fingers</vt:lpstr>
      <vt:lpstr>Tools</vt:lpstr>
      <vt:lpstr>Accounting</vt:lpstr>
      <vt:lpstr>Accounting</vt:lpstr>
      <vt:lpstr>Writing</vt:lpstr>
      <vt:lpstr>Egypt</vt:lpstr>
      <vt:lpstr>Greece</vt:lpstr>
      <vt:lpstr>Rome</vt:lpstr>
      <vt:lpstr>Rome</vt:lpstr>
      <vt:lpstr>Rome</vt:lpstr>
      <vt:lpstr>China</vt:lpstr>
      <vt:lpstr>India</vt:lpstr>
      <vt:lpstr>PowerPoint Presentation</vt:lpstr>
      <vt:lpstr>-Whole Numbers</vt:lpstr>
      <vt:lpstr>Integers</vt:lpstr>
      <vt:lpstr>Real</vt:lpstr>
      <vt:lpstr>Decimal Point</vt:lpstr>
      <vt:lpstr>Decimal Point</vt:lpstr>
      <vt:lpstr>Decimal Point</vt:lpstr>
      <vt:lpstr>Base</vt:lpstr>
      <vt:lpstr>Base</vt:lpstr>
      <vt:lpstr>Base</vt:lpstr>
      <vt:lpstr>Base</vt:lpstr>
      <vt:lpstr>Binary</vt:lpstr>
      <vt:lpstr>Sign bit</vt:lpstr>
      <vt:lpstr>Sign bit</vt:lpstr>
      <vt:lpstr>indexOf</vt:lpstr>
      <vt:lpstr>int</vt:lpstr>
      <vt:lpstr>int</vt:lpstr>
      <vt:lpstr>int</vt:lpstr>
      <vt:lpstr>int</vt:lpstr>
      <vt:lpstr>int</vt:lpstr>
      <vt:lpstr>Overow:  What should happen?</vt:lpstr>
      <vt:lpstr>Scaled Arithmetic</vt:lpstr>
      <vt:lpstr>Floating Point</vt:lpstr>
      <vt:lpstr>Decimal Floating Point</vt:lpstr>
      <vt:lpstr>Binary Floating Point</vt:lpstr>
      <vt:lpstr>0.1 + 0.2  = 0.30000000000000004</vt:lpstr>
      <vt:lpstr>0.1</vt:lpstr>
      <vt:lpstr>0.1</vt:lpstr>
      <vt:lpstr>0.1</vt:lpstr>
      <vt:lpstr>0.1</vt:lpstr>
      <vt:lpstr>The Associative Law holds only if all of the inputs, outputs, and intermediate results can all be represented exactly.</vt:lpstr>
      <vt:lpstr>Business could not use  binary floating point.</vt:lpstr>
      <vt:lpstr>Binary Coded Decimal</vt:lpstr>
      <vt:lpstr>Binary Floating Point  Text Conversion</vt:lpstr>
      <vt:lpstr>Most modern programming languages are a confusion of faulty number types.</vt:lpstr>
      <vt:lpstr>The Ariane 5 Failure</vt:lpstr>
      <vt:lpstr>JavaScript has only one number type.</vt:lpstr>
      <vt:lpstr>JavaScript has only one number type.</vt:lpstr>
      <vt:lpstr>DEC64</vt:lpstr>
      <vt:lpstr>DEC64</vt:lpstr>
      <vt:lpstr>DEC64</vt:lpstr>
      <vt:lpstr>dec64.com</vt:lpstr>
      <vt:lpstr>0 / 0</vt:lpstr>
      <vt:lpstr>0 * n</vt:lpstr>
      <vt:lpstr>0 * n</vt:lpstr>
      <vt:lpstr>0 * n</vt:lpstr>
      <vt:lpstr>0 * n</vt:lpstr>
      <vt:lpstr> 0 / n 0 * n n * 0 0 modulo n</vt:lpstr>
      <vt:lpstr>Thanks</vt:lpstr>
      <vt:lpstr>Leonardo Fibonacci of Pisa</vt:lpstr>
      <vt:lpstr>Gottried Wilhelm Leibniz</vt:lpstr>
      <vt:lpstr>George Boole</vt:lpstr>
      <vt:lpstr>Claude Shannon</vt:lpstr>
      <vt:lpstr>Tehuti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Douglas Crockford</dc:creator>
  <dc:description>A brief history of numbers and computation.</dc:description>
  <cp:lastModifiedBy>Douglas Crockford</cp:lastModifiedBy>
  <cp:revision>1129</cp:revision>
  <dcterms:created xsi:type="dcterms:W3CDTF">2005-10-05T17:31:40Z</dcterms:created>
  <dcterms:modified xsi:type="dcterms:W3CDTF">2017-11-15T06:43:47Z</dcterms:modified>
</cp:coreProperties>
</file>