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2"/>
  </p:notesMasterIdLst>
  <p:sldIdLst>
    <p:sldId id="327" r:id="rId2"/>
    <p:sldId id="328" r:id="rId3"/>
    <p:sldId id="329" r:id="rId4"/>
    <p:sldId id="331" r:id="rId5"/>
    <p:sldId id="341" r:id="rId6"/>
    <p:sldId id="330" r:id="rId7"/>
    <p:sldId id="401" r:id="rId8"/>
    <p:sldId id="409" r:id="rId9"/>
    <p:sldId id="257" r:id="rId10"/>
    <p:sldId id="332" r:id="rId11"/>
    <p:sldId id="336" r:id="rId12"/>
    <p:sldId id="410" r:id="rId13"/>
    <p:sldId id="411" r:id="rId14"/>
    <p:sldId id="343" r:id="rId15"/>
    <p:sldId id="344" r:id="rId16"/>
    <p:sldId id="346" r:id="rId17"/>
    <p:sldId id="358" r:id="rId18"/>
    <p:sldId id="359" r:id="rId19"/>
    <p:sldId id="397" r:id="rId20"/>
    <p:sldId id="399" r:id="rId21"/>
    <p:sldId id="400" r:id="rId22"/>
    <p:sldId id="398" r:id="rId23"/>
    <p:sldId id="362" r:id="rId24"/>
    <p:sldId id="337" r:id="rId25"/>
    <p:sldId id="412" r:id="rId26"/>
    <p:sldId id="340" r:id="rId27"/>
    <p:sldId id="413" r:id="rId28"/>
    <p:sldId id="347" r:id="rId29"/>
    <p:sldId id="348" r:id="rId30"/>
    <p:sldId id="349" r:id="rId31"/>
    <p:sldId id="365" r:id="rId32"/>
    <p:sldId id="393" r:id="rId33"/>
    <p:sldId id="394" r:id="rId34"/>
    <p:sldId id="390" r:id="rId35"/>
    <p:sldId id="395" r:id="rId36"/>
    <p:sldId id="396" r:id="rId37"/>
    <p:sldId id="415" r:id="rId38"/>
    <p:sldId id="353" r:id="rId39"/>
    <p:sldId id="378" r:id="rId40"/>
    <p:sldId id="379" r:id="rId41"/>
    <p:sldId id="420" r:id="rId42"/>
    <p:sldId id="368" r:id="rId43"/>
    <p:sldId id="423" r:id="rId44"/>
    <p:sldId id="422" r:id="rId45"/>
    <p:sldId id="421" r:id="rId46"/>
    <p:sldId id="371" r:id="rId47"/>
    <p:sldId id="372" r:id="rId48"/>
    <p:sldId id="373" r:id="rId49"/>
    <p:sldId id="374" r:id="rId50"/>
    <p:sldId id="375" r:id="rId51"/>
    <p:sldId id="380" r:id="rId52"/>
    <p:sldId id="418" r:id="rId53"/>
    <p:sldId id="376" r:id="rId54"/>
    <p:sldId id="377" r:id="rId55"/>
    <p:sldId id="381" r:id="rId56"/>
    <p:sldId id="382" r:id="rId57"/>
    <p:sldId id="383" r:id="rId58"/>
    <p:sldId id="408" r:id="rId59"/>
    <p:sldId id="384" r:id="rId60"/>
    <p:sldId id="385" r:id="rId61"/>
    <p:sldId id="364" r:id="rId62"/>
    <p:sldId id="388" r:id="rId63"/>
    <p:sldId id="386" r:id="rId64"/>
    <p:sldId id="387" r:id="rId65"/>
    <p:sldId id="389" r:id="rId66"/>
    <p:sldId id="406" r:id="rId67"/>
    <p:sldId id="419" r:id="rId68"/>
    <p:sldId id="392" r:id="rId69"/>
    <p:sldId id="405" r:id="rId70"/>
    <p:sldId id="414" r:id="rId71"/>
  </p:sldIdLst>
  <p:sldSz cx="12192000" cy="6858000"/>
  <p:notesSz cx="6858000" cy="9144000"/>
  <p:embeddedFontLst>
    <p:embeddedFont>
      <p:font typeface="ChelthmITC Bk BT" panose="02040603050505020404" pitchFamily="18" charset="0"/>
      <p:regular r:id="rId73"/>
      <p:bold r:id="rId74"/>
      <p:italic r:id="rId75"/>
      <p:boldItalic r:id="rId76"/>
    </p:embeddedFont>
    <p:embeddedFont>
      <p:font typeface="Programma" pitchFamily="2" charset="0"/>
      <p:bold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heltenhm BdHd BT" panose="02040703050705020403" pitchFamily="18" charset="0"/>
      <p:regular r:id="rId82"/>
    </p:embeddedFont>
    <p:embeddedFont>
      <p:font typeface="Palatino Sans Com" panose="020C0503050509020803" pitchFamily="34" charset="0"/>
      <p:regular r:id="rId83"/>
      <p:bold r:id="rId84"/>
      <p:italic r:id="rId85"/>
      <p:boldItalic r:id="rId86"/>
    </p:embeddedFont>
    <p:embeddedFont>
      <p:font typeface="Cheltenhm BdItHd BT" panose="02040703050705090403" pitchFamily="18" charset="0"/>
      <p:regular r:id="rId87"/>
    </p:embeddedFont>
    <p:embeddedFont>
      <p:font typeface="Palatino Linotype" panose="02040502050505030304" pitchFamily="18" charset="0"/>
      <p:regular r:id="rId88"/>
      <p:bold r:id="rId89"/>
      <p:italic r:id="rId90"/>
      <p:boldItalic r:id="rId9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79947" autoAdjust="0"/>
  </p:normalViewPr>
  <p:slideViewPr>
    <p:cSldViewPr snapToGrid="0">
      <p:cViewPr varScale="1">
        <p:scale>
          <a:sx n="69" d="100"/>
          <a:sy n="69" d="100"/>
        </p:scale>
        <p:origin x="119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7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font" Target="fonts/font12.fntdata"/><Relationship Id="rId89" Type="http://schemas.openxmlformats.org/officeDocument/2006/relationships/font" Target="fonts/font17.fntdata"/><Relationship Id="rId97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90" Type="http://schemas.openxmlformats.org/officeDocument/2006/relationships/font" Target="fonts/font18.fntdata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font" Target="fonts/font16.fntdata"/><Relationship Id="rId9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Crockford" userId="122ddc40100c3389" providerId="LiveId" clId="{43980043-FF49-4F67-A1A2-6B81DFE012DE}"/>
    <pc:docChg chg="modSld">
      <pc:chgData name="Douglas Crockford" userId="122ddc40100c3389" providerId="LiveId" clId="{43980043-FF49-4F67-A1A2-6B81DFE012DE}" dt="2018-05-19T00:07:22.520" v="0" actId="20577"/>
      <pc:docMkLst>
        <pc:docMk/>
      </pc:docMkLst>
      <pc:sldChg chg="modSp">
        <pc:chgData name="Douglas Crockford" userId="122ddc40100c3389" providerId="LiveId" clId="{43980043-FF49-4F67-A1A2-6B81DFE012DE}" dt="2018-05-19T00:07:22.520" v="0" actId="20577"/>
        <pc:sldMkLst>
          <pc:docMk/>
          <pc:sldMk cId="565789233" sldId="409"/>
        </pc:sldMkLst>
        <pc:spChg chg="mod">
          <ac:chgData name="Douglas Crockford" userId="122ddc40100c3389" providerId="LiveId" clId="{43980043-FF49-4F67-A1A2-6B81DFE012DE}" dt="2018-05-19T00:07:22.520" v="0" actId="20577"/>
          <ac:spMkLst>
            <pc:docMk/>
            <pc:sldMk cId="565789233" sldId="409"/>
            <ac:spMk id="3" creationId="{00000000-0000-0000-0000-000000000000}"/>
          </ac:spMkLst>
        </pc:spChg>
      </pc:sldChg>
    </pc:docChg>
  </pc:docChgLst>
  <pc:docChgLst>
    <pc:chgData name="Douglas Crockford" userId="122ddc40100c3389" providerId="LiveId" clId="{A79C2A3A-8227-4F4C-BAD4-145CA0E82819}"/>
    <pc:docChg chg="modSld">
      <pc:chgData name="Douglas Crockford" userId="122ddc40100c3389" providerId="LiveId" clId="{A79C2A3A-8227-4F4C-BAD4-145CA0E82819}" dt="2018-05-18T02:31:13.449" v="3" actId="20577"/>
      <pc:docMkLst>
        <pc:docMk/>
      </pc:docMkLst>
      <pc:sldChg chg="modSp">
        <pc:chgData name="Douglas Crockford" userId="122ddc40100c3389" providerId="LiveId" clId="{A79C2A3A-8227-4F4C-BAD4-145CA0E82819}" dt="2018-05-18T02:31:13.449" v="3" actId="20577"/>
        <pc:sldMkLst>
          <pc:docMk/>
          <pc:sldMk cId="773227374" sldId="379"/>
        </pc:sldMkLst>
        <pc:spChg chg="mod">
          <ac:chgData name="Douglas Crockford" userId="122ddc40100c3389" providerId="LiveId" clId="{A79C2A3A-8227-4F4C-BAD4-145CA0E82819}" dt="2018-05-18T02:31:13.449" v="3" actId="20577"/>
          <ac:spMkLst>
            <pc:docMk/>
            <pc:sldMk cId="773227374" sldId="379"/>
            <ac:spMk id="2" creationId="{00000000-0000-0000-0000-000000000000}"/>
          </ac:spMkLst>
        </pc:spChg>
      </pc:sldChg>
    </pc:docChg>
  </pc:docChgLst>
  <pc:docChgLst>
    <pc:chgData name="Douglas Crockford" userId="122ddc40100c3389" providerId="LiveId" clId="{54CC539E-D047-46F0-AE1B-72F8D2F916D6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4F01-B695-43D6-BAE7-328A068B54C6}" type="datetimeFigureOut">
              <a:rPr lang="en-US" smtClean="0"/>
              <a:t>2018-06-20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0D93-4052-4AA0-BB21-4E069E1D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7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8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5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6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some clutter and make </a:t>
            </a:r>
            <a:r>
              <a:rPr lang="en-US"/>
              <a:t>it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6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9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Intended to</a:t>
            </a:r>
            <a:r>
              <a:rPr lang="en-US" baseline="0" dirty="0"/>
              <a:t> be a document delivery system. It performs poorly as an application delivery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7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billion dollar mistake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8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billion dollar mistake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4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1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927" y="1122363"/>
            <a:ext cx="11314632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569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  <a:latin typeface="Cheltenhm BdHd BT" panose="02040703050705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40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3782"/>
          </a:xfrm>
        </p:spPr>
        <p:txBody>
          <a:bodyPr/>
          <a:lstStyle>
            <a:lvl1pPr>
              <a:defRPr sz="4800"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2692780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70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 sz="2700"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 sz="2600"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 sz="2500"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507905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059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059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7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777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777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86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896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62512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 sz="3000"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 sz="2800"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 sz="2600"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5104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9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6208520"/>
          </a:xfrm>
        </p:spPr>
        <p:txBody>
          <a:bodyPr/>
          <a:lstStyle>
            <a:lvl1pPr marL="0" indent="0">
              <a:buNone/>
              <a:defRPr sz="3200">
                <a:latin typeface="Cheltenhm BdHd BT" panose="020407030507050204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60832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06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823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08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heltenhm BdHd BT" panose="020407030507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Cheltenhm BdHd BT" panose="020407030507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400" kern="1200">
          <a:solidFill>
            <a:schemeClr val="bg1"/>
          </a:solidFill>
          <a:latin typeface="Cheltenhm BdHd BT" panose="020407030507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heltenhm BdHd BT" panose="020407030507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Cheltenhm BdHd BT" panose="020407030507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heltenhm BdHd BT" panose="020407030507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927" y="1122363"/>
            <a:ext cx="11314632" cy="2879794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The</a:t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Post </a:t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JavaScript Apocalypse</a:t>
            </a:r>
            <a:endParaRPr lang="en-US" sz="4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80380"/>
            <a:ext cx="9144000" cy="857490"/>
          </a:xfrm>
        </p:spPr>
        <p:txBody>
          <a:bodyPr>
            <a:normAutofit/>
          </a:bodyPr>
          <a:lstStyle/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89116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ASCII</a:t>
            </a:r>
            <a:br>
              <a:rPr lang="en-US" sz="8800" dirty="0"/>
            </a:br>
            <a:r>
              <a:rPr lang="en-US" sz="3200" dirty="0"/>
              <a:t>American Standard Code </a:t>
            </a:r>
            <a:r>
              <a:rPr lang="en-US" sz="3200" dirty="0">
                <a:latin typeface="Cheltenhm BdItHd BT" panose="02040703050705090403" pitchFamily="18" charset="0"/>
              </a:rPr>
              <a:t>for</a:t>
            </a:r>
            <a:r>
              <a:rPr lang="en-US" sz="3200" dirty="0"/>
              <a:t> Information Interchange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662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26987807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ilicon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silicon valley richard hendri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6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3837"/>
            <a:ext cx="114300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4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9292503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267339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Quoted string literals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'    "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662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Quoted string literals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'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"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'Don't try this!'</a:t>
            </a:r>
          </a:p>
        </p:txBody>
      </p:sp>
    </p:spTree>
    <p:extLst>
      <p:ext uri="{BB962C8B-B14F-4D97-AF65-F5344CB8AC3E}">
        <p14:creationId xmlns:p14="http://schemas.microsoft.com/office/powerpoint/2010/main" val="10720203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let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endParaRPr lang="en-US" sz="72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832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927" y="1122363"/>
            <a:ext cx="11314632" cy="2879794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The </a:t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Put </a:t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JavaScript Apocalypse</a:t>
            </a:r>
            <a:endParaRPr lang="en-US" sz="4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690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let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 err="1">
                <a:solidFill>
                  <a:srgbClr val="FF00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endParaRPr lang="en-US" sz="72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736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let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const</a:t>
            </a: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endParaRPr lang="en-US" sz="72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297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endParaRPr lang="en-US" sz="72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387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endParaRPr lang="en-US" sz="72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701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ChelthmITC Bk BT" panose="02040603050505020404" pitchFamily="18" charset="0"/>
                <a:cs typeface="Programma" panose="02000009000000000000" pitchFamily="49" charset="0"/>
              </a:rPr>
              <a:t>C. A. R. Hoare</a:t>
            </a:r>
            <a:br>
              <a:rPr lang="en-US" sz="7200" b="1" dirty="0">
                <a:latin typeface="ChelthmITC Bk BT" panose="02040603050505020404" pitchFamily="18" charset="0"/>
                <a:cs typeface="Programma" panose="02000009000000000000" pitchFamily="49" charset="0"/>
              </a:rPr>
            </a:br>
            <a:endParaRPr lang="en-US" sz="7200" dirty="0">
              <a:latin typeface="Cheltenhm BdItHd BT" panose="02040703050705090403" pitchFamily="18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5845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ChelthmITC Bk BT" panose="02040603050505020404" pitchFamily="18" charset="0"/>
                <a:cs typeface="Programma" panose="02000009000000000000" pitchFamily="49" charset="0"/>
              </a:rPr>
              <a:t>C. A. R. Hoare</a:t>
            </a:r>
            <a:br>
              <a:rPr lang="en-US" sz="7200" b="1" dirty="0">
                <a:latin typeface="ChelthmITC Bk BT" panose="02040603050505020404" pitchFamily="18" charset="0"/>
                <a:cs typeface="Programma" panose="02000009000000000000" pitchFamily="49" charset="0"/>
              </a:rPr>
            </a:br>
            <a:r>
              <a:rPr lang="en-US" sz="7200" dirty="0">
                <a:latin typeface="Cheltenhm BdItHd BT" panose="02040703050705090403" pitchFamily="18" charset="0"/>
                <a:cs typeface="Programma" panose="02000009000000000000" pitchFamily="49" charset="0"/>
              </a:rPr>
              <a:t>Billion dollar mistake</a:t>
            </a:r>
          </a:p>
        </p:txBody>
      </p:sp>
    </p:spTree>
    <p:extLst>
      <p:ext uri="{BB962C8B-B14F-4D97-AF65-F5344CB8AC3E}">
        <p14:creationId xmlns:p14="http://schemas.microsoft.com/office/powerpoint/2010/main" val="40150365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ChelthmITC Bk BT" panose="02040603050505020404" pitchFamily="18" charset="0"/>
                <a:cs typeface="Programma" panose="02000009000000000000" pitchFamily="49" charset="0"/>
              </a:rPr>
              <a:t>An immutable, </a:t>
            </a:r>
            <a:br>
              <a:rPr lang="en-US" sz="7200" b="1" dirty="0">
                <a:latin typeface="ChelthmITC Bk BT" panose="02040603050505020404" pitchFamily="18" charset="0"/>
                <a:cs typeface="Programma" panose="02000009000000000000" pitchFamily="49" charset="0"/>
              </a:rPr>
            </a:br>
            <a:r>
              <a:rPr lang="en-US" sz="7200" b="1" dirty="0">
                <a:latin typeface="ChelthmITC Bk BT" panose="02040603050505020404" pitchFamily="18" charset="0"/>
                <a:cs typeface="Programma" panose="02000009000000000000" pitchFamily="49" charset="0"/>
              </a:rPr>
              <a:t>empty object</a:t>
            </a:r>
          </a:p>
        </p:txBody>
      </p:sp>
    </p:spTree>
    <p:extLst>
      <p:ext uri="{BB962C8B-B14F-4D97-AF65-F5344CB8AC3E}">
        <p14:creationId xmlns:p14="http://schemas.microsoft.com/office/powerpoint/2010/main" val="4236717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ChelthmITC Bk BT" panose="02040603050505020404" pitchFamily="18" charset="0"/>
                <a:cs typeface="Programma" panose="02000009000000000000" pitchFamily="49" charset="0"/>
              </a:rPr>
              <a:t>An immutable, </a:t>
            </a:r>
            <a:br>
              <a:rPr lang="en-US" sz="7200" b="1" dirty="0">
                <a:latin typeface="ChelthmITC Bk BT" panose="02040603050505020404" pitchFamily="18" charset="0"/>
                <a:cs typeface="Programma" panose="02000009000000000000" pitchFamily="49" charset="0"/>
              </a:rPr>
            </a:br>
            <a:r>
              <a:rPr lang="en-US" sz="7200" b="1" dirty="0">
                <a:latin typeface="ChelthmITC Bk BT" panose="02040603050505020404" pitchFamily="18" charset="0"/>
                <a:cs typeface="Programma" panose="02000009000000000000" pitchFamily="49" charset="0"/>
              </a:rPr>
              <a:t>empty object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660" y="881270"/>
            <a:ext cx="10734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const</a:t>
            </a:r>
            <a:r>
              <a:rPr lang="en-US" sz="4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null = </a:t>
            </a:r>
            <a:r>
              <a:rPr lang="en-US" sz="48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Object.freeze</a:t>
            </a:r>
            <a:r>
              <a:rPr lang="en-US" sz="4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r>
              <a:rPr lang="en-US" sz="4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48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Object.create</a:t>
            </a:r>
            <a:r>
              <a:rPr lang="en-US" sz="4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r>
              <a:rPr lang="en-US" sz="4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 </a:t>
            </a:r>
            <a:endParaRPr lang="en-US" sz="4800" dirty="0">
              <a:solidFill>
                <a:schemeClr val="bg1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55363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Analogous to mathematical functions.</a:t>
            </a:r>
          </a:p>
          <a:p>
            <a:r>
              <a:rPr lang="en-US" dirty="0"/>
              <a:t>A given input will always yield exactly the same output.</a:t>
            </a:r>
          </a:p>
          <a:p>
            <a:r>
              <a:rPr lang="en-US" dirty="0"/>
              <a:t>No mutation. No side effects.</a:t>
            </a:r>
          </a:p>
          <a:p>
            <a:endParaRPr lang="en-US" dirty="0"/>
          </a:p>
          <a:p>
            <a:r>
              <a:rPr lang="en-US" dirty="0"/>
              <a:t>Testability.</a:t>
            </a:r>
          </a:p>
          <a:p>
            <a:r>
              <a:rPr lang="en-US" dirty="0"/>
              <a:t>Composability.</a:t>
            </a:r>
          </a:p>
          <a:p>
            <a:r>
              <a:rPr lang="en-US" dirty="0"/>
              <a:t>Parallelism.</a:t>
            </a:r>
          </a:p>
        </p:txBody>
      </p:sp>
    </p:spTree>
    <p:extLst>
      <p:ext uri="{BB962C8B-B14F-4D97-AF65-F5344CB8AC3E}">
        <p14:creationId xmlns:p14="http://schemas.microsoft.com/office/powerpoint/2010/main" val="14038912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Impurities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Date</a:t>
            </a:r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Math.random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delete</a:t>
            </a:r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Object.assign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Array.splice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Array.sort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RegExp.exec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Programma" panose="02000009000000000000" pitchFamily="49" charset="0"/>
              </a:rPr>
              <a:t>assignment</a:t>
            </a:r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let</a:t>
            </a:r>
          </a:p>
          <a:p>
            <a:pPr marL="457200" lvl="1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const</a:t>
            </a:r>
            <a:r>
              <a:rPr lang="en-US" dirty="0">
                <a:cs typeface="Programma" panose="02000009000000000000" pitchFamily="49" charset="0"/>
              </a:rPr>
              <a:t> is ok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for</a:t>
            </a:r>
          </a:p>
          <a:p>
            <a:pPr marL="0" indent="0">
              <a:buNone/>
            </a:pPr>
            <a:r>
              <a:rPr lang="en-US" dirty="0">
                <a:cs typeface="Programma" panose="02000009000000000000" pitchFamily="49" charset="0"/>
              </a:rPr>
              <a:t>user interaction</a:t>
            </a:r>
          </a:p>
          <a:p>
            <a:pPr marL="0" indent="0">
              <a:buNone/>
            </a:pPr>
            <a:r>
              <a:rPr lang="en-US" dirty="0">
                <a:cs typeface="Programma" panose="02000009000000000000" pitchFamily="49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8535951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927" y="1122363"/>
            <a:ext cx="11314632" cy="2879794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The </a:t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Patch </a:t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JavaScript Apocalypse</a:t>
            </a:r>
            <a:endParaRPr lang="en-US" sz="4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970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Universe is mutating.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 purity when you can.</a:t>
            </a:r>
          </a:p>
        </p:txBody>
      </p:sp>
    </p:spTree>
    <p:extLst>
      <p:ext uri="{BB962C8B-B14F-4D97-AF65-F5344CB8AC3E}">
        <p14:creationId xmlns:p14="http://schemas.microsoft.com/office/powerpoint/2010/main" val="2510856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</p:spTree>
    <p:extLst>
      <p:ext uri="{BB962C8B-B14F-4D97-AF65-F5344CB8AC3E}">
        <p14:creationId xmlns:p14="http://schemas.microsoft.com/office/powerpoint/2010/main" val="6392475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factory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(...)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// The generator's state variables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generator()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FF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// compute the new value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// and update the state variables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FF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value;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72825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element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(array) {</a:t>
            </a:r>
            <a:b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let </a:t>
            </a:r>
            <a:r>
              <a:rPr lang="en-US" sz="36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0;</a:t>
            </a:r>
            <a:b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generator() {</a:t>
            </a:r>
            <a:b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if (</a:t>
            </a:r>
            <a:r>
              <a:rPr lang="en-US" sz="36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&lt; </a:t>
            </a:r>
            <a:r>
              <a:rPr lang="en-US" sz="36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array</a:t>
            </a:r>
            <a:r>
              <a:rPr lang="en-US" sz="3600" b="1" dirty="0" err="1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.length</a:t>
            </a: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  <a:b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let value = 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array</a:t>
            </a: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sz="36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];</a:t>
            </a:r>
            <a:b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36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1;</a:t>
            </a:r>
            <a:b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value;</a:t>
            </a:r>
            <a:b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b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6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  <a:b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611525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Callbacks</a:t>
            </a:r>
          </a:p>
        </p:txBody>
      </p:sp>
    </p:spTree>
    <p:extLst>
      <p:ext uri="{BB962C8B-B14F-4D97-AF65-F5344CB8AC3E}">
        <p14:creationId xmlns:p14="http://schemas.microsoft.com/office/powerpoint/2010/main" val="21621189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Does the continuation argument go first or last?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first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a)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callback(a);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 marL="0" indent="0">
              <a:buNone/>
            </a:pPr>
            <a:endParaRPr lang="en-US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last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(a, callback)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callback(a);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72129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continuation argument goes first.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first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...a)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callback(...a);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72057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13085132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FORTRAN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IF(A.EQ.0)A=B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BCPL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IF A = 0 {A := B;}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JavaScript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if (a === 0) a = b;</a:t>
            </a:r>
            <a:endParaRPr lang="en-US" b="1" dirty="0">
              <a:solidFill>
                <a:srgbClr val="92D050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7918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FORTRAN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IF(A.EQ.0)A=B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BCPL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IF A = 0 {A := B;}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JavaScript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if (a === 0) </a:t>
            </a:r>
            <a:r>
              <a:rPr lang="en-US" b="1" dirty="0">
                <a:solidFill>
                  <a:srgbClr val="92D05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 = b;</a:t>
            </a:r>
            <a:r>
              <a:rPr lang="en-US" b="1" dirty="0">
                <a:solidFill>
                  <a:srgbClr val="92D05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89173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927" y="1122363"/>
            <a:ext cx="11314632" cy="2879794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The </a:t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Post Put Patch </a:t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JavaScript Apocalypse</a:t>
            </a:r>
            <a:endParaRPr lang="en-US" sz="4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84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ALGOL 68</a:t>
            </a:r>
            <a:br>
              <a:rPr lang="en-US" sz="3600" dirty="0"/>
            </a:b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</a:t>
            </a: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if a = 0 then</a:t>
            </a:r>
            <a:b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a := b;</a:t>
            </a:r>
            <a:b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    fi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>
                <a:solidFill>
                  <a:schemeClr val="tx1"/>
                </a:solidFill>
              </a:rPr>
              <a:t>Next?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if a = 0</a:t>
            </a:r>
            <a:b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a : b</a:t>
            </a:r>
          </a:p>
        </p:txBody>
      </p:sp>
    </p:spTree>
    <p:extLst>
      <p:ext uri="{BB962C8B-B14F-4D97-AF65-F5344CB8AC3E}">
        <p14:creationId xmlns:p14="http://schemas.microsoft.com/office/powerpoint/2010/main" val="7732273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ALGOL 68</a:t>
            </a:r>
            <a:br>
              <a:rPr lang="en-US" sz="3600" dirty="0"/>
            </a:b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</a:t>
            </a: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if a = 0 then</a:t>
            </a:r>
            <a:b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a := b;</a:t>
            </a:r>
            <a:b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    fi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/>
              <a:t>Next?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if a = 0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>
                <a:latin typeface="Programma" panose="02000009000000000000" pitchFamily="49" charset="0"/>
                <a:cs typeface="Programma" panose="02000009000000000000" pitchFamily="49" charset="0"/>
              </a:rPr>
              <a:t>        let a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: b</a:t>
            </a:r>
          </a:p>
        </p:txBody>
      </p:sp>
    </p:spTree>
    <p:extLst>
      <p:ext uri="{BB962C8B-B14F-4D97-AF65-F5344CB8AC3E}">
        <p14:creationId xmlns:p14="http://schemas.microsoft.com/office/powerpoint/2010/main" val="12274647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rogramma" panose="02000009000000000000" pitchFamily="49" charset="0"/>
                <a:cs typeface="Programma" panose="02000009000000000000" pitchFamily="49" charset="0"/>
              </a:rPr>
              <a:t>try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726" y="1825624"/>
            <a:ext cx="7994073" cy="4917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try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// code that might fail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catch (Mistake e1)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first failure case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 catch (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Screwup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e2)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second failure case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 catch (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Oopsy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e3)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third failure case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 finally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implied function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04864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implied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726" y="1825624"/>
            <a:ext cx="7994073" cy="4917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try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code that might fail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 catch (Mistake e1)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first failure case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 catch (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Screwup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e2)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second failure case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 catch (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Oopsy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e3)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third failure case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 </a:t>
            </a: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finally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// implied function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140537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assigned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goto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726" y="1825624"/>
            <a:ext cx="7994073" cy="4917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try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code that might fail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 </a:t>
            </a: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catch (Mistake e1)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// first failure case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 catch (</a:t>
            </a:r>
            <a:r>
              <a:rPr lang="en-US" sz="2400" b="1" dirty="0" err="1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Screwup</a:t>
            </a: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e2)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// second failure case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 catch (</a:t>
            </a:r>
            <a:r>
              <a:rPr lang="en-US" sz="2400" b="1" dirty="0" err="1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Oopsy</a:t>
            </a: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e3)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// third failure case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2400" b="1" dirty="0">
                <a:solidFill>
                  <a:srgbClr val="FF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finally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implied function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24461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rogramma" panose="02000009000000000000" pitchFamily="49" charset="0"/>
                <a:cs typeface="Programma" panose="02000009000000000000" pitchFamily="49" charset="0"/>
              </a:rPr>
              <a:t>try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726" y="1825624"/>
            <a:ext cx="7994073" cy="4917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try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plan a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 catch (ignore) {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// plan b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 marL="0" indent="0">
              <a:buNone/>
            </a:pP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// clean up</a:t>
            </a: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110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indexOf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abc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".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indexOf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("z")    // -1</a:t>
            </a:r>
          </a:p>
        </p:txBody>
      </p:sp>
    </p:spTree>
    <p:extLst>
      <p:ext uri="{BB962C8B-B14F-4D97-AF65-F5344CB8AC3E}">
        <p14:creationId xmlns:p14="http://schemas.microsoft.com/office/powerpoint/2010/main" val="31832562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				 	 </a:t>
            </a:r>
            <a:r>
              <a:rPr lang="en-US" sz="44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Java	 Correct	</a:t>
            </a:r>
          </a:p>
          <a:p>
            <a:pPr marL="0" indent="0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int32 + int32		</a:t>
            </a:r>
            <a:r>
              <a:rPr lang="en-US" sz="44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int32	 int33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int32 * int32		int32	 int63</a:t>
            </a:r>
          </a:p>
        </p:txBody>
      </p:sp>
    </p:spTree>
    <p:extLst>
      <p:ext uri="{BB962C8B-B14F-4D97-AF65-F5344CB8AC3E}">
        <p14:creationId xmlns:p14="http://schemas.microsoft.com/office/powerpoint/2010/main" val="36160989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					 	 </a:t>
            </a:r>
            <a:r>
              <a:rPr lang="en-US" sz="4400" dirty="0">
                <a:latin typeface="Cheltenhm BdItHd BT" panose="02040703050705090403" pitchFamily="18" charset="0"/>
                <a:cs typeface="Programma" panose="02000009000000000000" pitchFamily="49" charset="0"/>
              </a:rPr>
              <a:t>Java	 Correct	</a:t>
            </a:r>
          </a:p>
          <a:p>
            <a:pPr marL="0" indent="0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int32 + int32		int32	 int33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int32 * int32		int32	 int63</a:t>
            </a:r>
          </a:p>
        </p:txBody>
      </p:sp>
    </p:spTree>
    <p:extLst>
      <p:ext uri="{BB962C8B-B14F-4D97-AF65-F5344CB8AC3E}">
        <p14:creationId xmlns:p14="http://schemas.microsoft.com/office/powerpoint/2010/main" val="13258939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					 	 </a:t>
            </a:r>
            <a:r>
              <a:rPr lang="en-US" sz="4400" dirty="0">
                <a:latin typeface="Cheltenhm BdItHd BT" panose="02040703050705090403" pitchFamily="18" charset="0"/>
                <a:cs typeface="Programma" panose="02000009000000000000" pitchFamily="49" charset="0"/>
              </a:rPr>
              <a:t>Java	 Correct	</a:t>
            </a:r>
          </a:p>
          <a:p>
            <a:pPr marL="0" indent="0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int32 + int32		int32	 int33</a:t>
            </a:r>
          </a:p>
          <a:p>
            <a:pPr marL="0" indent="0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int32 * int32		</a:t>
            </a:r>
            <a:r>
              <a:rPr lang="en-US" sz="44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int32	 int63</a:t>
            </a:r>
          </a:p>
        </p:txBody>
      </p:sp>
    </p:spTree>
    <p:extLst>
      <p:ext uri="{BB962C8B-B14F-4D97-AF65-F5344CB8AC3E}">
        <p14:creationId xmlns:p14="http://schemas.microsoft.com/office/powerpoint/2010/main" val="6290803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927" y="1122363"/>
            <a:ext cx="11314632" cy="2879794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>Post Put Patch </a:t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9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9600" b="1" dirty="0">
                <a:cs typeface="Programma" panose="02000009000000000000" pitchFamily="49" charset="0"/>
              </a:rPr>
              <a:t>Clutter</a:t>
            </a:r>
            <a:endParaRPr lang="en-US" sz="4800" b="1" dirty="0"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245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					 	 </a:t>
            </a:r>
            <a:r>
              <a:rPr lang="en-US" sz="4400" dirty="0">
                <a:latin typeface="Cheltenhm BdItHd BT" panose="02040703050705090403" pitchFamily="18" charset="0"/>
                <a:cs typeface="Programma" panose="02000009000000000000" pitchFamily="49" charset="0"/>
              </a:rPr>
              <a:t>Java	 Correct	</a:t>
            </a:r>
          </a:p>
          <a:p>
            <a:pPr marL="0" indent="0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int32 + int32		int32	 int33</a:t>
            </a:r>
          </a:p>
          <a:p>
            <a:pPr marL="0" indent="0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int32 * int32		int32	 int63</a:t>
            </a:r>
          </a:p>
        </p:txBody>
      </p:sp>
    </p:spTree>
    <p:extLst>
      <p:ext uri="{BB962C8B-B14F-4D97-AF65-F5344CB8AC3E}">
        <p14:creationId xmlns:p14="http://schemas.microsoft.com/office/powerpoint/2010/main" val="41646266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0.1 + 0.2 === 0.3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2973940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(0.1 + 0.2) + 0.3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 === 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0.1 + (0.2 + 0.3)</a:t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8245478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DEC64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524000" y="538003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alatino Sans Com" panose="020C0503050509020803" pitchFamily="34" charset="0"/>
              </a:rPr>
              <a:t>Number = Coefficient * 10</a:t>
            </a:r>
            <a:r>
              <a:rPr lang="en-US" sz="4800" baseline="30000" dirty="0">
                <a:solidFill>
                  <a:schemeClr val="bg1"/>
                </a:solidFill>
                <a:latin typeface="Palatino Sans Com" panose="020C0503050509020803" pitchFamily="34" charset="0"/>
              </a:rPr>
              <a:t>Exponent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33800" y="1966366"/>
            <a:ext cx="8132495" cy="1173345"/>
          </a:xfrm>
          <a:prstGeom prst="rect">
            <a:avLst/>
          </a:prstGeom>
          <a:solidFill>
            <a:srgbClr val="45995D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9138606" y="1966365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96260" y="2195592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Palatino Sans Com" panose="020C0503050509020803" pitchFamily="34" charset="0"/>
              </a:rPr>
              <a:t>Coefficient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985" y="2168317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alatino Sans Com" panose="020C0503050509020803" pitchFamily="34" charset="0"/>
              </a:rPr>
              <a:t>Coefficient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6438" y="3712541"/>
            <a:ext cx="219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Palatino Sans Com" panose="020C0503050509020803" pitchFamily="34" charset="0"/>
              </a:rPr>
              <a:t>Exponent</a:t>
            </a:r>
            <a:endParaRPr lang="en-US" sz="4400" dirty="0">
              <a:solidFill>
                <a:schemeClr val="bg1"/>
              </a:solidFill>
              <a:latin typeface="Palatino Sans Com" panose="020C05030505090208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9655146" y="2596193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ysDot"/>
            <a:round/>
            <a:headEnd type="none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28778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>dec64.com</a:t>
            </a:r>
            <a:endParaRPr lang="en-US" sz="6600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92157" y="5380038"/>
            <a:ext cx="118076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https://github.com/douglascrockford/DEC64</a:t>
            </a:r>
            <a:r>
              <a:rPr lang="en-US" sz="3600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33800" y="1966366"/>
            <a:ext cx="8132495" cy="1173345"/>
          </a:xfrm>
          <a:prstGeom prst="rect">
            <a:avLst/>
          </a:prstGeom>
          <a:solidFill>
            <a:srgbClr val="45995D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9138606" y="1966365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96260" y="2195592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Palatino Sans Com" panose="020C0503050509020803" pitchFamily="34" charset="0"/>
              </a:rPr>
              <a:t>Coefficient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985" y="2168317"/>
            <a:ext cx="4183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alatino Sans Com" panose="020C0503050509020803" pitchFamily="34" charset="0"/>
              </a:rPr>
              <a:t>Coefficient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9655146" y="2596193"/>
            <a:ext cx="0" cy="11733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ysDot"/>
            <a:round/>
            <a:headEnd type="none" w="med" len="med"/>
            <a:tailEnd type="oval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396438" y="3712541"/>
            <a:ext cx="219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Palatino Sans Com" panose="020C0503050509020803" pitchFamily="34" charset="0"/>
              </a:rPr>
              <a:t>Exponent</a:t>
            </a:r>
            <a:endParaRPr lang="en-US" sz="4400" dirty="0">
              <a:solidFill>
                <a:schemeClr val="bg1"/>
              </a:solidFill>
              <a:latin typeface="Palatino Sans Com" panose="020C05030505090208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620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Programma" panose="02000009000000000000" pitchFamily="49" charset="0"/>
                <a:cs typeface="Programma" panose="02000009000000000000" pitchFamily="49" charset="0"/>
              </a:rPr>
              <a:t>0 / 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 err="1">
                <a:latin typeface="Cheltenhm BdItHd BT" panose="02040703050705090403" pitchFamily="18" charset="0"/>
              </a:rPr>
              <a:t>Undened</a:t>
            </a:r>
            <a:r>
              <a:rPr lang="en-US" sz="4800" dirty="0">
                <a:latin typeface="Cheltenhm BdItHd BT" panose="02040703050705090403" pitchFamily="18" charset="0"/>
              </a:rPr>
              <a:t>.</a:t>
            </a:r>
            <a:endParaRPr lang="en-US" sz="4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>
                <a:latin typeface="Cheltenhm BdItHd BT" panose="02040703050705090403" pitchFamily="18" charset="0"/>
              </a:rPr>
              <a:t>Catch re!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endParaRPr lang="en-US" sz="4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2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7222" y="1546787"/>
            <a:ext cx="527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34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* 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09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* 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Programma" panose="02000009000000000000" pitchFamily="49" charset="0"/>
                <a:cs typeface="Programma" panose="02000009000000000000" pitchFamily="49" charset="0"/>
              </a:rPr>
              <a:t>0</a:t>
            </a:r>
            <a:endParaRPr lang="en-US" sz="6000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sz="60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07222" y="3281584"/>
            <a:ext cx="527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320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* 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Programma" panose="02000009000000000000" pitchFamily="49" charset="0"/>
                <a:cs typeface="Programma" panose="02000009000000000000" pitchFamily="49" charset="0"/>
              </a:rPr>
              <a:t>0</a:t>
            </a:r>
          </a:p>
          <a:p>
            <a:r>
              <a:rPr lang="en-US" sz="6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endParaRPr lang="en-US" sz="6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07222" y="3281584"/>
            <a:ext cx="527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9320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* 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Code generators</a:t>
            </a:r>
          </a:p>
          <a:p>
            <a:r>
              <a:rPr lang="en-US" dirty="0"/>
              <a:t>Macro processors</a:t>
            </a:r>
          </a:p>
          <a:p>
            <a:r>
              <a:rPr lang="en-US" dirty="0"/>
              <a:t>Partial evaluators</a:t>
            </a:r>
          </a:p>
          <a:p>
            <a:r>
              <a:rPr lang="en-US" dirty="0"/>
              <a:t>Non-conditional idioms</a:t>
            </a:r>
          </a:p>
        </p:txBody>
      </p:sp>
    </p:spTree>
    <p:extLst>
      <p:ext uri="{BB962C8B-B14F-4D97-AF65-F5344CB8AC3E}">
        <p14:creationId xmlns:p14="http://schemas.microsoft.com/office/powerpoint/2010/main" val="10795658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KonMari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heltenhm BdItHd BT" panose="02040703050705090403" pitchFamily="18" charset="0"/>
              </a:rPr>
              <a:t/>
            </a:r>
            <a:br>
              <a:rPr lang="en-US" dirty="0">
                <a:latin typeface="Cheltenhm BdItHd BT" panose="02040703050705090403" pitchFamily="18" charset="0"/>
              </a:rPr>
            </a:br>
            <a:endParaRPr lang="en-US" dirty="0">
              <a:latin typeface="Cheltenhm BdItHd BT" panose="0204070305070509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721" y="5910884"/>
            <a:ext cx="9144000" cy="843823"/>
          </a:xfrm>
        </p:spPr>
        <p:txBody>
          <a:bodyPr/>
          <a:lstStyle/>
          <a:p>
            <a:r>
              <a:rPr lang="en-US" dirty="0"/>
              <a:t>Marie Kondo</a:t>
            </a:r>
          </a:p>
        </p:txBody>
      </p:sp>
      <p:pic>
        <p:nvPicPr>
          <p:cNvPr id="1026" name="Picture 2" descr="http://cristinafelice.altervista.org/wp-content/uploads/2015/01/MARIE-KONDO-ritrat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21" y="1649483"/>
            <a:ext cx="59436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651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/ n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* n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* 0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modulo 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6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sz="6000" b="1" dirty="0">
                <a:latin typeface="Programma" panose="02000009000000000000" pitchFamily="49" charset="0"/>
                <a:cs typeface="Programma" panose="02000009000000000000" pitchFamily="49" charset="0"/>
              </a:rPr>
              <a:t>0</a:t>
            </a:r>
            <a:endParaRPr lang="en-US" sz="6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307222" y="4700187"/>
            <a:ext cx="527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154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Reserved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Make things easier for compilers in low memory situations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/>
              <a:t>Hazard for programmers</a:t>
            </a:r>
          </a:p>
          <a:p>
            <a:r>
              <a:rPr lang="en-US" dirty="0"/>
              <a:t>Hazard for language maintainers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throw</a:t>
            </a:r>
            <a:r>
              <a:rPr lang="en-US" sz="3600" dirty="0"/>
              <a:t> instead of 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raise</a:t>
            </a:r>
          </a:p>
        </p:txBody>
      </p:sp>
    </p:spTree>
    <p:extLst>
      <p:ext uri="{BB962C8B-B14F-4D97-AF65-F5344CB8AC3E}">
        <p14:creationId xmlns:p14="http://schemas.microsoft.com/office/powerpoint/2010/main" val="11114563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Reserved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In any function, a word may be used as a language keyword (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</a:t>
            </a:r>
            <a:r>
              <a:rPr lang="en-US" dirty="0"/>
              <a:t>) or as a name (</a:t>
            </a:r>
            <a:r>
              <a:rPr lang="en-US" dirty="0">
                <a:latin typeface="Cheltenhm BdItHd BT" panose="02040703050705090403" pitchFamily="18" charset="0"/>
              </a:rPr>
              <a:t>variabl</a:t>
            </a:r>
            <a:r>
              <a:rPr lang="en-US" dirty="0"/>
              <a:t>e) but not both.</a:t>
            </a:r>
          </a:p>
          <a:p>
            <a:endParaRPr lang="en-US" sz="32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sz="3200" dirty="0">
                <a:cs typeface="Programma" panose="02000009000000000000" pitchFamily="49" charset="0"/>
              </a:rPr>
              <a:t>This is good for programmers because they will not trip over features they don't use.</a:t>
            </a:r>
          </a:p>
          <a:p>
            <a:endParaRPr lang="en-US" sz="3200" dirty="0">
              <a:cs typeface="Programma" panose="02000009000000000000" pitchFamily="49" charset="0"/>
            </a:endParaRPr>
          </a:p>
          <a:p>
            <a:r>
              <a:rPr lang="en-US" sz="3200" dirty="0">
                <a:cs typeface="Programma" panose="02000009000000000000" pitchFamily="49" charset="0"/>
              </a:rPr>
              <a:t>This is good for language maintainers because they can introduce new features without breaking existing programs.</a:t>
            </a:r>
          </a:p>
        </p:txBody>
      </p:sp>
    </p:spTree>
    <p:extLst>
      <p:ext uri="{BB962C8B-B14F-4D97-AF65-F5344CB8AC3E}">
        <p14:creationId xmlns:p14="http://schemas.microsoft.com/office/powerpoint/2010/main" val="7458552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camelCase</a:t>
            </a:r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6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under_bar</a:t>
            </a:r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endParaRPr lang="en-US" sz="66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861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camelCase</a:t>
            </a:r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6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under_bar</a:t>
            </a:r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/>
            </a:r>
            <a:b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>names with spaces</a:t>
            </a:r>
          </a:p>
        </p:txBody>
      </p:sp>
    </p:spTree>
    <p:extLst>
      <p:ext uri="{BB962C8B-B14F-4D97-AF65-F5344CB8AC3E}">
        <p14:creationId xmlns:p14="http://schemas.microsoft.com/office/powerpoint/2010/main" val="29006032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Programma" panose="02000009000000000000" pitchFamily="49" charset="0"/>
                <a:cs typeface="Programma" panose="02000009000000000000" pitchFamily="49" charset="0"/>
              </a:rPr>
              <a:t>names with spaces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name is composed of one or more text atoms, separated by spaces.</a:t>
            </a:r>
          </a:p>
          <a:p>
            <a:r>
              <a:rPr lang="en-US" dirty="0"/>
              <a:t>Starting with an initial text atom, combine making the longest name that makes sense.</a:t>
            </a:r>
          </a:p>
          <a:p>
            <a:r>
              <a:rPr lang="en-US" dirty="0"/>
              <a:t>A name makes sense if it is a name in the current scope or a keyword.</a:t>
            </a:r>
          </a:p>
          <a:p>
            <a:r>
              <a:rPr lang="en-US" dirty="0"/>
              <a:t>If nothing makes sense, then use the first text atom only.</a:t>
            </a:r>
          </a:p>
        </p:txBody>
      </p:sp>
    </p:spTree>
    <p:extLst>
      <p:ext uri="{BB962C8B-B14F-4D97-AF65-F5344CB8AC3E}">
        <p14:creationId xmlns:p14="http://schemas.microsoft.com/office/powerpoint/2010/main" val="26886164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29460969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019049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302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out there.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334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KonMari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heltenhm BdItHd BT" panose="02040703050705090403" pitchFamily="18" charset="0"/>
              </a:rPr>
              <a:t/>
            </a:r>
            <a:br>
              <a:rPr lang="en-US" dirty="0">
                <a:latin typeface="Cheltenhm BdItHd BT" panose="02040703050705090403" pitchFamily="18" charset="0"/>
              </a:rPr>
            </a:br>
            <a:endParaRPr lang="en-US" dirty="0">
              <a:latin typeface="Cheltenhm BdItHd BT" panose="0204070305070509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721" y="1729410"/>
            <a:ext cx="9144000" cy="5025298"/>
          </a:xfrm>
        </p:spPr>
        <p:txBody>
          <a:bodyPr>
            <a:normAutofit/>
          </a:bodyPr>
          <a:lstStyle/>
          <a:p>
            <a:r>
              <a:rPr lang="en-US" sz="8000" i="1" dirty="0" err="1"/>
              <a:t>tokimeku</a:t>
            </a:r>
            <a:r>
              <a:rPr lang="en-US" sz="8000" i="1" dirty="0"/>
              <a:t> </a:t>
            </a:r>
            <a:br>
              <a:rPr lang="en-US" sz="8000" i="1" dirty="0"/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218178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out there.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web is cluttered and full of errors.</a:t>
            </a:r>
          </a:p>
        </p:txBody>
      </p:sp>
    </p:spTree>
    <p:extLst>
      <p:ext uri="{BB962C8B-B14F-4D97-AF65-F5344CB8AC3E}">
        <p14:creationId xmlns:p14="http://schemas.microsoft.com/office/powerpoint/2010/main" val="1125227676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KonMari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heltenhm BdItHd BT" panose="02040703050705090403" pitchFamily="18" charset="0"/>
              </a:rPr>
              <a:t/>
            </a:r>
            <a:br>
              <a:rPr lang="en-US" dirty="0">
                <a:latin typeface="Cheltenhm BdItHd BT" panose="02040703050705090403" pitchFamily="18" charset="0"/>
              </a:rPr>
            </a:br>
            <a:endParaRPr lang="en-US" dirty="0">
              <a:latin typeface="Cheltenhm BdItHd BT" panose="0204070305070509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721" y="1729410"/>
            <a:ext cx="9144000" cy="5025298"/>
          </a:xfrm>
        </p:spPr>
        <p:txBody>
          <a:bodyPr>
            <a:normAutofit/>
          </a:bodyPr>
          <a:lstStyle/>
          <a:p>
            <a:r>
              <a:rPr lang="en-US" sz="8000" i="1" dirty="0" err="1"/>
              <a:t>tokimeku</a:t>
            </a:r>
            <a:r>
              <a:rPr lang="en-US" sz="8000" i="1" dirty="0"/>
              <a:t> </a:t>
            </a:r>
            <a:br>
              <a:rPr lang="en-US" sz="8000" i="1" dirty="0"/>
            </a:br>
            <a:r>
              <a:rPr lang="en-US" sz="8000">
                <a:latin typeface="Cheltenhm BdItHd BT" panose="02040703050705090403" pitchFamily="18" charset="0"/>
              </a:rPr>
              <a:t>Spark Joy!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657892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Clutter in Programming</a:t>
            </a:r>
          </a:p>
        </p:txBody>
      </p:sp>
    </p:spTree>
    <p:extLst>
      <p:ext uri="{BB962C8B-B14F-4D97-AF65-F5344CB8AC3E}">
        <p14:creationId xmlns:p14="http://schemas.microsoft.com/office/powerpoint/2010/main" val="1435259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latin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30769</TotalTime>
  <Words>681</Words>
  <Application>Microsoft Office PowerPoint</Application>
  <PresentationFormat>Widescreen</PresentationFormat>
  <Paragraphs>225</Paragraphs>
  <Slides>70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ChelthmITC Bk BT</vt:lpstr>
      <vt:lpstr>Programma</vt:lpstr>
      <vt:lpstr>Calibri</vt:lpstr>
      <vt:lpstr>Cheltenhm BdHd BT</vt:lpstr>
      <vt:lpstr>Arial</vt:lpstr>
      <vt:lpstr>Palatino Sans Com</vt:lpstr>
      <vt:lpstr>Cheltenhm BdItHd BT</vt:lpstr>
      <vt:lpstr>Palatino Linotype</vt:lpstr>
      <vt:lpstr>Office Theme</vt:lpstr>
      <vt:lpstr>The Post  JavaScript Apocalypse</vt:lpstr>
      <vt:lpstr>The  Put  JavaScript Apocalypse</vt:lpstr>
      <vt:lpstr>The  Patch  JavaScript Apocalypse</vt:lpstr>
      <vt:lpstr>The  Post Put Patch  JavaScript Apocalypse</vt:lpstr>
      <vt:lpstr>  Post Put Patch   Clutter</vt:lpstr>
      <vt:lpstr>KonMari   </vt:lpstr>
      <vt:lpstr>KonMari   </vt:lpstr>
      <vt:lpstr>KonMari   </vt:lpstr>
      <vt:lpstr>Clutter in Programming</vt:lpstr>
      <vt:lpstr>ASCII American Standard Code for Information Interchange</vt:lpstr>
      <vt:lpstr>TAB  SPACE</vt:lpstr>
      <vt:lpstr>PowerPoint Presentation</vt:lpstr>
      <vt:lpstr>PowerPoint Presentation</vt:lpstr>
      <vt:lpstr>PowerPoint Presentation</vt:lpstr>
      <vt:lpstr>TAB  SPACE</vt:lpstr>
      <vt:lpstr>TAB  SPACE</vt:lpstr>
      <vt:lpstr>Quoted string literals  '    "  </vt:lpstr>
      <vt:lpstr>Quoted string literals  '    "  'Don't try this!'</vt:lpstr>
      <vt:lpstr>let  var </vt:lpstr>
      <vt:lpstr>let  var </vt:lpstr>
      <vt:lpstr>let  const </vt:lpstr>
      <vt:lpstr>null  undefined </vt:lpstr>
      <vt:lpstr>null  undefined </vt:lpstr>
      <vt:lpstr>null  C. A. R. Hoare </vt:lpstr>
      <vt:lpstr>null  C. A. R. Hoare Billion dollar mistake</vt:lpstr>
      <vt:lpstr>null  An immutable,  empty object</vt:lpstr>
      <vt:lpstr>   An immutable,  empty object</vt:lpstr>
      <vt:lpstr>Pure functions</vt:lpstr>
      <vt:lpstr>Remove Impurities</vt:lpstr>
      <vt:lpstr>The Universe is mutating.</vt:lpstr>
      <vt:lpstr>Generators</vt:lpstr>
      <vt:lpstr>Generators</vt:lpstr>
      <vt:lpstr>function element(array) {     let i = 0;     return function generator() {         if (i &lt; array.length) {             let value = array[i];             i += 1;             return value;         }     }; }</vt:lpstr>
      <vt:lpstr>Callbacks</vt:lpstr>
      <vt:lpstr>Does the continuation argument go first or last?</vt:lpstr>
      <vt:lpstr>The continuation argument goes first.</vt:lpstr>
      <vt:lpstr>Syntax</vt:lpstr>
      <vt:lpstr>FORTRAN     IF(A.EQ.0)A=B  BCPL     IF A = 0 {A := B;}  JavaScript     if (a === 0) a = b;</vt:lpstr>
      <vt:lpstr>FORTRAN     IF(A.EQ.0)A=B  BCPL     IF A = 0 {A := B;}  JavaScript     if (a === 0) {a = b;}</vt:lpstr>
      <vt:lpstr>ALGOL 68      if a = 0 then         a := b;     fi  Next?     if a = 0         let a : b</vt:lpstr>
      <vt:lpstr>ALGOL 68      if a = 0 then         a := b;     fi  Next?     if a = 0         let a : b</vt:lpstr>
      <vt:lpstr>try</vt:lpstr>
      <vt:lpstr>implied function</vt:lpstr>
      <vt:lpstr>assigned goto</vt:lpstr>
      <vt:lpstr>try</vt:lpstr>
      <vt:lpstr>indexOf</vt:lpstr>
      <vt:lpstr>int</vt:lpstr>
      <vt:lpstr>int</vt:lpstr>
      <vt:lpstr>int</vt:lpstr>
      <vt:lpstr>int</vt:lpstr>
      <vt:lpstr>0.1 + 0.2 === 0.3  false</vt:lpstr>
      <vt:lpstr>(0.1 + 0.2) + 0.3  ===  0.1 + (0.2 + 0.3)  false</vt:lpstr>
      <vt:lpstr>DEC64</vt:lpstr>
      <vt:lpstr>dec64.com</vt:lpstr>
      <vt:lpstr>0 / 0</vt:lpstr>
      <vt:lpstr>0 * n</vt:lpstr>
      <vt:lpstr>0 * n</vt:lpstr>
      <vt:lpstr>0 * n</vt:lpstr>
      <vt:lpstr>0 * n</vt:lpstr>
      <vt:lpstr> 0 / n 0 * n n * 0 0 modulo n</vt:lpstr>
      <vt:lpstr>Reserved Words</vt:lpstr>
      <vt:lpstr>Reserved Words</vt:lpstr>
      <vt:lpstr>camelCase  under_bar  </vt:lpstr>
      <vt:lpstr>camelCase  under_bar  names with spaces</vt:lpstr>
      <vt:lpstr>names with spaces</vt:lpstr>
      <vt:lpstr>Contracts</vt:lpstr>
      <vt:lpstr>Security</vt:lpstr>
      <vt:lpstr>Distributed Programming</vt:lpstr>
      <vt:lpstr>Be careful out there.  </vt:lpstr>
      <vt:lpstr>Be careful out there.  The web is cluttered and full of errors.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Post JavaScript Apocalypse</dc:title>
  <dc:creator>Douglas Crockford</dc:creator>
  <cp:lastModifiedBy>Douglas Crockford</cp:lastModifiedBy>
  <cp:revision>291</cp:revision>
  <dcterms:created xsi:type="dcterms:W3CDTF">2015-03-17T18:14:33Z</dcterms:created>
  <dcterms:modified xsi:type="dcterms:W3CDTF">2018-06-20T15:32:48Z</dcterms:modified>
</cp:coreProperties>
</file>