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notesMasterIdLst>
    <p:notesMasterId r:id="rId82"/>
  </p:notesMasterIdLst>
  <p:sldIdLst>
    <p:sldId id="264" r:id="rId2"/>
    <p:sldId id="935" r:id="rId3"/>
    <p:sldId id="936" r:id="rId4"/>
    <p:sldId id="914" r:id="rId5"/>
    <p:sldId id="915" r:id="rId6"/>
    <p:sldId id="916" r:id="rId7"/>
    <p:sldId id="911" r:id="rId8"/>
    <p:sldId id="923" r:id="rId9"/>
    <p:sldId id="919" r:id="rId10"/>
    <p:sldId id="326" r:id="rId11"/>
    <p:sldId id="921" r:id="rId12"/>
    <p:sldId id="924" r:id="rId13"/>
    <p:sldId id="300" r:id="rId14"/>
    <p:sldId id="904" r:id="rId15"/>
    <p:sldId id="302" r:id="rId16"/>
    <p:sldId id="920" r:id="rId17"/>
    <p:sldId id="310" r:id="rId18"/>
    <p:sldId id="304" r:id="rId19"/>
    <p:sldId id="303" r:id="rId20"/>
    <p:sldId id="306" r:id="rId21"/>
    <p:sldId id="309" r:id="rId22"/>
    <p:sldId id="307" r:id="rId23"/>
    <p:sldId id="308" r:id="rId24"/>
    <p:sldId id="321" r:id="rId25"/>
    <p:sldId id="922" r:id="rId26"/>
    <p:sldId id="890" r:id="rId27"/>
    <p:sldId id="311" r:id="rId28"/>
    <p:sldId id="313" r:id="rId29"/>
    <p:sldId id="843" r:id="rId30"/>
    <p:sldId id="312" r:id="rId31"/>
    <p:sldId id="314" r:id="rId32"/>
    <p:sldId id="286" r:id="rId33"/>
    <p:sldId id="925" r:id="rId34"/>
    <p:sldId id="918" r:id="rId35"/>
    <p:sldId id="903" r:id="rId36"/>
    <p:sldId id="926" r:id="rId37"/>
    <p:sldId id="932" r:id="rId38"/>
    <p:sldId id="933" r:id="rId39"/>
    <p:sldId id="886" r:id="rId40"/>
    <p:sldId id="296" r:id="rId41"/>
    <p:sldId id="850" r:id="rId42"/>
    <p:sldId id="927" r:id="rId43"/>
    <p:sldId id="283" r:id="rId44"/>
    <p:sldId id="284" r:id="rId45"/>
    <p:sldId id="290" r:id="rId46"/>
    <p:sldId id="285" r:id="rId47"/>
    <p:sldId id="844" r:id="rId48"/>
    <p:sldId id="846" r:id="rId49"/>
    <p:sldId id="928" r:id="rId50"/>
    <p:sldId id="299" r:id="rId51"/>
    <p:sldId id="301" r:id="rId52"/>
    <p:sldId id="906" r:id="rId53"/>
    <p:sldId id="907" r:id="rId54"/>
    <p:sldId id="905" r:id="rId55"/>
    <p:sldId id="891" r:id="rId56"/>
    <p:sldId id="892" r:id="rId57"/>
    <p:sldId id="893" r:id="rId58"/>
    <p:sldId id="894" r:id="rId59"/>
    <p:sldId id="909" r:id="rId60"/>
    <p:sldId id="908" r:id="rId61"/>
    <p:sldId id="896" r:id="rId62"/>
    <p:sldId id="901" r:id="rId63"/>
    <p:sldId id="900" r:id="rId64"/>
    <p:sldId id="899" r:id="rId65"/>
    <p:sldId id="897" r:id="rId66"/>
    <p:sldId id="849" r:id="rId67"/>
    <p:sldId id="330" r:id="rId68"/>
    <p:sldId id="331" r:id="rId69"/>
    <p:sldId id="333" r:id="rId70"/>
    <p:sldId id="939" r:id="rId71"/>
    <p:sldId id="332" r:id="rId72"/>
    <p:sldId id="938" r:id="rId73"/>
    <p:sldId id="929" r:id="rId74"/>
    <p:sldId id="931" r:id="rId75"/>
    <p:sldId id="930" r:id="rId76"/>
    <p:sldId id="934" r:id="rId77"/>
    <p:sldId id="910" r:id="rId78"/>
    <p:sldId id="912" r:id="rId79"/>
    <p:sldId id="913" r:id="rId80"/>
    <p:sldId id="325" r:id="rId81"/>
  </p:sldIdLst>
  <p:sldSz cx="12192000" cy="6858000"/>
  <p:notesSz cx="6858000" cy="9144000"/>
  <p:embeddedFontLst>
    <p:embeddedFont>
      <p:font typeface="Cheltenhm BdHd BT" panose="02040703050705020403" pitchFamily="18" charset="0"/>
      <p:regular r:id="rId83"/>
    </p:embeddedFont>
    <p:embeddedFont>
      <p:font typeface="Cheltenhm BdItHd BT" panose="02040703050705090403" pitchFamily="18" charset="0"/>
      <p:regular r:id="rId84"/>
    </p:embeddedFont>
    <p:embeddedFont>
      <p:font typeface="Colonna MT" panose="04020805060202030203" pitchFamily="82" charset="0"/>
      <p:regular r:id="rId85"/>
    </p:embeddedFont>
    <p:embeddedFont>
      <p:font typeface="Franklin Gothic Heavy" panose="020B0903020102020204" pitchFamily="34" charset="0"/>
      <p:regular r:id="rId86"/>
      <p:italic r:id="rId87"/>
    </p:embeddedFont>
    <p:embeddedFont>
      <p:font typeface="HandelGothic BT" panose="04030805030B02020C03" pitchFamily="82" charset="0"/>
      <p:regular r:id="rId88"/>
    </p:embeddedFont>
    <p:embeddedFont>
      <p:font typeface="Harlow Solid Italic" panose="04030604020F02020D02" pitchFamily="82" charset="0"/>
      <p:italic r:id="rId89"/>
    </p:embeddedFont>
    <p:embeddedFont>
      <p:font typeface="Programma" panose="02000009000000000000" pitchFamily="49" charset="0"/>
      <p:bold r:id="rId9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1" autoAdjust="0"/>
    <p:restoredTop sz="94689" autoAdjust="0"/>
  </p:normalViewPr>
  <p:slideViewPr>
    <p:cSldViewPr snapToGrid="0">
      <p:cViewPr varScale="1">
        <p:scale>
          <a:sx n="128" d="100"/>
          <a:sy n="128" d="100"/>
        </p:scale>
        <p:origin x="168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2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font" Target="fonts/font2.fntdata"/><Relationship Id="rId89" Type="http://schemas.openxmlformats.org/officeDocument/2006/relationships/font" Target="fonts/font7.fntdata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font" Target="fonts/font8.fntdata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font" Target="fonts/font3.fntdata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font" Target="fonts/font1.fntdata"/><Relationship Id="rId88" Type="http://schemas.openxmlformats.org/officeDocument/2006/relationships/font" Target="fonts/font6.fntdata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font" Target="fonts/font4.fntdata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font" Target="fonts/font5.fntdata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F7F10-DB72-49CC-9A24-5C605667B130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277E0-00C6-43E8-AAAE-9812254875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110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277E0-00C6-43E8-AAAE-9812254875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14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19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49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04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3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61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97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53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0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0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98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FE08-60AE-4DC3-8915-255AEA9750A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66E70-321F-44B4-A9BA-2B9C58E18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194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9231FA-5591-A724-2A45-7797F3EAC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18" y="1122363"/>
            <a:ext cx="12010616" cy="2387600"/>
          </a:xfrm>
        </p:spPr>
        <p:txBody>
          <a:bodyPr>
            <a:normAutofit/>
          </a:bodyPr>
          <a:lstStyle/>
          <a:p>
            <a:r>
              <a:rPr lang="en-US" sz="8800" dirty="0"/>
              <a:t>Procession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3733934-6427-9328-A329-D6CC32ACAE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Douglas Crockford</a:t>
            </a:r>
          </a:p>
        </p:txBody>
      </p:sp>
    </p:spTree>
    <p:extLst>
      <p:ext uri="{BB962C8B-B14F-4D97-AF65-F5344CB8AC3E}">
        <p14:creationId xmlns:p14="http://schemas.microsoft.com/office/powerpoint/2010/main" val="1204577475"/>
      </p:ext>
    </p:extLst>
  </p:cSld>
  <p:clrMapOvr>
    <a:masterClrMapping/>
  </p:clrMapOvr>
  <p:transition spd="slow"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4F3A9D-9F71-0050-0404-C280875A5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036" y="1709738"/>
            <a:ext cx="8154141" cy="2852737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We call them computers, but they do a lot more communicating than computing.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DB99620-74F8-6FD2-D457-04C9FFC90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398174"/>
      </p:ext>
    </p:extLst>
  </p:cSld>
  <p:clrMapOvr>
    <a:masterClrMapping/>
  </p:clrMapOvr>
  <p:transition spd="slow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719CB-863F-AF1C-4CAF-2150608A1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3602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Processes are too important to be left to the operating system.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4CC8631-9092-AC54-0AAD-11CD797F6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49183"/>
      </p:ext>
    </p:extLst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9FEF26-8836-5C8F-E067-A485693423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Processional Programming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21CF2CE-6561-A6C4-09C4-91302062EE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16128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</p:spTree>
    <p:extLst>
      <p:ext uri="{BB962C8B-B14F-4D97-AF65-F5344CB8AC3E}">
        <p14:creationId xmlns:p14="http://schemas.microsoft.com/office/powerpoint/2010/main" val="4051559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restig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868"/>
      </p:ext>
    </p:extLst>
  </p:cSld>
  <p:clrMapOvr>
    <a:masterClrMapping/>
  </p:clrMapOvr>
  <p:transition spd="slow">
    <p:wipe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990704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04066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1C4D2CC4-FFD3-11D7-3108-66BAE7E7C609}"/>
              </a:ext>
            </a:extLst>
          </p:cNvPr>
          <p:cNvSpPr/>
          <p:nvPr/>
        </p:nvSpPr>
        <p:spPr>
          <a:xfrm>
            <a:off x="5167814" y="813199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08737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06836"/>
      </p:ext>
    </p:extLst>
  </p:cSld>
  <p:clrMapOvr>
    <a:masterClrMapping/>
  </p:clrMapOvr>
  <p:transition spd="slow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6542D7D0-821B-A604-FDB3-FBA5D8111EEB}"/>
              </a:ext>
            </a:extLst>
          </p:cNvPr>
          <p:cNvSpPr/>
          <p:nvPr/>
        </p:nvSpPr>
        <p:spPr>
          <a:xfrm flipH="1">
            <a:off x="5167814" y="813199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84982D82-F59D-521A-10A0-2E55491BE7BE}"/>
              </a:ext>
            </a:extLst>
          </p:cNvPr>
          <p:cNvSpPr/>
          <p:nvPr/>
        </p:nvSpPr>
        <p:spPr>
          <a:xfrm>
            <a:off x="5259092" y="1560163"/>
            <a:ext cx="511408" cy="1668651"/>
          </a:xfrm>
          <a:custGeom>
            <a:avLst/>
            <a:gdLst>
              <a:gd name="connsiteX0" fmla="*/ 470115 w 511408"/>
              <a:gd name="connsiteY0" fmla="*/ 0 h 1668651"/>
              <a:gd name="connsiteX1" fmla="*/ 464949 w 511408"/>
              <a:gd name="connsiteY1" fmla="*/ 1188203 h 1668651"/>
              <a:gd name="connsiteX2" fmla="*/ 0 w 511408"/>
              <a:gd name="connsiteY2" fmla="*/ 1668651 h 1668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1408" h="1668651">
                <a:moveTo>
                  <a:pt x="470115" y="0"/>
                </a:moveTo>
                <a:cubicBezTo>
                  <a:pt x="506708" y="455047"/>
                  <a:pt x="543302" y="910095"/>
                  <a:pt x="464949" y="1188203"/>
                </a:cubicBezTo>
                <a:cubicBezTo>
                  <a:pt x="386596" y="1466312"/>
                  <a:pt x="193298" y="1567481"/>
                  <a:pt x="0" y="166865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oval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53146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1AB3D5-067A-0203-926E-80AD0CEC7F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In the beginning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F3AF07D-DDDF-3B9A-1600-5CF0688CE2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54091"/>
      </p:ext>
    </p:extLst>
  </p:cSld>
  <p:clrMapOvr>
    <a:masterClrMapping/>
  </p:clrMapOvr>
  <p:transition spd="slow"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33239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ECC8649-7D77-C17B-E9BE-292426FED9C7}"/>
              </a:ext>
            </a:extLst>
          </p:cNvPr>
          <p:cNvSpPr/>
          <p:nvPr/>
        </p:nvSpPr>
        <p:spPr>
          <a:xfrm>
            <a:off x="8581213" y="34892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177A52-61EF-92FF-D4AB-67A2077F55DD}"/>
              </a:ext>
            </a:extLst>
          </p:cNvPr>
          <p:cNvSpPr/>
          <p:nvPr/>
        </p:nvSpPr>
        <p:spPr>
          <a:xfrm>
            <a:off x="10502685" y="2154264"/>
            <a:ext cx="888673" cy="1957953"/>
          </a:xfrm>
          <a:custGeom>
            <a:avLst/>
            <a:gdLst>
              <a:gd name="connsiteX0" fmla="*/ 0 w 888673"/>
              <a:gd name="connsiteY0" fmla="*/ 0 h 1957953"/>
              <a:gd name="connsiteX1" fmla="*/ 888569 w 888673"/>
              <a:gd name="connsiteY1" fmla="*/ 1007390 h 1957953"/>
              <a:gd name="connsiteX2" fmla="*/ 46495 w 888673"/>
              <a:gd name="connsiteY2" fmla="*/ 1957953 h 195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673" h="1957953">
                <a:moveTo>
                  <a:pt x="0" y="0"/>
                </a:moveTo>
                <a:cubicBezTo>
                  <a:pt x="440410" y="340532"/>
                  <a:pt x="880820" y="681065"/>
                  <a:pt x="888569" y="1007390"/>
                </a:cubicBezTo>
                <a:cubicBezTo>
                  <a:pt x="896318" y="1333715"/>
                  <a:pt x="471406" y="1645834"/>
                  <a:pt x="46495" y="1957953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00428"/>
      </p:ext>
    </p:extLst>
  </p:cSld>
  <p:clrMapOvr>
    <a:masterClrMapping/>
  </p:clrMapOvr>
  <p:transition spd="slow">
    <p:strips dir="l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ECC8649-7D77-C17B-E9BE-292426FED9C7}"/>
              </a:ext>
            </a:extLst>
          </p:cNvPr>
          <p:cNvSpPr/>
          <p:nvPr/>
        </p:nvSpPr>
        <p:spPr>
          <a:xfrm>
            <a:off x="8581213" y="34892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177A52-61EF-92FF-D4AB-67A2077F55DD}"/>
              </a:ext>
            </a:extLst>
          </p:cNvPr>
          <p:cNvSpPr/>
          <p:nvPr/>
        </p:nvSpPr>
        <p:spPr>
          <a:xfrm>
            <a:off x="10502685" y="2154264"/>
            <a:ext cx="888673" cy="1957953"/>
          </a:xfrm>
          <a:custGeom>
            <a:avLst/>
            <a:gdLst>
              <a:gd name="connsiteX0" fmla="*/ 0 w 888673"/>
              <a:gd name="connsiteY0" fmla="*/ 0 h 1957953"/>
              <a:gd name="connsiteX1" fmla="*/ 888569 w 888673"/>
              <a:gd name="connsiteY1" fmla="*/ 1007390 h 1957953"/>
              <a:gd name="connsiteX2" fmla="*/ 46495 w 888673"/>
              <a:gd name="connsiteY2" fmla="*/ 1957953 h 195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673" h="1957953">
                <a:moveTo>
                  <a:pt x="0" y="0"/>
                </a:moveTo>
                <a:cubicBezTo>
                  <a:pt x="440410" y="340532"/>
                  <a:pt x="880820" y="681065"/>
                  <a:pt x="888569" y="1007390"/>
                </a:cubicBezTo>
                <a:cubicBezTo>
                  <a:pt x="896318" y="1333715"/>
                  <a:pt x="471406" y="1645834"/>
                  <a:pt x="46495" y="1957953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2DAE6BD6-3C3C-875B-31E6-590214787049}"/>
              </a:ext>
            </a:extLst>
          </p:cNvPr>
          <p:cNvSpPr/>
          <p:nvPr/>
        </p:nvSpPr>
        <p:spPr>
          <a:xfrm rot="20891405">
            <a:off x="6547371" y="4641019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768713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ECC8649-7D77-C17B-E9BE-292426FED9C7}"/>
              </a:ext>
            </a:extLst>
          </p:cNvPr>
          <p:cNvSpPr/>
          <p:nvPr/>
        </p:nvSpPr>
        <p:spPr>
          <a:xfrm>
            <a:off x="8581213" y="34892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177A52-61EF-92FF-D4AB-67A2077F55DD}"/>
              </a:ext>
            </a:extLst>
          </p:cNvPr>
          <p:cNvSpPr/>
          <p:nvPr/>
        </p:nvSpPr>
        <p:spPr>
          <a:xfrm>
            <a:off x="10502685" y="2154264"/>
            <a:ext cx="888673" cy="1957953"/>
          </a:xfrm>
          <a:custGeom>
            <a:avLst/>
            <a:gdLst>
              <a:gd name="connsiteX0" fmla="*/ 0 w 888673"/>
              <a:gd name="connsiteY0" fmla="*/ 0 h 1957953"/>
              <a:gd name="connsiteX1" fmla="*/ 888569 w 888673"/>
              <a:gd name="connsiteY1" fmla="*/ 1007390 h 1957953"/>
              <a:gd name="connsiteX2" fmla="*/ 46495 w 888673"/>
              <a:gd name="connsiteY2" fmla="*/ 1957953 h 195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673" h="1957953">
                <a:moveTo>
                  <a:pt x="0" y="0"/>
                </a:moveTo>
                <a:cubicBezTo>
                  <a:pt x="440410" y="340532"/>
                  <a:pt x="880820" y="681065"/>
                  <a:pt x="888569" y="1007390"/>
                </a:cubicBezTo>
                <a:cubicBezTo>
                  <a:pt x="896318" y="1333715"/>
                  <a:pt x="471406" y="1645834"/>
                  <a:pt x="46495" y="1957953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1F2AC3F4-3E4A-2FFF-123F-DA579FD1ADEE}"/>
              </a:ext>
            </a:extLst>
          </p:cNvPr>
          <p:cNvSpPr/>
          <p:nvPr/>
        </p:nvSpPr>
        <p:spPr>
          <a:xfrm rot="19951337">
            <a:off x="2266221" y="3942383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92280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C303AC8-DB53-618E-1D99-46E1C1E09BFD}"/>
              </a:ext>
            </a:extLst>
          </p:cNvPr>
          <p:cNvGrpSpPr/>
          <p:nvPr/>
        </p:nvGrpSpPr>
        <p:grpSpPr>
          <a:xfrm>
            <a:off x="3258038" y="3092061"/>
            <a:ext cx="2838277" cy="1997808"/>
            <a:chOff x="3258038" y="3092061"/>
            <a:chExt cx="2838277" cy="199780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CDB35EC-108A-C820-0440-A161AD332660}"/>
                </a:ext>
              </a:extLst>
            </p:cNvPr>
            <p:cNvSpPr/>
            <p:nvPr/>
          </p:nvSpPr>
          <p:spPr>
            <a:xfrm>
              <a:off x="3670205" y="3092061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914FCC5-7112-91CE-610F-E6E177412996}"/>
                </a:ext>
              </a:extLst>
            </p:cNvPr>
            <p:cNvSpPr txBox="1"/>
            <p:nvPr/>
          </p:nvSpPr>
          <p:spPr>
            <a:xfrm>
              <a:off x="3258038" y="3648564"/>
              <a:ext cx="2838277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Liaison</a:t>
              </a: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2C90FB-24FF-5C1C-660A-35C3D7097B06}"/>
              </a:ext>
            </a:extLst>
          </p:cNvPr>
          <p:cNvGrpSpPr/>
          <p:nvPr/>
        </p:nvGrpSpPr>
        <p:grpSpPr>
          <a:xfrm>
            <a:off x="8178268" y="3489240"/>
            <a:ext cx="2838277" cy="1997808"/>
            <a:chOff x="8178268" y="3489240"/>
            <a:chExt cx="2838277" cy="199780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ECC8649-7D77-C17B-E9BE-292426FED9C7}"/>
                </a:ext>
              </a:extLst>
            </p:cNvPr>
            <p:cNvSpPr/>
            <p:nvPr/>
          </p:nvSpPr>
          <p:spPr>
            <a:xfrm>
              <a:off x="8581213" y="3489240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433A9B2-8E2E-D194-65FB-A9F87691016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0C1E5BC-61DC-C481-ED6F-3502000086CC}"/>
              </a:ext>
            </a:extLst>
          </p:cNvPr>
          <p:cNvSpPr/>
          <p:nvPr/>
        </p:nvSpPr>
        <p:spPr>
          <a:xfrm>
            <a:off x="4288187" y="450932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0F052A-F8F8-2FF3-13A4-BB2870677E2D}"/>
              </a:ext>
            </a:extLst>
          </p:cNvPr>
          <p:cNvSpPr txBox="1"/>
          <p:nvPr/>
        </p:nvSpPr>
        <p:spPr>
          <a:xfrm>
            <a:off x="3876020" y="1007435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834AD4-AD57-2A4E-EE8E-29B2E57C41DB}"/>
              </a:ext>
            </a:extLst>
          </p:cNvPr>
          <p:cNvSpPr/>
          <p:nvPr/>
        </p:nvSpPr>
        <p:spPr>
          <a:xfrm>
            <a:off x="8597844" y="389977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E8A832-7E24-716B-AE54-8F0C50F46894}"/>
              </a:ext>
            </a:extLst>
          </p:cNvPr>
          <p:cNvSpPr txBox="1"/>
          <p:nvPr/>
        </p:nvSpPr>
        <p:spPr>
          <a:xfrm>
            <a:off x="8160106" y="915556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47AEE74-0E9D-F150-87B7-20D23FCBD92F}"/>
              </a:ext>
            </a:extLst>
          </p:cNvPr>
          <p:cNvSpPr/>
          <p:nvPr/>
        </p:nvSpPr>
        <p:spPr>
          <a:xfrm>
            <a:off x="2200759" y="2076773"/>
            <a:ext cx="2329912" cy="2138766"/>
          </a:xfrm>
          <a:custGeom>
            <a:avLst/>
            <a:gdLst>
              <a:gd name="connsiteX0" fmla="*/ 2329912 w 2329912"/>
              <a:gd name="connsiteY0" fmla="*/ 0 h 2138766"/>
              <a:gd name="connsiteX1" fmla="*/ 754251 w 2329912"/>
              <a:gd name="connsiteY1" fmla="*/ 1007390 h 2138766"/>
              <a:gd name="connsiteX2" fmla="*/ 0 w 2329912"/>
              <a:gd name="connsiteY2" fmla="*/ 2138766 h 213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912" h="2138766">
                <a:moveTo>
                  <a:pt x="2329912" y="0"/>
                </a:moveTo>
                <a:cubicBezTo>
                  <a:pt x="1736241" y="325464"/>
                  <a:pt x="1142570" y="650929"/>
                  <a:pt x="754251" y="1007390"/>
                </a:cubicBezTo>
                <a:cubicBezTo>
                  <a:pt x="365932" y="1363851"/>
                  <a:pt x="182966" y="1751308"/>
                  <a:pt x="0" y="2138766"/>
                </a:cubicBezTo>
              </a:path>
            </a:pathLst>
          </a:custGeom>
          <a:noFill/>
          <a:ln w="76200">
            <a:solidFill>
              <a:schemeClr val="tx1"/>
            </a:solidFill>
            <a:headEnd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3165DB1-EA10-4A04-3F1B-5EFA6D3DC171}"/>
              </a:ext>
            </a:extLst>
          </p:cNvPr>
          <p:cNvSpPr/>
          <p:nvPr/>
        </p:nvSpPr>
        <p:spPr>
          <a:xfrm>
            <a:off x="6312976" y="1410346"/>
            <a:ext cx="2257587" cy="46495"/>
          </a:xfrm>
          <a:custGeom>
            <a:avLst/>
            <a:gdLst>
              <a:gd name="connsiteX0" fmla="*/ 2257587 w 2257587"/>
              <a:gd name="connsiteY0" fmla="*/ 0 h 46495"/>
              <a:gd name="connsiteX1" fmla="*/ 0 w 2257587"/>
              <a:gd name="connsiteY1" fmla="*/ 46495 h 46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57587" h="46495">
                <a:moveTo>
                  <a:pt x="2257587" y="0"/>
                </a:moveTo>
                <a:lnTo>
                  <a:pt x="0" y="46495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9569218-7834-EEFB-866E-0E539D2F5EDB}"/>
              </a:ext>
            </a:extLst>
          </p:cNvPr>
          <p:cNvSpPr/>
          <p:nvPr/>
        </p:nvSpPr>
        <p:spPr>
          <a:xfrm>
            <a:off x="2893017" y="596463"/>
            <a:ext cx="1529166" cy="472920"/>
          </a:xfrm>
          <a:custGeom>
            <a:avLst/>
            <a:gdLst>
              <a:gd name="connsiteX0" fmla="*/ 0 w 1529166"/>
              <a:gd name="connsiteY0" fmla="*/ 472920 h 472920"/>
              <a:gd name="connsiteX1" fmla="*/ 650929 w 1529166"/>
              <a:gd name="connsiteY1" fmla="*/ 2805 h 472920"/>
              <a:gd name="connsiteX2" fmla="*/ 1529166 w 1529166"/>
              <a:gd name="connsiteY2" fmla="*/ 312771 h 47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166" h="472920">
                <a:moveTo>
                  <a:pt x="0" y="472920"/>
                </a:moveTo>
                <a:cubicBezTo>
                  <a:pt x="198034" y="251208"/>
                  <a:pt x="396068" y="29496"/>
                  <a:pt x="650929" y="2805"/>
                </a:cubicBezTo>
                <a:cubicBezTo>
                  <a:pt x="905790" y="-23887"/>
                  <a:pt x="1217478" y="144442"/>
                  <a:pt x="1529166" y="31277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26037"/>
      </p:ext>
    </p:extLst>
  </p:cSld>
  <p:clrMapOvr>
    <a:masterClrMapping/>
  </p:clrMapOvr>
  <p:transition spd="slow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C303AC8-DB53-618E-1D99-46E1C1E09BFD}"/>
              </a:ext>
            </a:extLst>
          </p:cNvPr>
          <p:cNvGrpSpPr/>
          <p:nvPr/>
        </p:nvGrpSpPr>
        <p:grpSpPr>
          <a:xfrm>
            <a:off x="3258038" y="3092061"/>
            <a:ext cx="2838277" cy="1997808"/>
            <a:chOff x="3258038" y="3092061"/>
            <a:chExt cx="2838277" cy="199780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CDB35EC-108A-C820-0440-A161AD332660}"/>
                </a:ext>
              </a:extLst>
            </p:cNvPr>
            <p:cNvSpPr/>
            <p:nvPr/>
          </p:nvSpPr>
          <p:spPr>
            <a:xfrm>
              <a:off x="3670205" y="3092061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914FCC5-7112-91CE-610F-E6E177412996}"/>
                </a:ext>
              </a:extLst>
            </p:cNvPr>
            <p:cNvSpPr txBox="1"/>
            <p:nvPr/>
          </p:nvSpPr>
          <p:spPr>
            <a:xfrm>
              <a:off x="3258038" y="3648564"/>
              <a:ext cx="2838277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Liaison</a:t>
              </a: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2C90FB-24FF-5C1C-660A-35C3D7097B06}"/>
              </a:ext>
            </a:extLst>
          </p:cNvPr>
          <p:cNvGrpSpPr/>
          <p:nvPr/>
        </p:nvGrpSpPr>
        <p:grpSpPr>
          <a:xfrm>
            <a:off x="8178268" y="3489240"/>
            <a:ext cx="2838277" cy="1997808"/>
            <a:chOff x="8178268" y="3489240"/>
            <a:chExt cx="2838277" cy="199780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ECC8649-7D77-C17B-E9BE-292426FED9C7}"/>
                </a:ext>
              </a:extLst>
            </p:cNvPr>
            <p:cNvSpPr/>
            <p:nvPr/>
          </p:nvSpPr>
          <p:spPr>
            <a:xfrm>
              <a:off x="8581213" y="3489240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433A9B2-8E2E-D194-65FB-A9F87691016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0C1E5BC-61DC-C481-ED6F-3502000086CC}"/>
              </a:ext>
            </a:extLst>
          </p:cNvPr>
          <p:cNvSpPr/>
          <p:nvPr/>
        </p:nvSpPr>
        <p:spPr>
          <a:xfrm>
            <a:off x="4288187" y="450932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0F052A-F8F8-2FF3-13A4-BB2870677E2D}"/>
              </a:ext>
            </a:extLst>
          </p:cNvPr>
          <p:cNvSpPr txBox="1"/>
          <p:nvPr/>
        </p:nvSpPr>
        <p:spPr>
          <a:xfrm>
            <a:off x="3876020" y="1007435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834AD4-AD57-2A4E-EE8E-29B2E57C41DB}"/>
              </a:ext>
            </a:extLst>
          </p:cNvPr>
          <p:cNvSpPr/>
          <p:nvPr/>
        </p:nvSpPr>
        <p:spPr>
          <a:xfrm>
            <a:off x="8597844" y="389977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E8A832-7E24-716B-AE54-8F0C50F46894}"/>
              </a:ext>
            </a:extLst>
          </p:cNvPr>
          <p:cNvSpPr txBox="1"/>
          <p:nvPr/>
        </p:nvSpPr>
        <p:spPr>
          <a:xfrm>
            <a:off x="8160106" y="915556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1822E67-5295-C41B-F309-F71837A214B9}"/>
              </a:ext>
            </a:extLst>
          </p:cNvPr>
          <p:cNvCxnSpPr/>
          <p:nvPr/>
        </p:nvCxnSpPr>
        <p:spPr>
          <a:xfrm>
            <a:off x="6988029" y="2973897"/>
            <a:ext cx="5062756" cy="0"/>
          </a:xfrm>
          <a:prstGeom prst="line">
            <a:avLst/>
          </a:prstGeom>
          <a:ln w="1174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47AEE74-0E9D-F150-87B7-20D23FCBD92F}"/>
              </a:ext>
            </a:extLst>
          </p:cNvPr>
          <p:cNvSpPr/>
          <p:nvPr/>
        </p:nvSpPr>
        <p:spPr>
          <a:xfrm>
            <a:off x="2200759" y="2076773"/>
            <a:ext cx="2329912" cy="2138766"/>
          </a:xfrm>
          <a:custGeom>
            <a:avLst/>
            <a:gdLst>
              <a:gd name="connsiteX0" fmla="*/ 2329912 w 2329912"/>
              <a:gd name="connsiteY0" fmla="*/ 0 h 2138766"/>
              <a:gd name="connsiteX1" fmla="*/ 754251 w 2329912"/>
              <a:gd name="connsiteY1" fmla="*/ 1007390 h 2138766"/>
              <a:gd name="connsiteX2" fmla="*/ 0 w 2329912"/>
              <a:gd name="connsiteY2" fmla="*/ 2138766 h 213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912" h="2138766">
                <a:moveTo>
                  <a:pt x="2329912" y="0"/>
                </a:moveTo>
                <a:cubicBezTo>
                  <a:pt x="1736241" y="325464"/>
                  <a:pt x="1142570" y="650929"/>
                  <a:pt x="754251" y="1007390"/>
                </a:cubicBezTo>
                <a:cubicBezTo>
                  <a:pt x="365932" y="1363851"/>
                  <a:pt x="182966" y="1751308"/>
                  <a:pt x="0" y="2138766"/>
                </a:cubicBezTo>
              </a:path>
            </a:pathLst>
          </a:custGeom>
          <a:noFill/>
          <a:ln w="76200">
            <a:solidFill>
              <a:schemeClr val="tx1"/>
            </a:solidFill>
            <a:headEnd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3165DB1-EA10-4A04-3F1B-5EFA6D3DC171}"/>
              </a:ext>
            </a:extLst>
          </p:cNvPr>
          <p:cNvSpPr/>
          <p:nvPr/>
        </p:nvSpPr>
        <p:spPr>
          <a:xfrm>
            <a:off x="6312976" y="1410346"/>
            <a:ext cx="2257587" cy="46495"/>
          </a:xfrm>
          <a:custGeom>
            <a:avLst/>
            <a:gdLst>
              <a:gd name="connsiteX0" fmla="*/ 2257587 w 2257587"/>
              <a:gd name="connsiteY0" fmla="*/ 0 h 46495"/>
              <a:gd name="connsiteX1" fmla="*/ 0 w 2257587"/>
              <a:gd name="connsiteY1" fmla="*/ 46495 h 46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57587" h="46495">
                <a:moveTo>
                  <a:pt x="2257587" y="0"/>
                </a:moveTo>
                <a:lnTo>
                  <a:pt x="0" y="46495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9569218-7834-EEFB-866E-0E539D2F5EDB}"/>
              </a:ext>
            </a:extLst>
          </p:cNvPr>
          <p:cNvSpPr/>
          <p:nvPr/>
        </p:nvSpPr>
        <p:spPr>
          <a:xfrm>
            <a:off x="2893017" y="596463"/>
            <a:ext cx="1529166" cy="472920"/>
          </a:xfrm>
          <a:custGeom>
            <a:avLst/>
            <a:gdLst>
              <a:gd name="connsiteX0" fmla="*/ 0 w 1529166"/>
              <a:gd name="connsiteY0" fmla="*/ 472920 h 472920"/>
              <a:gd name="connsiteX1" fmla="*/ 650929 w 1529166"/>
              <a:gd name="connsiteY1" fmla="*/ 2805 h 472920"/>
              <a:gd name="connsiteX2" fmla="*/ 1529166 w 1529166"/>
              <a:gd name="connsiteY2" fmla="*/ 312771 h 47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166" h="472920">
                <a:moveTo>
                  <a:pt x="0" y="472920"/>
                </a:moveTo>
                <a:cubicBezTo>
                  <a:pt x="198034" y="251208"/>
                  <a:pt x="396068" y="29496"/>
                  <a:pt x="650929" y="2805"/>
                </a:cubicBezTo>
                <a:cubicBezTo>
                  <a:pt x="905790" y="-23887"/>
                  <a:pt x="1217478" y="144442"/>
                  <a:pt x="1529166" y="31277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970143"/>
      </p:ext>
    </p:extLst>
  </p:cSld>
  <p:clrMapOvr>
    <a:masterClrMapping/>
  </p:clrMapOvr>
  <p:transition spd="slow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72AC20-23B4-1D6D-D76A-F908656B0392}"/>
              </a:ext>
            </a:extLst>
          </p:cNvPr>
          <p:cNvSpPr txBox="1"/>
          <p:nvPr/>
        </p:nvSpPr>
        <p:spPr>
          <a:xfrm flipH="1">
            <a:off x="3501191" y="4168068"/>
            <a:ext cx="66869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How did the </a:t>
            </a:r>
            <a:r>
              <a:rPr lang="en-US" sz="4000" dirty="0">
                <a:highlight>
                  <a:srgbClr val="000000"/>
                </a:highlight>
                <a:latin typeface="Programma" panose="02000009000000000000" pitchFamily="49" charset="0"/>
              </a:rPr>
              <a:t>Client</a:t>
            </a:r>
            <a:r>
              <a:rPr lang="en-US" sz="4000" dirty="0"/>
              <a:t> get the private address of the </a:t>
            </a:r>
            <a:r>
              <a:rPr lang="en-US" sz="4000" dirty="0">
                <a:latin typeface="Programma" panose="02000009000000000000" pitchFamily="49" charset="0"/>
              </a:rPr>
              <a:t>Agent</a:t>
            </a:r>
            <a:r>
              <a:rPr lang="en-US" sz="40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946560944"/>
      </p:ext>
    </p:extLst>
  </p:cSld>
  <p:clrMapOvr>
    <a:masterClrMapping/>
  </p:clrMapOvr>
  <p:transition spd="slow">
    <p:strips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5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96551B9-00A2-6984-037D-7C573FCD4CF0}"/>
              </a:ext>
            </a:extLst>
          </p:cNvPr>
          <p:cNvSpPr/>
          <p:nvPr/>
        </p:nvSpPr>
        <p:spPr>
          <a:xfrm>
            <a:off x="3254644" y="1584379"/>
            <a:ext cx="1894952" cy="952177"/>
          </a:xfrm>
          <a:custGeom>
            <a:avLst/>
            <a:gdLst>
              <a:gd name="connsiteX0" fmla="*/ 0 w 1894952"/>
              <a:gd name="connsiteY0" fmla="*/ 94604 h 952177"/>
              <a:gd name="connsiteX1" fmla="*/ 1684149 w 1894952"/>
              <a:gd name="connsiteY1" fmla="*/ 79106 h 952177"/>
              <a:gd name="connsiteX2" fmla="*/ 1813302 w 1894952"/>
              <a:gd name="connsiteY2" fmla="*/ 952177 h 95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952" h="952177">
                <a:moveTo>
                  <a:pt x="0" y="94604"/>
                </a:moveTo>
                <a:cubicBezTo>
                  <a:pt x="690966" y="15390"/>
                  <a:pt x="1381932" y="-63823"/>
                  <a:pt x="1684149" y="79106"/>
                </a:cubicBezTo>
                <a:cubicBezTo>
                  <a:pt x="1986366" y="222035"/>
                  <a:pt x="1899834" y="587106"/>
                  <a:pt x="1813302" y="95217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42513E4-A382-43CA-DAC4-231F794D2DB0}"/>
              </a:ext>
            </a:extLst>
          </p:cNvPr>
          <p:cNvGrpSpPr/>
          <p:nvPr/>
        </p:nvGrpSpPr>
        <p:grpSpPr>
          <a:xfrm>
            <a:off x="3620128" y="2577374"/>
            <a:ext cx="2838277" cy="1396139"/>
            <a:chOff x="3620128" y="2843384"/>
            <a:chExt cx="2838277" cy="13961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A419BAA-6A26-1F46-A5E5-4D571189DE7A}"/>
                </a:ext>
              </a:extLst>
            </p:cNvPr>
            <p:cNvSpPr/>
            <p:nvPr/>
          </p:nvSpPr>
          <p:spPr>
            <a:xfrm>
              <a:off x="3892956" y="2843384"/>
              <a:ext cx="2303280" cy="1396139"/>
            </a:xfrm>
            <a:prstGeom prst="rect">
              <a:avLst/>
            </a:prstGeom>
            <a:solidFill>
              <a:schemeClr val="tx2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81BAA3E-D6F1-178E-7FA4-EE22B7AFD316}"/>
                </a:ext>
              </a:extLst>
            </p:cNvPr>
            <p:cNvSpPr txBox="1"/>
            <p:nvPr/>
          </p:nvSpPr>
          <p:spPr>
            <a:xfrm>
              <a:off x="3620128" y="3067632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Greeter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2698677"/>
      </p:ext>
    </p:extLst>
  </p:cSld>
  <p:clrMapOvr>
    <a:masterClrMapping/>
  </p:clrMapOvr>
  <p:transition spd="slow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1AB3D5-067A-0203-926E-80AD0CEC7F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Operating System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F3AF07D-DDDF-3B9A-1600-5CF0688CE2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71042"/>
      </p:ext>
    </p:extLst>
  </p:cSld>
  <p:clrMapOvr>
    <a:masterClrMapping/>
  </p:clrMapOvr>
  <p:transition spd="slow"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96551B9-00A2-6984-037D-7C573FCD4CF0}"/>
              </a:ext>
            </a:extLst>
          </p:cNvPr>
          <p:cNvSpPr/>
          <p:nvPr/>
        </p:nvSpPr>
        <p:spPr>
          <a:xfrm>
            <a:off x="3254644" y="1584379"/>
            <a:ext cx="1894952" cy="952177"/>
          </a:xfrm>
          <a:custGeom>
            <a:avLst/>
            <a:gdLst>
              <a:gd name="connsiteX0" fmla="*/ 0 w 1894952"/>
              <a:gd name="connsiteY0" fmla="*/ 94604 h 952177"/>
              <a:gd name="connsiteX1" fmla="*/ 1684149 w 1894952"/>
              <a:gd name="connsiteY1" fmla="*/ 79106 h 952177"/>
              <a:gd name="connsiteX2" fmla="*/ 1813302 w 1894952"/>
              <a:gd name="connsiteY2" fmla="*/ 952177 h 95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952" h="952177">
                <a:moveTo>
                  <a:pt x="0" y="94604"/>
                </a:moveTo>
                <a:cubicBezTo>
                  <a:pt x="690966" y="15390"/>
                  <a:pt x="1381932" y="-63823"/>
                  <a:pt x="1684149" y="79106"/>
                </a:cubicBezTo>
                <a:cubicBezTo>
                  <a:pt x="1986366" y="222035"/>
                  <a:pt x="1899834" y="587106"/>
                  <a:pt x="1813302" y="95217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61ECBC07-94EA-238B-7165-D76B3AED29E3}"/>
              </a:ext>
            </a:extLst>
          </p:cNvPr>
          <p:cNvSpPr/>
          <p:nvPr/>
        </p:nvSpPr>
        <p:spPr>
          <a:xfrm rot="20305132">
            <a:off x="6425442" y="1978938"/>
            <a:ext cx="1611816" cy="1544665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BB15E4-CBC0-44D9-4F06-6105B828A4AE}"/>
              </a:ext>
            </a:extLst>
          </p:cNvPr>
          <p:cNvSpPr txBox="1"/>
          <p:nvPr/>
        </p:nvSpPr>
        <p:spPr>
          <a:xfrm>
            <a:off x="7190990" y="3656075"/>
            <a:ext cx="4933979" cy="1077218"/>
          </a:xfrm>
          <a:prstGeom prst="rect">
            <a:avLst/>
          </a:prstGeom>
          <a:noFill/>
          <a:ln w="762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Programma" panose="02000009000000000000" pitchFamily="49" charset="0"/>
              </a:rPr>
              <a:t>Greeter</a:t>
            </a:r>
            <a:r>
              <a:rPr lang="en-US" sz="3200" dirty="0"/>
              <a:t>’s network address</a:t>
            </a:r>
          </a:p>
          <a:p>
            <a:r>
              <a:rPr lang="en-US" sz="3200" dirty="0">
                <a:latin typeface="Programma" panose="02000009000000000000" pitchFamily="49" charset="0"/>
              </a:rPr>
              <a:t>Greeter</a:t>
            </a:r>
            <a:r>
              <a:rPr lang="en-US" sz="3200" dirty="0"/>
              <a:t>’s public key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928474A-9339-9A87-84C3-F91003009C13}"/>
              </a:ext>
            </a:extLst>
          </p:cNvPr>
          <p:cNvGrpSpPr/>
          <p:nvPr/>
        </p:nvGrpSpPr>
        <p:grpSpPr>
          <a:xfrm>
            <a:off x="3620128" y="2577374"/>
            <a:ext cx="2838277" cy="1396139"/>
            <a:chOff x="3620128" y="2843384"/>
            <a:chExt cx="2838277" cy="139613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91EF758-B728-1DDA-EA50-30741AE87C7A}"/>
                </a:ext>
              </a:extLst>
            </p:cNvPr>
            <p:cNvSpPr/>
            <p:nvPr/>
          </p:nvSpPr>
          <p:spPr>
            <a:xfrm>
              <a:off x="3892956" y="2843384"/>
              <a:ext cx="2303280" cy="1396139"/>
            </a:xfrm>
            <a:prstGeom prst="rect">
              <a:avLst/>
            </a:prstGeom>
            <a:solidFill>
              <a:schemeClr val="tx2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6FCD9E0-8CFA-EEC0-16A8-86E870843DEC}"/>
                </a:ext>
              </a:extLst>
            </p:cNvPr>
            <p:cNvSpPr txBox="1"/>
            <p:nvPr/>
          </p:nvSpPr>
          <p:spPr>
            <a:xfrm>
              <a:off x="3620128" y="3067632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Greeter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7308403"/>
      </p:ext>
    </p:extLst>
  </p:cSld>
  <p:clrMapOvr>
    <a:masterClrMapping/>
  </p:clrMapOvr>
  <p:transition spd="slow">
    <p:strips dir="l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96551B9-00A2-6984-037D-7C573FCD4CF0}"/>
              </a:ext>
            </a:extLst>
          </p:cNvPr>
          <p:cNvSpPr/>
          <p:nvPr/>
        </p:nvSpPr>
        <p:spPr>
          <a:xfrm>
            <a:off x="3254644" y="1584379"/>
            <a:ext cx="1894952" cy="952177"/>
          </a:xfrm>
          <a:custGeom>
            <a:avLst/>
            <a:gdLst>
              <a:gd name="connsiteX0" fmla="*/ 0 w 1894952"/>
              <a:gd name="connsiteY0" fmla="*/ 94604 h 952177"/>
              <a:gd name="connsiteX1" fmla="*/ 1684149 w 1894952"/>
              <a:gd name="connsiteY1" fmla="*/ 79106 h 952177"/>
              <a:gd name="connsiteX2" fmla="*/ 1813302 w 1894952"/>
              <a:gd name="connsiteY2" fmla="*/ 952177 h 95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952" h="952177">
                <a:moveTo>
                  <a:pt x="0" y="94604"/>
                </a:moveTo>
                <a:cubicBezTo>
                  <a:pt x="690966" y="15390"/>
                  <a:pt x="1381932" y="-63823"/>
                  <a:pt x="1684149" y="79106"/>
                </a:cubicBezTo>
                <a:cubicBezTo>
                  <a:pt x="1986366" y="222035"/>
                  <a:pt x="1899834" y="587106"/>
                  <a:pt x="1813302" y="95217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61ECBC07-94EA-238B-7165-D76B3AED29E3}"/>
              </a:ext>
            </a:extLst>
          </p:cNvPr>
          <p:cNvSpPr/>
          <p:nvPr/>
        </p:nvSpPr>
        <p:spPr>
          <a:xfrm rot="9441721">
            <a:off x="6425442" y="1978938"/>
            <a:ext cx="1611816" cy="1544665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B386DD-CBB5-B018-01A6-BD3DB30BD411}"/>
              </a:ext>
            </a:extLst>
          </p:cNvPr>
          <p:cNvSpPr/>
          <p:nvPr/>
        </p:nvSpPr>
        <p:spPr>
          <a:xfrm>
            <a:off x="3068664" y="309143"/>
            <a:ext cx="3822916" cy="2568376"/>
          </a:xfrm>
          <a:custGeom>
            <a:avLst/>
            <a:gdLst>
              <a:gd name="connsiteX0" fmla="*/ 3822916 w 3822916"/>
              <a:gd name="connsiteY0" fmla="*/ 2568376 h 2568376"/>
              <a:gd name="connsiteX1" fmla="*/ 1932122 w 3822916"/>
              <a:gd name="connsiteY1" fmla="*/ 73149 h 2568376"/>
              <a:gd name="connsiteX2" fmla="*/ 0 w 3822916"/>
              <a:gd name="connsiteY2" fmla="*/ 910057 h 2568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22916" h="2568376">
                <a:moveTo>
                  <a:pt x="3822916" y="2568376"/>
                </a:moveTo>
                <a:cubicBezTo>
                  <a:pt x="3196095" y="1458955"/>
                  <a:pt x="2569275" y="349535"/>
                  <a:pt x="1932122" y="73149"/>
                </a:cubicBezTo>
                <a:cubicBezTo>
                  <a:pt x="1294969" y="-203238"/>
                  <a:pt x="647484" y="353409"/>
                  <a:pt x="0" y="91005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oval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7F24EFC-D66B-993A-E47E-B8E7C307B18D}"/>
              </a:ext>
            </a:extLst>
          </p:cNvPr>
          <p:cNvGrpSpPr/>
          <p:nvPr/>
        </p:nvGrpSpPr>
        <p:grpSpPr>
          <a:xfrm>
            <a:off x="3620128" y="2577374"/>
            <a:ext cx="2838277" cy="1396139"/>
            <a:chOff x="3620128" y="2843384"/>
            <a:chExt cx="2838277" cy="139613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365280A-050A-FA9A-E7A8-FB7DA62789FF}"/>
                </a:ext>
              </a:extLst>
            </p:cNvPr>
            <p:cNvSpPr/>
            <p:nvPr/>
          </p:nvSpPr>
          <p:spPr>
            <a:xfrm>
              <a:off x="3892956" y="2843384"/>
              <a:ext cx="2303280" cy="1396139"/>
            </a:xfrm>
            <a:prstGeom prst="rect">
              <a:avLst/>
            </a:prstGeom>
            <a:solidFill>
              <a:schemeClr val="tx2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0E3A048-726F-C6D8-F66A-875978ED8340}"/>
                </a:ext>
              </a:extLst>
            </p:cNvPr>
            <p:cNvSpPr txBox="1"/>
            <p:nvPr/>
          </p:nvSpPr>
          <p:spPr>
            <a:xfrm>
              <a:off x="3620128" y="3067632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Greeter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0160398"/>
      </p:ext>
    </p:extLst>
  </p:cSld>
  <p:clrMapOvr>
    <a:masterClrMapping/>
  </p:clrMapOvr>
  <p:transition spd="slow">
    <p:strips dir="r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D3C0A-D17C-0844-EC0B-27DB9A17F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1"/>
            <a:ext cx="9144000" cy="2387600"/>
          </a:xfrm>
        </p:spPr>
        <p:txBody>
          <a:bodyPr anchor="ctr"/>
          <a:lstStyle/>
          <a:p>
            <a:r>
              <a:rPr lang="en-US" dirty="0"/>
              <a:t>The Procession Protocol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1FCBE2-0249-85D8-0E6E-B6CB848CB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075" y="2817258"/>
            <a:ext cx="3195849" cy="367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937273"/>
      </p:ext>
    </p:extLst>
  </p:cSld>
  <p:clrMapOvr>
    <a:masterClrMapping/>
  </p:clrMapOvr>
  <p:transition spd="slow">
    <p:strips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BA1A7E-A3A9-DDC1-2772-3EA6DB6768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667" y="2817258"/>
            <a:ext cx="3227257" cy="37274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1D3C0A-D17C-0844-EC0B-27DB9A17F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0"/>
            <a:ext cx="9144000" cy="2387600"/>
          </a:xfrm>
        </p:spPr>
        <p:txBody>
          <a:bodyPr anchor="ctr"/>
          <a:lstStyle/>
          <a:p>
            <a:r>
              <a:rPr lang="en-US" dirty="0"/>
              <a:t>The Seif Protocol</a:t>
            </a:r>
          </a:p>
        </p:txBody>
      </p:sp>
    </p:spTree>
    <p:extLst>
      <p:ext uri="{BB962C8B-B14F-4D97-AF65-F5344CB8AC3E}">
        <p14:creationId xmlns:p14="http://schemas.microsoft.com/office/powerpoint/2010/main" val="5926088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99FB1-BB36-9EFD-ADF6-B20AC3916F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6600" dirty="0">
                <a:latin typeface="Colonna MT" panose="04020805060202030203" pitchFamily="82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KIM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10B64-3197-C540-CDEE-8DEC9A7164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Byte oriented character/integer encoding.</a:t>
            </a:r>
          </a:p>
          <a:p>
            <a:r>
              <a:rPr lang="en-US" sz="3600" dirty="0"/>
              <a:t>Seventh bit continuation.</a:t>
            </a:r>
          </a:p>
        </p:txBody>
      </p:sp>
    </p:spTree>
    <p:extLst>
      <p:ext uri="{BB962C8B-B14F-4D97-AF65-F5344CB8AC3E}">
        <p14:creationId xmlns:p14="http://schemas.microsoft.com/office/powerpoint/2010/main" val="3740258846"/>
      </p:ext>
    </p:extLst>
  </p:cSld>
  <p:clrMapOvr>
    <a:masterClrMapping/>
  </p:clrMapOvr>
  <p:transition spd="slow"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49281F-194A-D0C5-AD22-D20EE4614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0678"/>
            <a:ext cx="9144000" cy="2385609"/>
          </a:xfrm>
        </p:spPr>
        <p:txBody>
          <a:bodyPr anchor="ctr">
            <a:normAutofit fontScale="90000"/>
          </a:bodyPr>
          <a:lstStyle/>
          <a:p>
            <a:r>
              <a:rPr lang="en-US" sz="24000" dirty="0">
                <a:latin typeface="Harlow Solid Italic" panose="04030604020F02020D02" pitchFamily="82" charset="0"/>
              </a:rPr>
              <a:t>Nota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312DCDC-280D-C448-096B-585AE3CAE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59288"/>
            <a:ext cx="9144000" cy="1655762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+mj-lt"/>
              </a:rPr>
              <a:t>JSON-like binary encoding with blobs and private process addresses</a:t>
            </a:r>
          </a:p>
        </p:txBody>
      </p:sp>
    </p:spTree>
    <p:extLst>
      <p:ext uri="{BB962C8B-B14F-4D97-AF65-F5344CB8AC3E}">
        <p14:creationId xmlns:p14="http://schemas.microsoft.com/office/powerpoint/2010/main" val="3703659771"/>
      </p:ext>
    </p:extLst>
  </p:cSld>
  <p:clrMapOvr>
    <a:masterClrMapping/>
  </p:clrMapOvr>
  <p:transition spd="slow">
    <p:strips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D3C0A-D17C-0844-EC0B-27DB9A17F4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dirty="0"/>
              <a:t>The Procession Protocol does not care what languages the programs are written in.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1FCBE2-0249-85D8-0E6E-B6CB848CB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765" y="4014290"/>
            <a:ext cx="1736470" cy="199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97544"/>
      </p:ext>
    </p:extLst>
  </p:cSld>
  <p:clrMapOvr>
    <a:masterClrMapping/>
  </p:clrMapOvr>
  <p:transition spd="slow">
    <p:strips dir="r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A88E1-84CF-6669-6BE4-204E8BA5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Programming Paradigms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26C5-D22A-E6D9-7533-8B619868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251" y="1825625"/>
            <a:ext cx="903454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0.  Von Neumann architecture</a:t>
            </a:r>
          </a:p>
          <a:p>
            <a:pPr marL="0" indent="0">
              <a:buNone/>
            </a:pPr>
            <a:r>
              <a:rPr lang="en-US" sz="3200" dirty="0"/>
              <a:t>1.  Symbolic programming</a:t>
            </a:r>
          </a:p>
          <a:p>
            <a:pPr marL="0" indent="0">
              <a:buNone/>
            </a:pPr>
            <a:r>
              <a:rPr lang="en-US" sz="3200" dirty="0"/>
              <a:t>2.  High level language</a:t>
            </a:r>
          </a:p>
          <a:p>
            <a:pPr marL="0" indent="0">
              <a:buNone/>
            </a:pPr>
            <a:r>
              <a:rPr lang="en-US" sz="3200" dirty="0"/>
              <a:t>3.  Structured programming</a:t>
            </a:r>
          </a:p>
          <a:p>
            <a:pPr marL="0" indent="0">
              <a:buNone/>
            </a:pPr>
            <a:r>
              <a:rPr lang="en-US" sz="3200" dirty="0"/>
              <a:t>4.  Object oriented programming</a:t>
            </a:r>
          </a:p>
          <a:p>
            <a:pPr marL="514350" indent="-514350">
              <a:buAutoNum type="arabicPeriod" startAt="5"/>
            </a:pPr>
            <a:r>
              <a:rPr lang="en-US" sz="3200" dirty="0"/>
              <a:t>Functional programming</a:t>
            </a:r>
          </a:p>
          <a:p>
            <a:pPr marL="514350" indent="-514350">
              <a:buAutoNum type="arabicPeriod" startAt="5"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program runs in a single machine.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258857"/>
      </p:ext>
    </p:extLst>
  </p:cSld>
  <p:clrMapOvr>
    <a:masterClrMapping/>
  </p:clrMapOvr>
  <p:transition spd="slow">
    <p:strips dir="r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A88E1-84CF-6669-6BE4-204E8BA5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Programming Paradigms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26C5-D22A-E6D9-7533-8B619868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251" y="1825625"/>
            <a:ext cx="903454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0.  Von Neumann architecture</a:t>
            </a:r>
          </a:p>
          <a:p>
            <a:pPr marL="0" indent="0">
              <a:buNone/>
            </a:pPr>
            <a:r>
              <a:rPr lang="en-US" sz="3200" dirty="0"/>
              <a:t>1.  Symbolic programming</a:t>
            </a:r>
          </a:p>
          <a:p>
            <a:pPr marL="0" indent="0">
              <a:buNone/>
            </a:pPr>
            <a:r>
              <a:rPr lang="en-US" sz="3200" dirty="0"/>
              <a:t>2.  High level language</a:t>
            </a:r>
          </a:p>
          <a:p>
            <a:pPr marL="0" indent="0">
              <a:buNone/>
            </a:pPr>
            <a:r>
              <a:rPr lang="en-US" sz="3200" dirty="0"/>
              <a:t>3.  Structured programming</a:t>
            </a:r>
          </a:p>
          <a:p>
            <a:pPr marL="0" indent="0">
              <a:buNone/>
            </a:pPr>
            <a:r>
              <a:rPr lang="en-US" sz="3200" dirty="0"/>
              <a:t>4.  Object oriented programming</a:t>
            </a:r>
          </a:p>
          <a:p>
            <a:pPr marL="514350" indent="-514350">
              <a:buAutoNum type="arabicPeriod" startAt="5"/>
            </a:pPr>
            <a:r>
              <a:rPr lang="en-US" sz="3200" dirty="0"/>
              <a:t>Functional programming</a:t>
            </a:r>
          </a:p>
          <a:p>
            <a:pPr marL="514350" indent="-514350">
              <a:buAutoNum type="arabicPeriod" startAt="5"/>
            </a:pPr>
            <a:r>
              <a:rPr lang="en-US" sz="3200" dirty="0"/>
              <a:t>Secure distributed programming [</a:t>
            </a:r>
            <a:r>
              <a:rPr lang="en-US" sz="2800" dirty="0"/>
              <a:t>Procession]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6832677"/>
      </p:ext>
    </p:extLst>
  </p:cSld>
  <p:clrMapOvr>
    <a:masterClrMapping/>
  </p:clrMapOvr>
  <p:transition spd="slow">
    <p:strips dir="r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7127A1-3D06-0081-6938-926534CF7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3348237"/>
          </a:xfrm>
        </p:spPr>
        <p:txBody>
          <a:bodyPr anchor="ctr">
            <a:noAutofit/>
          </a:bodyPr>
          <a:lstStyle/>
          <a:p>
            <a:r>
              <a:rPr lang="en-US" sz="10300" dirty="0">
                <a:latin typeface="HandelGothic BT" panose="04030805030B02020C03" pitchFamily="82" charset="0"/>
              </a:rPr>
              <a:t>Misty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720E9E0-1A3E-EEB8-7C5E-FF49D12819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80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EB469-DE35-21F1-02B6-67A1FEA0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1D7CA-DE12-6E8A-4E6B-D27CBA4BF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594" y="1825625"/>
            <a:ext cx="10248206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/>
              <a:t>Resident program loader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Input/output manager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Process manager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Security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Malware, Adware, and Spyware</a:t>
            </a:r>
          </a:p>
        </p:txBody>
      </p:sp>
    </p:spTree>
    <p:extLst>
      <p:ext uri="{BB962C8B-B14F-4D97-AF65-F5344CB8AC3E}">
        <p14:creationId xmlns:p14="http://schemas.microsoft.com/office/powerpoint/2010/main" val="3305734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D3713-0384-8FD8-2E6E-63EE6CA3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HandelGothic BT" panose="04030805030B02020C03" pitchFamily="82" charset="0"/>
              </a:rPr>
              <a:t>Misty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F5B2D-7DAD-2779-99DC-2101A46AD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Strictly speaking, a new programming language is not needed to enjoy the procession paradigm.</a:t>
            </a:r>
          </a:p>
          <a:p>
            <a:endParaRPr lang="en-US" sz="3600" dirty="0"/>
          </a:p>
          <a:p>
            <a:r>
              <a:rPr lang="en-US" sz="3600" dirty="0"/>
              <a:t>However, a new programming language can make it easier to think effectively in the new paradigm.</a:t>
            </a:r>
          </a:p>
          <a:p>
            <a:endParaRPr lang="en-US" sz="3600" dirty="0"/>
          </a:p>
          <a:p>
            <a:r>
              <a:rPr lang="en-US" sz="3600" dirty="0">
                <a:latin typeface="HandelGothic BT" panose="04030805030B02020C03" pitchFamily="82" charset="0"/>
              </a:rPr>
              <a:t>Misty</a:t>
            </a:r>
            <a:r>
              <a:rPr lang="en-US" sz="3600" dirty="0"/>
              <a:t> is a transitional language, combining message passing with a functional language.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794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F805A-9F1E-4F90-8764-B2EDA227C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HandelGothic BT" panose="04030805030B02020C03" pitchFamily="82" charset="0"/>
              </a:rPr>
              <a:t>Misty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A776A-770D-9B75-4E99-468590503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49" y="1825624"/>
            <a:ext cx="11671069" cy="47996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Transitional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 Industry likes little steps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 Hopefully, the result will not be as crappy as C++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 Take the best of current practice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 Expansion kit of Secure Communicating Process functionality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9868564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D3713-0384-8FD8-2E6E-63EE6CA3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HandelGothic BT" panose="04030805030B02020C03" pitchFamily="82" charset="0"/>
              </a:rPr>
              <a:t>Misty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F5B2D-7DAD-2779-99DC-2101A46AD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916" y="1825625"/>
            <a:ext cx="755488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dirty="0"/>
              <a:t>Influences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4400" dirty="0"/>
              <a:t> JavaScript</a:t>
            </a:r>
          </a:p>
          <a:p>
            <a:r>
              <a:rPr lang="en-US" sz="4400" dirty="0"/>
              <a:t> The Actor Model</a:t>
            </a:r>
          </a:p>
          <a:p>
            <a:r>
              <a:rPr lang="en-US" sz="4400" dirty="0"/>
              <a:t> E</a:t>
            </a:r>
          </a:p>
          <a:p>
            <a:r>
              <a:rPr lang="en-US" sz="4400" dirty="0"/>
              <a:t> Erlang</a:t>
            </a:r>
          </a:p>
          <a:p>
            <a:r>
              <a:rPr lang="en-US" sz="4400" dirty="0"/>
              <a:t> </a:t>
            </a:r>
            <a:r>
              <a:rPr lang="en-US" sz="4400" dirty="0" err="1"/>
              <a:t>Rebol</a:t>
            </a:r>
            <a:endParaRPr lang="en-US" sz="44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000302"/>
      </p:ext>
    </p:extLst>
  </p:cSld>
  <p:clrMapOvr>
    <a:masterClrMapping/>
  </p:clrMapOvr>
  <p:transition spd="slow">
    <p:strips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5AE9A7-0E51-5ADE-E132-FDE01D9F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HandelGothic BT" panose="04030805030B02020C03" pitchFamily="82" charset="0"/>
              </a:rPr>
              <a:t>Misty</a:t>
            </a:r>
            <a:endParaRPr lang="en-US" sz="72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939705-8F77-5BC9-8717-F16319B2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concurrency model...</a:t>
            </a:r>
          </a:p>
          <a:p>
            <a:r>
              <a:rPr lang="en-US" sz="3600" dirty="0"/>
              <a:t>The communication model...</a:t>
            </a:r>
          </a:p>
          <a:p>
            <a:r>
              <a:rPr lang="en-US" sz="3600" dirty="0"/>
              <a:t>The security model...</a:t>
            </a:r>
          </a:p>
          <a:p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...all come from a single mechanism.</a:t>
            </a:r>
          </a:p>
        </p:txBody>
      </p:sp>
    </p:spTree>
    <p:extLst>
      <p:ext uri="{BB962C8B-B14F-4D97-AF65-F5344CB8AC3E}">
        <p14:creationId xmlns:p14="http://schemas.microsoft.com/office/powerpoint/2010/main" val="4202029109"/>
      </p:ext>
    </p:extLst>
  </p:cSld>
  <p:clrMapOvr>
    <a:masterClrMapping/>
  </p:clrMapOvr>
  <p:transition spd="slow">
    <p:strips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63F6-673A-3CBB-EE1C-90D3AE3E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HandelGothic BT" panose="04030805030B02020C03" pitchFamily="82" charset="0"/>
              </a:rPr>
              <a:t>Misty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EAF18-FBB3-6D06-23DB-D1A170B9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7" y="1617805"/>
            <a:ext cx="11534862" cy="5003015"/>
          </a:xfrm>
        </p:spPr>
        <p:txBody>
          <a:bodyPr>
            <a:noAutofit/>
          </a:bodyPr>
          <a:lstStyle/>
          <a:p>
            <a:r>
              <a:rPr lang="en-US" sz="3200" dirty="0"/>
              <a:t>A process runs a program in a machine.</a:t>
            </a:r>
          </a:p>
          <a:p>
            <a:r>
              <a:rPr lang="en-US" sz="3200" dirty="0"/>
              <a:t>A process communicates with other processes only by message passing.</a:t>
            </a:r>
          </a:p>
          <a:p>
            <a:r>
              <a:rPr lang="en-US" sz="3200" dirty="0"/>
              <a:t>There is no shared memory, even between processes in the same machine.</a:t>
            </a:r>
          </a:p>
          <a:p>
            <a:r>
              <a:rPr lang="en-US" sz="3200" dirty="0"/>
              <a:t>A process can create new processes in its own machine.</a:t>
            </a:r>
          </a:p>
          <a:p>
            <a:r>
              <a:rPr lang="en-US" sz="3200" dirty="0"/>
              <a:t>Every process has an unguessable private address.</a:t>
            </a:r>
          </a:p>
          <a:p>
            <a:r>
              <a:rPr lang="en-US" sz="3200" dirty="0"/>
              <a:t>If you have an process’s private address, you can send messages to that process.</a:t>
            </a:r>
          </a:p>
        </p:txBody>
      </p:sp>
    </p:spTree>
    <p:extLst>
      <p:ext uri="{BB962C8B-B14F-4D97-AF65-F5344CB8AC3E}">
        <p14:creationId xmlns:p14="http://schemas.microsoft.com/office/powerpoint/2010/main" val="132710841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EBE5-F218-71A7-92B8-B40C1A05C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HandelGothic BT" panose="04030805030B02020C03" pitchFamily="82" charset="0"/>
              </a:rPr>
              <a:t>Misty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358C5-0385-8079-BA6C-1F8314E9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1825625"/>
            <a:ext cx="11853948" cy="4351338"/>
          </a:xfrm>
        </p:spPr>
        <p:txBody>
          <a:bodyPr>
            <a:noAutofit/>
          </a:bodyPr>
          <a:lstStyle/>
          <a:p>
            <a:r>
              <a:rPr lang="en-US" sz="3200" dirty="0"/>
              <a:t>Messages can contain private process addresses.</a:t>
            </a:r>
          </a:p>
          <a:p>
            <a:r>
              <a:rPr lang="en-US" sz="3200" dirty="0"/>
              <a:t>Processes can have state, which can change based on received messages.</a:t>
            </a:r>
          </a:p>
          <a:p>
            <a:r>
              <a:rPr lang="en-US" sz="3200"/>
              <a:t>A </a:t>
            </a:r>
            <a:r>
              <a:rPr lang="en-US" sz="3200" dirty="0"/>
              <a:t>process will not be given the next message until it is done with the previous message.</a:t>
            </a:r>
          </a:p>
          <a:p>
            <a:r>
              <a:rPr lang="en-US" sz="3200" dirty="0"/>
              <a:t>Outgoing messages sent by a process will be held until it is done.</a:t>
            </a:r>
          </a:p>
          <a:p>
            <a:r>
              <a:rPr lang="en-US" sz="3200" dirty="0"/>
              <a:t>A process’s turn may be timesliced.</a:t>
            </a:r>
          </a:p>
        </p:txBody>
      </p:sp>
    </p:spTree>
    <p:extLst>
      <p:ext uri="{BB962C8B-B14F-4D97-AF65-F5344CB8AC3E}">
        <p14:creationId xmlns:p14="http://schemas.microsoft.com/office/powerpoint/2010/main" val="387688834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98AA-387F-7628-0B43-8142DF7A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Acquiring private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84FA0-7F20-4136-1DB4-2DD491189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By creation: </a:t>
            </a:r>
          </a:p>
          <a:p>
            <a:pPr marL="457200" lvl="1" indent="0">
              <a:buNone/>
            </a:pPr>
            <a:r>
              <a:rPr lang="en-US" dirty="0"/>
              <a:t>When a process creates a new process, it receives the new process’s private address.</a:t>
            </a:r>
          </a:p>
          <a:p>
            <a:endParaRPr lang="en-US" dirty="0"/>
          </a:p>
          <a:p>
            <a:r>
              <a:rPr lang="en-US" dirty="0"/>
              <a:t>By construction: </a:t>
            </a:r>
          </a:p>
          <a:p>
            <a:pPr marL="457200" lvl="1" indent="0">
              <a:buNone/>
            </a:pPr>
            <a:r>
              <a:rPr lang="en-US" dirty="0"/>
              <a:t>A new process can be endowed with private process addresses when it is made.</a:t>
            </a:r>
          </a:p>
          <a:p>
            <a:endParaRPr lang="en-US" dirty="0"/>
          </a:p>
          <a:p>
            <a:r>
              <a:rPr lang="en-US" dirty="0"/>
              <a:t>By introduction: </a:t>
            </a:r>
          </a:p>
          <a:p>
            <a:pPr marL="457200" lvl="1" indent="0">
              <a:buNone/>
            </a:pPr>
            <a:r>
              <a:rPr lang="en-US" dirty="0"/>
              <a:t>A process can receive messages containing private process addresses.</a:t>
            </a:r>
          </a:p>
        </p:txBody>
      </p:sp>
    </p:spTree>
    <p:extLst>
      <p:ext uri="{BB962C8B-B14F-4D97-AF65-F5344CB8AC3E}">
        <p14:creationId xmlns:p14="http://schemas.microsoft.com/office/powerpoint/2010/main" val="3377058316"/>
      </p:ext>
    </p:extLst>
  </p:cSld>
  <p:clrMapOvr>
    <a:masterClrMapping/>
  </p:clrMapOvr>
  <p:transition spd="slow">
    <p:strips dir="r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C35E5-5055-42B4-E433-D95AB8A9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Robustness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BD5E-5C93-9B83-5352-6CE896F1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4519" y="4589463"/>
            <a:ext cx="10515600" cy="1908991"/>
          </a:xfrm>
        </p:spPr>
        <p:txBody>
          <a:bodyPr>
            <a:normAutofit/>
          </a:bodyPr>
          <a:lstStyle/>
          <a:p>
            <a:r>
              <a:rPr lang="en-US" sz="4000" dirty="0"/>
              <a:t>Distributed programs have many more potential points of failure than stand alone programs.</a:t>
            </a:r>
          </a:p>
        </p:txBody>
      </p:sp>
    </p:spTree>
    <p:extLst>
      <p:ext uri="{BB962C8B-B14F-4D97-AF65-F5344CB8AC3E}">
        <p14:creationId xmlns:p14="http://schemas.microsoft.com/office/powerpoint/2010/main" val="1625226983"/>
      </p:ext>
    </p:extLst>
  </p:cSld>
  <p:clrMapOvr>
    <a:masterClrMapping/>
  </p:clrMapOvr>
  <p:transition spd="slow">
    <p:strips dir="r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522387-8F34-3503-538B-DCF8E32E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Reliability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F0B25B-83DF-F27E-3418-EF2ECCE71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18433" cy="4351338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It is easiest to reason about a program when it is starting up.</a:t>
            </a:r>
          </a:p>
          <a:p>
            <a:endParaRPr lang="en-US" sz="3600" dirty="0"/>
          </a:p>
          <a:p>
            <a:r>
              <a:rPr lang="en-US" sz="3600" dirty="0"/>
              <a:t>It is hardest to reason about a program when it is failing unexpectantly.</a:t>
            </a:r>
          </a:p>
        </p:txBody>
      </p:sp>
    </p:spTree>
    <p:extLst>
      <p:ext uri="{BB962C8B-B14F-4D97-AF65-F5344CB8AC3E}">
        <p14:creationId xmlns:p14="http://schemas.microsoft.com/office/powerpoint/2010/main" val="26940351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A76311-9CDA-E34B-EE8B-545B1525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US" sz="12500" dirty="0"/>
              <a:t>Failure is always an option.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FA380-63F1-7063-0854-92B4330386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2252799"/>
      </p:ext>
    </p:extLst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C288-552E-58FA-B628-09EEA3BA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3D446-48AB-AAAC-9EC2-FB0FEBC1E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/>
              <a:t>Secure memory container for a program.</a:t>
            </a:r>
          </a:p>
          <a:p>
            <a:pPr>
              <a:lnSpc>
                <a:spcPct val="100000"/>
              </a:lnSpc>
            </a:pPr>
            <a:r>
              <a:rPr lang="en-US" sz="3600" dirty="0"/>
              <a:t>Processes tend to be very heavy.</a:t>
            </a:r>
          </a:p>
          <a:p>
            <a:pPr>
              <a:lnSpc>
                <a:spcPct val="100000"/>
              </a:lnSpc>
            </a:pPr>
            <a:r>
              <a:rPr lang="en-US" sz="3600" dirty="0"/>
              <a:t>Processes allow for </a:t>
            </a:r>
            <a:r>
              <a:rPr lang="en-US" sz="3600" dirty="0">
                <a:latin typeface="Cheltenhm BdItHd BT" panose="02040703050705090403" pitchFamily="18" charset="0"/>
              </a:rPr>
              <a:t>multitasking</a:t>
            </a:r>
            <a:r>
              <a:rPr lang="en-US" sz="3600" dirty="0"/>
              <a:t>, allowing many programs to run by sharing time. [</a:t>
            </a:r>
            <a:r>
              <a:rPr lang="en-US" sz="3600" dirty="0" err="1"/>
              <a:t>Timeslicing</a:t>
            </a:r>
            <a:r>
              <a:rPr lang="en-US" sz="3600" dirty="0"/>
              <a:t>]</a:t>
            </a:r>
          </a:p>
          <a:p>
            <a:pPr>
              <a:lnSpc>
                <a:spcPct val="100000"/>
              </a:lnSpc>
            </a:pPr>
            <a:r>
              <a:rPr lang="en-US" sz="3600" dirty="0"/>
              <a:t>Processes allow for </a:t>
            </a:r>
            <a:r>
              <a:rPr lang="en-US" sz="3600" dirty="0">
                <a:latin typeface="Cheltenhm BdItHd BT" panose="02040703050705090403" pitchFamily="18" charset="0"/>
              </a:rPr>
              <a:t>multiprocessing</a:t>
            </a:r>
            <a:r>
              <a:rPr lang="en-US" sz="3600" dirty="0"/>
              <a:t>, allowing many CPUs to run many programs at the same time.</a:t>
            </a:r>
          </a:p>
        </p:txBody>
      </p:sp>
    </p:spTree>
    <p:extLst>
      <p:ext uri="{BB962C8B-B14F-4D97-AF65-F5344CB8AC3E}">
        <p14:creationId xmlns:p14="http://schemas.microsoft.com/office/powerpoint/2010/main" val="147157085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A76311-9CDA-E34B-EE8B-545B1525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US" sz="12500" dirty="0"/>
              <a:t>Fail to a known condition.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FA380-63F1-7063-0854-92B4330386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96144309"/>
      </p:ext>
    </p:extLst>
  </p:cSld>
  <p:clrMapOvr>
    <a:masterClrMapping/>
  </p:clrMapOvr>
  <p:transition spd="slow">
    <p:strips dir="r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0158F83-4834-E7AC-1423-A70021C0250B}"/>
              </a:ext>
            </a:extLst>
          </p:cNvPr>
          <p:cNvSpPr/>
          <p:nvPr/>
        </p:nvSpPr>
        <p:spPr>
          <a:xfrm>
            <a:off x="10004633" y="4772521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6756A2-49F8-E395-042D-AD4DC98EEACF}"/>
              </a:ext>
            </a:extLst>
          </p:cNvPr>
          <p:cNvSpPr/>
          <p:nvPr/>
        </p:nvSpPr>
        <p:spPr>
          <a:xfrm>
            <a:off x="7719631" y="2615810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AE48F2-B788-692C-EB36-D4229CB9D679}"/>
              </a:ext>
            </a:extLst>
          </p:cNvPr>
          <p:cNvSpPr/>
          <p:nvPr/>
        </p:nvSpPr>
        <p:spPr>
          <a:xfrm>
            <a:off x="10081875" y="2430096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40611C-F842-115E-31D4-F38654C805AD}"/>
              </a:ext>
            </a:extLst>
          </p:cNvPr>
          <p:cNvSpPr/>
          <p:nvPr/>
        </p:nvSpPr>
        <p:spPr>
          <a:xfrm>
            <a:off x="9717439" y="91059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290078A-4755-DECD-5B8B-AC639CBC54CA}"/>
              </a:ext>
            </a:extLst>
          </p:cNvPr>
          <p:cNvSpPr/>
          <p:nvPr/>
        </p:nvSpPr>
        <p:spPr>
          <a:xfrm rot="15017558">
            <a:off x="9217864" y="560205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7D83949-FEC6-1FCE-B689-90486BEFD744}"/>
              </a:ext>
            </a:extLst>
          </p:cNvPr>
          <p:cNvSpPr/>
          <p:nvPr/>
        </p:nvSpPr>
        <p:spPr>
          <a:xfrm rot="11689028">
            <a:off x="8822632" y="427869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A23FBF9-20B0-44DF-BF22-044A0384A34A}"/>
              </a:ext>
            </a:extLst>
          </p:cNvPr>
          <p:cNvSpPr/>
          <p:nvPr/>
        </p:nvSpPr>
        <p:spPr>
          <a:xfrm rot="15650078">
            <a:off x="10027683" y="365085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5FC531F-A19E-E448-A9AC-424013DE551E}"/>
              </a:ext>
            </a:extLst>
          </p:cNvPr>
          <p:cNvSpPr/>
          <p:nvPr/>
        </p:nvSpPr>
        <p:spPr>
          <a:xfrm rot="13367625">
            <a:off x="9395725" y="174696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631516"/>
      </p:ext>
    </p:extLst>
  </p:cSld>
  <p:clrMapOvr>
    <a:masterClrMapping/>
  </p:clrMapOvr>
  <p:transition spd="slow">
    <p:strips dir="ru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0158F83-4834-E7AC-1423-A70021C0250B}"/>
              </a:ext>
            </a:extLst>
          </p:cNvPr>
          <p:cNvSpPr/>
          <p:nvPr/>
        </p:nvSpPr>
        <p:spPr>
          <a:xfrm>
            <a:off x="10004633" y="4772521"/>
            <a:ext cx="1997808" cy="1997808"/>
          </a:xfrm>
          <a:prstGeom prst="ellipse">
            <a:avLst/>
          </a:prstGeom>
          <a:solidFill>
            <a:srgbClr val="FF0000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6756A2-49F8-E395-042D-AD4DC98EEACF}"/>
              </a:ext>
            </a:extLst>
          </p:cNvPr>
          <p:cNvSpPr/>
          <p:nvPr/>
        </p:nvSpPr>
        <p:spPr>
          <a:xfrm>
            <a:off x="7719631" y="2615810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AE48F2-B788-692C-EB36-D4229CB9D679}"/>
              </a:ext>
            </a:extLst>
          </p:cNvPr>
          <p:cNvSpPr/>
          <p:nvPr/>
        </p:nvSpPr>
        <p:spPr>
          <a:xfrm>
            <a:off x="10081875" y="2430096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40611C-F842-115E-31D4-F38654C805AD}"/>
              </a:ext>
            </a:extLst>
          </p:cNvPr>
          <p:cNvSpPr/>
          <p:nvPr/>
        </p:nvSpPr>
        <p:spPr>
          <a:xfrm>
            <a:off x="9717439" y="91059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290078A-4755-DECD-5B8B-AC639CBC54CA}"/>
              </a:ext>
            </a:extLst>
          </p:cNvPr>
          <p:cNvSpPr/>
          <p:nvPr/>
        </p:nvSpPr>
        <p:spPr>
          <a:xfrm rot="15017558">
            <a:off x="9217864" y="560205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7D83949-FEC6-1FCE-B689-90486BEFD744}"/>
              </a:ext>
            </a:extLst>
          </p:cNvPr>
          <p:cNvSpPr/>
          <p:nvPr/>
        </p:nvSpPr>
        <p:spPr>
          <a:xfrm rot="11689028">
            <a:off x="8822632" y="427869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A23FBF9-20B0-44DF-BF22-044A0384A34A}"/>
              </a:ext>
            </a:extLst>
          </p:cNvPr>
          <p:cNvSpPr/>
          <p:nvPr/>
        </p:nvSpPr>
        <p:spPr>
          <a:xfrm rot="15650078">
            <a:off x="10027683" y="365085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5FC531F-A19E-E448-A9AC-424013DE551E}"/>
              </a:ext>
            </a:extLst>
          </p:cNvPr>
          <p:cNvSpPr/>
          <p:nvPr/>
        </p:nvSpPr>
        <p:spPr>
          <a:xfrm rot="13367625">
            <a:off x="9395725" y="174696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96570"/>
      </p:ext>
    </p:extLst>
  </p:cSld>
  <p:clrMapOvr>
    <a:masterClrMapping/>
  </p:clrMapOvr>
  <p:transition spd="slow">
    <p:wipe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6756A2-49F8-E395-042D-AD4DC98EEACF}"/>
              </a:ext>
            </a:extLst>
          </p:cNvPr>
          <p:cNvSpPr/>
          <p:nvPr/>
        </p:nvSpPr>
        <p:spPr>
          <a:xfrm>
            <a:off x="7719631" y="2615810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AE48F2-B788-692C-EB36-D4229CB9D679}"/>
              </a:ext>
            </a:extLst>
          </p:cNvPr>
          <p:cNvSpPr/>
          <p:nvPr/>
        </p:nvSpPr>
        <p:spPr>
          <a:xfrm>
            <a:off x="10081875" y="2430096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40611C-F842-115E-31D4-F38654C805AD}"/>
              </a:ext>
            </a:extLst>
          </p:cNvPr>
          <p:cNvSpPr/>
          <p:nvPr/>
        </p:nvSpPr>
        <p:spPr>
          <a:xfrm>
            <a:off x="9717439" y="91059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7D83949-FEC6-1FCE-B689-90486BEFD744}"/>
              </a:ext>
            </a:extLst>
          </p:cNvPr>
          <p:cNvSpPr/>
          <p:nvPr/>
        </p:nvSpPr>
        <p:spPr>
          <a:xfrm rot="11689028">
            <a:off x="8822632" y="427869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A23FBF9-20B0-44DF-BF22-044A0384A34A}"/>
              </a:ext>
            </a:extLst>
          </p:cNvPr>
          <p:cNvSpPr/>
          <p:nvPr/>
        </p:nvSpPr>
        <p:spPr>
          <a:xfrm rot="15650078">
            <a:off x="10027683" y="365085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5FC531F-A19E-E448-A9AC-424013DE551E}"/>
              </a:ext>
            </a:extLst>
          </p:cNvPr>
          <p:cNvSpPr/>
          <p:nvPr/>
        </p:nvSpPr>
        <p:spPr>
          <a:xfrm rot="13367625">
            <a:off x="9395725" y="174696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436092"/>
      </p:ext>
    </p:extLst>
  </p:cSld>
  <p:clrMapOvr>
    <a:masterClrMapping/>
  </p:clrMapOvr>
  <p:transition spd="slow">
    <p:wip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0158F83-4834-E7AC-1423-A70021C0250B}"/>
              </a:ext>
            </a:extLst>
          </p:cNvPr>
          <p:cNvSpPr/>
          <p:nvPr/>
        </p:nvSpPr>
        <p:spPr>
          <a:xfrm>
            <a:off x="10004633" y="4772521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6756A2-49F8-E395-042D-AD4DC98EEACF}"/>
              </a:ext>
            </a:extLst>
          </p:cNvPr>
          <p:cNvSpPr/>
          <p:nvPr/>
        </p:nvSpPr>
        <p:spPr>
          <a:xfrm>
            <a:off x="7719631" y="2615810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AE48F2-B788-692C-EB36-D4229CB9D679}"/>
              </a:ext>
            </a:extLst>
          </p:cNvPr>
          <p:cNvSpPr/>
          <p:nvPr/>
        </p:nvSpPr>
        <p:spPr>
          <a:xfrm>
            <a:off x="10081875" y="2430096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40611C-F842-115E-31D4-F38654C805AD}"/>
              </a:ext>
            </a:extLst>
          </p:cNvPr>
          <p:cNvSpPr/>
          <p:nvPr/>
        </p:nvSpPr>
        <p:spPr>
          <a:xfrm>
            <a:off x="9717439" y="91059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290078A-4755-DECD-5B8B-AC639CBC54CA}"/>
              </a:ext>
            </a:extLst>
          </p:cNvPr>
          <p:cNvSpPr/>
          <p:nvPr/>
        </p:nvSpPr>
        <p:spPr>
          <a:xfrm rot="15017558">
            <a:off x="9217864" y="560205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7D83949-FEC6-1FCE-B689-90486BEFD744}"/>
              </a:ext>
            </a:extLst>
          </p:cNvPr>
          <p:cNvSpPr/>
          <p:nvPr/>
        </p:nvSpPr>
        <p:spPr>
          <a:xfrm rot="11689028">
            <a:off x="8822632" y="427869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A23FBF9-20B0-44DF-BF22-044A0384A34A}"/>
              </a:ext>
            </a:extLst>
          </p:cNvPr>
          <p:cNvSpPr/>
          <p:nvPr/>
        </p:nvSpPr>
        <p:spPr>
          <a:xfrm rot="15650078">
            <a:off x="10027683" y="365085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5FC531F-A19E-E448-A9AC-424013DE551E}"/>
              </a:ext>
            </a:extLst>
          </p:cNvPr>
          <p:cNvSpPr/>
          <p:nvPr/>
        </p:nvSpPr>
        <p:spPr>
          <a:xfrm rot="13367625">
            <a:off x="9395725" y="174696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89660"/>
      </p:ext>
    </p:extLst>
  </p:cSld>
  <p:clrMapOvr>
    <a:masterClrMapping/>
  </p:clrMapOvr>
  <p:transition spd="slow"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0158F83-4834-E7AC-1423-A70021C0250B}"/>
              </a:ext>
            </a:extLst>
          </p:cNvPr>
          <p:cNvSpPr/>
          <p:nvPr/>
        </p:nvSpPr>
        <p:spPr>
          <a:xfrm>
            <a:off x="10004633" y="4772521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6756A2-49F8-E395-042D-AD4DC98EEACF}"/>
              </a:ext>
            </a:extLst>
          </p:cNvPr>
          <p:cNvSpPr/>
          <p:nvPr/>
        </p:nvSpPr>
        <p:spPr>
          <a:xfrm>
            <a:off x="7719631" y="2615810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AE48F2-B788-692C-EB36-D4229CB9D679}"/>
              </a:ext>
            </a:extLst>
          </p:cNvPr>
          <p:cNvSpPr/>
          <p:nvPr/>
        </p:nvSpPr>
        <p:spPr>
          <a:xfrm>
            <a:off x="10081875" y="2430096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40611C-F842-115E-31D4-F38654C805AD}"/>
              </a:ext>
            </a:extLst>
          </p:cNvPr>
          <p:cNvSpPr/>
          <p:nvPr/>
        </p:nvSpPr>
        <p:spPr>
          <a:xfrm>
            <a:off x="9717439" y="91059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290078A-4755-DECD-5B8B-AC639CBC54CA}"/>
              </a:ext>
            </a:extLst>
          </p:cNvPr>
          <p:cNvSpPr/>
          <p:nvPr/>
        </p:nvSpPr>
        <p:spPr>
          <a:xfrm rot="15017558">
            <a:off x="9217864" y="560205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7D83949-FEC6-1FCE-B689-90486BEFD744}"/>
              </a:ext>
            </a:extLst>
          </p:cNvPr>
          <p:cNvSpPr/>
          <p:nvPr/>
        </p:nvSpPr>
        <p:spPr>
          <a:xfrm rot="11689028">
            <a:off x="8822632" y="427869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A23FBF9-20B0-44DF-BF22-044A0384A34A}"/>
              </a:ext>
            </a:extLst>
          </p:cNvPr>
          <p:cNvSpPr/>
          <p:nvPr/>
        </p:nvSpPr>
        <p:spPr>
          <a:xfrm rot="15650078">
            <a:off x="10027683" y="365085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5FC531F-A19E-E448-A9AC-424013DE551E}"/>
              </a:ext>
            </a:extLst>
          </p:cNvPr>
          <p:cNvSpPr/>
          <p:nvPr/>
        </p:nvSpPr>
        <p:spPr>
          <a:xfrm rot="13367625">
            <a:off x="9395725" y="174696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45385"/>
      </p:ext>
    </p:extLst>
  </p:cSld>
  <p:clrMapOvr>
    <a:masterClrMapping/>
  </p:clrMapOvr>
  <p:transition spd="slow">
    <p:strips dir="ru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0158F83-4834-E7AC-1423-A70021C0250B}"/>
              </a:ext>
            </a:extLst>
          </p:cNvPr>
          <p:cNvSpPr/>
          <p:nvPr/>
        </p:nvSpPr>
        <p:spPr>
          <a:xfrm>
            <a:off x="10004633" y="4772521"/>
            <a:ext cx="1997808" cy="1997808"/>
          </a:xfrm>
          <a:prstGeom prst="ellipse">
            <a:avLst/>
          </a:prstGeom>
          <a:solidFill>
            <a:srgbClr val="FF0000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6756A2-49F8-E395-042D-AD4DC98EEACF}"/>
              </a:ext>
            </a:extLst>
          </p:cNvPr>
          <p:cNvSpPr/>
          <p:nvPr/>
        </p:nvSpPr>
        <p:spPr>
          <a:xfrm>
            <a:off x="7719631" y="2615810"/>
            <a:ext cx="1997808" cy="1997808"/>
          </a:xfrm>
          <a:prstGeom prst="ellipse">
            <a:avLst/>
          </a:prstGeom>
          <a:solidFill>
            <a:srgbClr val="FF0000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AE48F2-B788-692C-EB36-D4229CB9D679}"/>
              </a:ext>
            </a:extLst>
          </p:cNvPr>
          <p:cNvSpPr/>
          <p:nvPr/>
        </p:nvSpPr>
        <p:spPr>
          <a:xfrm>
            <a:off x="10081875" y="2430096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40611C-F842-115E-31D4-F38654C805AD}"/>
              </a:ext>
            </a:extLst>
          </p:cNvPr>
          <p:cNvSpPr/>
          <p:nvPr/>
        </p:nvSpPr>
        <p:spPr>
          <a:xfrm>
            <a:off x="9717439" y="91059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290078A-4755-DECD-5B8B-AC639CBC54CA}"/>
              </a:ext>
            </a:extLst>
          </p:cNvPr>
          <p:cNvSpPr/>
          <p:nvPr/>
        </p:nvSpPr>
        <p:spPr>
          <a:xfrm rot="15017558">
            <a:off x="9217864" y="560205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7D83949-FEC6-1FCE-B689-90486BEFD744}"/>
              </a:ext>
            </a:extLst>
          </p:cNvPr>
          <p:cNvSpPr/>
          <p:nvPr/>
        </p:nvSpPr>
        <p:spPr>
          <a:xfrm rot="11689028">
            <a:off x="8822632" y="427869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A23FBF9-20B0-44DF-BF22-044A0384A34A}"/>
              </a:ext>
            </a:extLst>
          </p:cNvPr>
          <p:cNvSpPr/>
          <p:nvPr/>
        </p:nvSpPr>
        <p:spPr>
          <a:xfrm rot="15650078">
            <a:off x="10027683" y="365085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5FC531F-A19E-E448-A9AC-424013DE551E}"/>
              </a:ext>
            </a:extLst>
          </p:cNvPr>
          <p:cNvSpPr/>
          <p:nvPr/>
        </p:nvSpPr>
        <p:spPr>
          <a:xfrm rot="13367625">
            <a:off x="9395725" y="174696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709416"/>
      </p:ext>
    </p:extLst>
  </p:cSld>
  <p:clrMapOvr>
    <a:masterClrMapping/>
  </p:clrMapOvr>
  <p:transition spd="slow">
    <p:strips dir="ru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0158F83-4834-E7AC-1423-A70021C0250B}"/>
              </a:ext>
            </a:extLst>
          </p:cNvPr>
          <p:cNvSpPr/>
          <p:nvPr/>
        </p:nvSpPr>
        <p:spPr>
          <a:xfrm>
            <a:off x="10004633" y="4772521"/>
            <a:ext cx="1997808" cy="1997808"/>
          </a:xfrm>
          <a:prstGeom prst="ellipse">
            <a:avLst/>
          </a:prstGeom>
          <a:solidFill>
            <a:srgbClr val="FF0000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6756A2-49F8-E395-042D-AD4DC98EEACF}"/>
              </a:ext>
            </a:extLst>
          </p:cNvPr>
          <p:cNvSpPr/>
          <p:nvPr/>
        </p:nvSpPr>
        <p:spPr>
          <a:xfrm>
            <a:off x="7719631" y="2615810"/>
            <a:ext cx="1997808" cy="1997808"/>
          </a:xfrm>
          <a:prstGeom prst="ellipse">
            <a:avLst/>
          </a:prstGeom>
          <a:solidFill>
            <a:srgbClr val="FF0000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AE48F2-B788-692C-EB36-D4229CB9D679}"/>
              </a:ext>
            </a:extLst>
          </p:cNvPr>
          <p:cNvSpPr/>
          <p:nvPr/>
        </p:nvSpPr>
        <p:spPr>
          <a:xfrm>
            <a:off x="10081875" y="2430096"/>
            <a:ext cx="1997808" cy="1997808"/>
          </a:xfrm>
          <a:prstGeom prst="ellipse">
            <a:avLst/>
          </a:prstGeom>
          <a:solidFill>
            <a:srgbClr val="FF0000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40611C-F842-115E-31D4-F38654C805AD}"/>
              </a:ext>
            </a:extLst>
          </p:cNvPr>
          <p:cNvSpPr/>
          <p:nvPr/>
        </p:nvSpPr>
        <p:spPr>
          <a:xfrm>
            <a:off x="9717439" y="91059"/>
            <a:ext cx="1997808" cy="1997808"/>
          </a:xfrm>
          <a:prstGeom prst="ellipse">
            <a:avLst/>
          </a:prstGeom>
          <a:solidFill>
            <a:srgbClr val="FF0000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290078A-4755-DECD-5B8B-AC639CBC54CA}"/>
              </a:ext>
            </a:extLst>
          </p:cNvPr>
          <p:cNvSpPr/>
          <p:nvPr/>
        </p:nvSpPr>
        <p:spPr>
          <a:xfrm rot="15017558">
            <a:off x="9217864" y="560205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7D83949-FEC6-1FCE-B689-90486BEFD744}"/>
              </a:ext>
            </a:extLst>
          </p:cNvPr>
          <p:cNvSpPr/>
          <p:nvPr/>
        </p:nvSpPr>
        <p:spPr>
          <a:xfrm rot="11689028">
            <a:off x="8822632" y="427869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A23FBF9-20B0-44DF-BF22-044A0384A34A}"/>
              </a:ext>
            </a:extLst>
          </p:cNvPr>
          <p:cNvSpPr/>
          <p:nvPr/>
        </p:nvSpPr>
        <p:spPr>
          <a:xfrm rot="15650078">
            <a:off x="10027683" y="365085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5FC531F-A19E-E448-A9AC-424013DE551E}"/>
              </a:ext>
            </a:extLst>
          </p:cNvPr>
          <p:cNvSpPr/>
          <p:nvPr/>
        </p:nvSpPr>
        <p:spPr>
          <a:xfrm rot="13367625">
            <a:off x="9395725" y="174696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17223"/>
      </p:ext>
    </p:extLst>
  </p:cSld>
  <p:clrMapOvr>
    <a:masterClrMapping/>
  </p:clrMapOvr>
  <p:transition spd="slow">
    <p:strips dir="ru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936601"/>
      </p:ext>
    </p:extLst>
  </p:cSld>
  <p:clrMapOvr>
    <a:masterClrMapping/>
  </p:clrMapOvr>
  <p:transition spd="slow">
    <p:strips dir="l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rgbClr val="FF0000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11717"/>
      </p:ext>
    </p:extLst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185DE-391B-BCBA-E80F-BB3C05EE1D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6A6CCC6-12C5-C279-11D9-B3A012A77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/>
              <a:t>Memory Sharing</a:t>
            </a:r>
          </a:p>
          <a:p>
            <a:r>
              <a:rPr lang="en-US" sz="3900" dirty="0"/>
              <a:t>File I/O</a:t>
            </a:r>
          </a:p>
          <a:p>
            <a:r>
              <a:rPr lang="en-US" sz="3900" dirty="0"/>
              <a:t>Message Passing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77742"/>
      </p:ext>
    </p:extLst>
  </p:cSld>
  <p:clrMapOvr>
    <a:masterClrMapping/>
  </p:clrMapOvr>
  <p:transition spd="slow">
    <p:strips dir="rd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rgbClr val="FF0000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rgbClr val="FF0000"/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087556"/>
      </p:ext>
    </p:extLst>
  </p:cSld>
  <p:clrMapOvr>
    <a:masterClrMapping/>
  </p:clrMapOvr>
  <p:transition spd="slow">
    <p:strips dir="ru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40205"/>
      </p:ext>
    </p:extLst>
  </p:cSld>
  <p:clrMapOvr>
    <a:masterClrMapping/>
  </p:clrMapOvr>
  <p:transition spd="slow">
    <p:strips dir="rd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56930"/>
      </p:ext>
    </p:extLst>
  </p:cSld>
  <p:clrMapOvr>
    <a:masterClrMapping/>
  </p:clrMapOvr>
  <p:transition spd="slow">
    <p:wipe dir="r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132023"/>
      </p:ext>
    </p:extLst>
  </p:cSld>
  <p:clrMapOvr>
    <a:masterClrMapping/>
  </p:clrMapOvr>
  <p:transition spd="slow">
    <p:strips dir="ru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0158F83-4834-E7AC-1423-A70021C0250B}"/>
              </a:ext>
            </a:extLst>
          </p:cNvPr>
          <p:cNvSpPr/>
          <p:nvPr/>
        </p:nvSpPr>
        <p:spPr>
          <a:xfrm>
            <a:off x="10004633" y="4772521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6756A2-49F8-E395-042D-AD4DC98EEACF}"/>
              </a:ext>
            </a:extLst>
          </p:cNvPr>
          <p:cNvSpPr/>
          <p:nvPr/>
        </p:nvSpPr>
        <p:spPr>
          <a:xfrm>
            <a:off x="7719631" y="2615810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290078A-4755-DECD-5B8B-AC639CBC54CA}"/>
              </a:ext>
            </a:extLst>
          </p:cNvPr>
          <p:cNvSpPr/>
          <p:nvPr/>
        </p:nvSpPr>
        <p:spPr>
          <a:xfrm rot="15017558">
            <a:off x="9217864" y="560205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7D83949-FEC6-1FCE-B689-90486BEFD744}"/>
              </a:ext>
            </a:extLst>
          </p:cNvPr>
          <p:cNvSpPr/>
          <p:nvPr/>
        </p:nvSpPr>
        <p:spPr>
          <a:xfrm rot="11689028">
            <a:off x="8822632" y="427869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00036"/>
      </p:ext>
    </p:extLst>
  </p:cSld>
  <p:clrMapOvr>
    <a:masterClrMapping/>
  </p:clrMapOvr>
  <p:transition spd="slow">
    <p:strips dir="ru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656818-B020-A7B9-8AC6-0B14EF09AFCA}"/>
              </a:ext>
            </a:extLst>
          </p:cNvPr>
          <p:cNvSpPr/>
          <p:nvPr/>
        </p:nvSpPr>
        <p:spPr>
          <a:xfrm>
            <a:off x="683119" y="1796021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039B47-1B19-2689-0EF2-B6CDFE968BE9}"/>
              </a:ext>
            </a:extLst>
          </p:cNvPr>
          <p:cNvSpPr/>
          <p:nvPr/>
        </p:nvSpPr>
        <p:spPr>
          <a:xfrm>
            <a:off x="2397619" y="91059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F7E3B-8DE1-DA7F-ED68-452BAF73430A}"/>
              </a:ext>
            </a:extLst>
          </p:cNvPr>
          <p:cNvSpPr/>
          <p:nvPr/>
        </p:nvSpPr>
        <p:spPr>
          <a:xfrm>
            <a:off x="3060751" y="2338221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45E5D-3402-DAE4-C325-8CC68794F955}"/>
              </a:ext>
            </a:extLst>
          </p:cNvPr>
          <p:cNvSpPr/>
          <p:nvPr/>
        </p:nvSpPr>
        <p:spPr>
          <a:xfrm>
            <a:off x="3607294" y="4589927"/>
            <a:ext cx="1997808" cy="19978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EE0D6D-B1D7-772F-CB7A-67CED60029C6}"/>
              </a:ext>
            </a:extLst>
          </p:cNvPr>
          <p:cNvSpPr/>
          <p:nvPr/>
        </p:nvSpPr>
        <p:spPr>
          <a:xfrm>
            <a:off x="4795456" y="618002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28C002-E661-0B86-4189-5053F85BFABD}"/>
              </a:ext>
            </a:extLst>
          </p:cNvPr>
          <p:cNvSpPr/>
          <p:nvPr/>
        </p:nvSpPr>
        <p:spPr>
          <a:xfrm>
            <a:off x="5350369" y="2972296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683E7A-CDFA-296D-1E61-D5F82E40FE93}"/>
              </a:ext>
            </a:extLst>
          </p:cNvPr>
          <p:cNvSpPr/>
          <p:nvPr/>
        </p:nvSpPr>
        <p:spPr>
          <a:xfrm>
            <a:off x="6793264" y="4749097"/>
            <a:ext cx="1997808" cy="19978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0158F83-4834-E7AC-1423-A70021C0250B}"/>
              </a:ext>
            </a:extLst>
          </p:cNvPr>
          <p:cNvSpPr/>
          <p:nvPr/>
        </p:nvSpPr>
        <p:spPr>
          <a:xfrm>
            <a:off x="10004633" y="4772521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6756A2-49F8-E395-042D-AD4DC98EEACF}"/>
              </a:ext>
            </a:extLst>
          </p:cNvPr>
          <p:cNvSpPr/>
          <p:nvPr/>
        </p:nvSpPr>
        <p:spPr>
          <a:xfrm>
            <a:off x="7719631" y="2615810"/>
            <a:ext cx="1997808" cy="19978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AE48F2-B788-692C-EB36-D4229CB9D679}"/>
              </a:ext>
            </a:extLst>
          </p:cNvPr>
          <p:cNvSpPr/>
          <p:nvPr/>
        </p:nvSpPr>
        <p:spPr>
          <a:xfrm>
            <a:off x="10081875" y="2430096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6F6585-207A-51C3-7A4E-E865775B47FE}"/>
              </a:ext>
            </a:extLst>
          </p:cNvPr>
          <p:cNvSpPr/>
          <p:nvPr/>
        </p:nvSpPr>
        <p:spPr>
          <a:xfrm>
            <a:off x="7193293" y="366527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40611C-F842-115E-31D4-F38654C805AD}"/>
              </a:ext>
            </a:extLst>
          </p:cNvPr>
          <p:cNvSpPr/>
          <p:nvPr/>
        </p:nvSpPr>
        <p:spPr>
          <a:xfrm>
            <a:off x="9717439" y="91059"/>
            <a:ext cx="1997808" cy="1997808"/>
          </a:xfrm>
          <a:prstGeom prst="ellipse">
            <a:avLst/>
          </a:prstGeom>
          <a:solidFill>
            <a:schemeClr val="tx1">
              <a:lumMod val="85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82745D-7E70-21C5-520C-AE099A5F135D}"/>
              </a:ext>
            </a:extLst>
          </p:cNvPr>
          <p:cNvSpPr/>
          <p:nvPr/>
        </p:nvSpPr>
        <p:spPr>
          <a:xfrm rot="20964523">
            <a:off x="495015" y="330593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1510B9-2132-41F3-C954-F07660778488}"/>
              </a:ext>
            </a:extLst>
          </p:cNvPr>
          <p:cNvSpPr/>
          <p:nvPr/>
        </p:nvSpPr>
        <p:spPr>
          <a:xfrm rot="16200000">
            <a:off x="2847475" y="5327107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D1557E-BCF4-B903-E016-74324AE6AA0B}"/>
              </a:ext>
            </a:extLst>
          </p:cNvPr>
          <p:cNvSpPr/>
          <p:nvPr/>
        </p:nvSpPr>
        <p:spPr>
          <a:xfrm rot="926909">
            <a:off x="1877255" y="64694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1BBEF75-502B-B616-A743-A8B51F5D0355}"/>
              </a:ext>
            </a:extLst>
          </p:cNvPr>
          <p:cNvSpPr/>
          <p:nvPr/>
        </p:nvSpPr>
        <p:spPr>
          <a:xfrm rot="12546153">
            <a:off x="5808663" y="4763372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39ADB-CF1C-FD4B-84D3-E75DBBE0CB1C}"/>
              </a:ext>
            </a:extLst>
          </p:cNvPr>
          <p:cNvSpPr/>
          <p:nvPr/>
        </p:nvSpPr>
        <p:spPr>
          <a:xfrm rot="16200000">
            <a:off x="5980803" y="542116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6973FE-1434-06B4-3620-F0BBA81A52C2}"/>
              </a:ext>
            </a:extLst>
          </p:cNvPr>
          <p:cNvSpPr/>
          <p:nvPr/>
        </p:nvSpPr>
        <p:spPr>
          <a:xfrm rot="5044613">
            <a:off x="4600051" y="-10908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17B689-B0DC-12D9-EF4D-612CA6B7463C}"/>
              </a:ext>
            </a:extLst>
          </p:cNvPr>
          <p:cNvSpPr/>
          <p:nvPr/>
        </p:nvSpPr>
        <p:spPr>
          <a:xfrm rot="16200000">
            <a:off x="2547041" y="323960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C4F499-49AB-7E9F-542B-E53821EFBBDF}"/>
              </a:ext>
            </a:extLst>
          </p:cNvPr>
          <p:cNvSpPr/>
          <p:nvPr/>
        </p:nvSpPr>
        <p:spPr>
          <a:xfrm rot="4055622">
            <a:off x="6733173" y="-21721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290078A-4755-DECD-5B8B-AC639CBC54CA}"/>
              </a:ext>
            </a:extLst>
          </p:cNvPr>
          <p:cNvSpPr/>
          <p:nvPr/>
        </p:nvSpPr>
        <p:spPr>
          <a:xfrm rot="15017558">
            <a:off x="9217864" y="560205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7D83949-FEC6-1FCE-B689-90486BEFD744}"/>
              </a:ext>
            </a:extLst>
          </p:cNvPr>
          <p:cNvSpPr/>
          <p:nvPr/>
        </p:nvSpPr>
        <p:spPr>
          <a:xfrm rot="11689028">
            <a:off x="8822632" y="4278690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A23FBF9-20B0-44DF-BF22-044A0384A34A}"/>
              </a:ext>
            </a:extLst>
          </p:cNvPr>
          <p:cNvSpPr/>
          <p:nvPr/>
        </p:nvSpPr>
        <p:spPr>
          <a:xfrm rot="15650078">
            <a:off x="10027683" y="365085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5FC531F-A19E-E448-A9AC-424013DE551E}"/>
              </a:ext>
            </a:extLst>
          </p:cNvPr>
          <p:cNvSpPr/>
          <p:nvPr/>
        </p:nvSpPr>
        <p:spPr>
          <a:xfrm rot="13367625">
            <a:off x="9395725" y="1746963"/>
            <a:ext cx="390810" cy="1279447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7980"/>
      </p:ext>
    </p:extLst>
  </p:cSld>
  <p:clrMapOvr>
    <a:masterClrMapping/>
  </p:clrMapOvr>
  <p:transition spd="slow">
    <p:wipe dir="r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3E2B1-07BE-118F-28C8-2A674F828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51FC9-F5A6-C1B1-023F-2FE36178A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772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/>
              <a:t>How hard the program is working</a:t>
            </a:r>
          </a:p>
          <a:p>
            <a:endParaRPr lang="en-US" sz="4000" dirty="0"/>
          </a:p>
          <a:p>
            <a:r>
              <a:rPr lang="en-US" sz="4000" dirty="0"/>
              <a:t>How long the program is waiting</a:t>
            </a:r>
          </a:p>
        </p:txBody>
      </p:sp>
    </p:spTree>
    <p:extLst>
      <p:ext uri="{BB962C8B-B14F-4D97-AF65-F5344CB8AC3E}">
        <p14:creationId xmlns:p14="http://schemas.microsoft.com/office/powerpoint/2010/main" val="3871053120"/>
      </p:ext>
    </p:extLst>
  </p:cSld>
  <p:clrMapOvr>
    <a:masterClrMapping/>
  </p:clrMapOvr>
  <p:transition spd="slow">
    <p:strips dir="rd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7D17-BA98-EE9B-3F3E-495E7D6E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Timing Diagram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F1BCE4-3392-C019-85F3-4A15BC0AFA8A}"/>
              </a:ext>
            </a:extLst>
          </p:cNvPr>
          <p:cNvCxnSpPr>
            <a:cxnSpLocks/>
          </p:cNvCxnSpPr>
          <p:nvPr/>
        </p:nvCxnSpPr>
        <p:spPr>
          <a:xfrm>
            <a:off x="2214745" y="273132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E2BCAAC-51B4-1CEE-3226-0BA00A4DFB1E}"/>
              </a:ext>
            </a:extLst>
          </p:cNvPr>
          <p:cNvCxnSpPr>
            <a:cxnSpLocks/>
          </p:cNvCxnSpPr>
          <p:nvPr/>
        </p:nvCxnSpPr>
        <p:spPr>
          <a:xfrm>
            <a:off x="2214745" y="362098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06AC88-C968-7F2E-3F98-B9A68916D222}"/>
              </a:ext>
            </a:extLst>
          </p:cNvPr>
          <p:cNvCxnSpPr>
            <a:cxnSpLocks/>
          </p:cNvCxnSpPr>
          <p:nvPr/>
        </p:nvCxnSpPr>
        <p:spPr>
          <a:xfrm>
            <a:off x="2214745" y="4510644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A7828A-926F-469E-3C60-C77EA4E462B2}"/>
              </a:ext>
            </a:extLst>
          </p:cNvPr>
          <p:cNvCxnSpPr>
            <a:cxnSpLocks/>
          </p:cNvCxnSpPr>
          <p:nvPr/>
        </p:nvCxnSpPr>
        <p:spPr>
          <a:xfrm>
            <a:off x="3206335" y="2731325"/>
            <a:ext cx="1543792" cy="90570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8BE4B97-BDC2-5CB7-97F1-17716C7BB886}"/>
              </a:ext>
            </a:extLst>
          </p:cNvPr>
          <p:cNvCxnSpPr>
            <a:cxnSpLocks/>
          </p:cNvCxnSpPr>
          <p:nvPr/>
        </p:nvCxnSpPr>
        <p:spPr>
          <a:xfrm flipH="1">
            <a:off x="5165764" y="2715285"/>
            <a:ext cx="1822862" cy="9898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536DA19-C1A5-F202-0EE4-F9CFA4357683}"/>
              </a:ext>
            </a:extLst>
          </p:cNvPr>
          <p:cNvSpPr txBox="1"/>
          <p:nvPr/>
        </p:nvSpPr>
        <p:spPr>
          <a:xfrm>
            <a:off x="1947556" y="2321631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05FBE5-0B95-8E03-7FB2-1E1C8539B605}"/>
              </a:ext>
            </a:extLst>
          </p:cNvPr>
          <p:cNvSpPr txBox="1"/>
          <p:nvPr/>
        </p:nvSpPr>
        <p:spPr>
          <a:xfrm>
            <a:off x="1945575" y="318061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AA3DB7-8EA3-BC32-916B-3CC78225160D}"/>
              </a:ext>
            </a:extLst>
          </p:cNvPr>
          <p:cNvSpPr txBox="1"/>
          <p:nvPr/>
        </p:nvSpPr>
        <p:spPr>
          <a:xfrm>
            <a:off x="837208" y="4086315"/>
            <a:ext cx="1439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heltenhm BdItHd BT" panose="02040703050705090403" pitchFamily="18" charset="0"/>
              </a:rPr>
              <a:t>Time</a:t>
            </a: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1DD99DAD-D511-4C12-579D-C95FD6977B4B}"/>
              </a:ext>
            </a:extLst>
          </p:cNvPr>
          <p:cNvSpPr/>
          <p:nvPr/>
        </p:nvSpPr>
        <p:spPr>
          <a:xfrm rot="5400000">
            <a:off x="10960922" y="4249297"/>
            <a:ext cx="587829" cy="59583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BEBE6AF-38E6-1DF2-8360-80D4404D6AA4}"/>
              </a:ext>
            </a:extLst>
          </p:cNvPr>
          <p:cNvSpPr/>
          <p:nvPr/>
        </p:nvSpPr>
        <p:spPr>
          <a:xfrm>
            <a:off x="2476002" y="2580346"/>
            <a:ext cx="920338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778A9E1-184A-7542-BC91-8C6310D87C02}"/>
              </a:ext>
            </a:extLst>
          </p:cNvPr>
          <p:cNvSpPr/>
          <p:nvPr/>
        </p:nvSpPr>
        <p:spPr>
          <a:xfrm>
            <a:off x="4540329" y="3485616"/>
            <a:ext cx="920338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CF08CCF-3C2A-490D-0096-EB096ED8E4EF}"/>
              </a:ext>
            </a:extLst>
          </p:cNvPr>
          <p:cNvSpPr/>
          <p:nvPr/>
        </p:nvSpPr>
        <p:spPr>
          <a:xfrm>
            <a:off x="6760520" y="2580346"/>
            <a:ext cx="920338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299577"/>
      </p:ext>
    </p:extLst>
  </p:cSld>
  <p:clrMapOvr>
    <a:masterClrMapping/>
  </p:clrMapOvr>
  <p:transition spd="slow">
    <p:strips dir="rd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7D17-BA98-EE9B-3F3E-495E7D6E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rogramma" panose="02000009000000000000" pitchFamily="49" charset="0"/>
              </a:rPr>
              <a:t>A: sequential(B, C, D)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F1BCE4-3392-C019-85F3-4A15BC0AFA8A}"/>
              </a:ext>
            </a:extLst>
          </p:cNvPr>
          <p:cNvCxnSpPr>
            <a:cxnSpLocks/>
          </p:cNvCxnSpPr>
          <p:nvPr/>
        </p:nvCxnSpPr>
        <p:spPr>
          <a:xfrm>
            <a:off x="2214760" y="273132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E2BCAAC-51B4-1CEE-3226-0BA00A4DFB1E}"/>
              </a:ext>
            </a:extLst>
          </p:cNvPr>
          <p:cNvCxnSpPr>
            <a:cxnSpLocks/>
          </p:cNvCxnSpPr>
          <p:nvPr/>
        </p:nvCxnSpPr>
        <p:spPr>
          <a:xfrm>
            <a:off x="2214760" y="362098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06AC88-C968-7F2E-3F98-B9A68916D222}"/>
              </a:ext>
            </a:extLst>
          </p:cNvPr>
          <p:cNvCxnSpPr>
            <a:cxnSpLocks/>
          </p:cNvCxnSpPr>
          <p:nvPr/>
        </p:nvCxnSpPr>
        <p:spPr>
          <a:xfrm>
            <a:off x="2214760" y="4510644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A7828A-926F-469E-3C60-C77EA4E462B2}"/>
              </a:ext>
            </a:extLst>
          </p:cNvPr>
          <p:cNvCxnSpPr>
            <a:cxnSpLocks/>
          </p:cNvCxnSpPr>
          <p:nvPr/>
        </p:nvCxnSpPr>
        <p:spPr>
          <a:xfrm>
            <a:off x="2633365" y="2715284"/>
            <a:ext cx="1387086" cy="904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8BE4B97-BDC2-5CB7-97F1-17716C7BB886}"/>
              </a:ext>
            </a:extLst>
          </p:cNvPr>
          <p:cNvCxnSpPr>
            <a:cxnSpLocks/>
          </p:cNvCxnSpPr>
          <p:nvPr/>
        </p:nvCxnSpPr>
        <p:spPr>
          <a:xfrm flipH="1">
            <a:off x="4020451" y="2723306"/>
            <a:ext cx="1387086" cy="89677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536DA19-C1A5-F202-0EE4-F9CFA4357683}"/>
              </a:ext>
            </a:extLst>
          </p:cNvPr>
          <p:cNvSpPr txBox="1"/>
          <p:nvPr/>
        </p:nvSpPr>
        <p:spPr>
          <a:xfrm>
            <a:off x="1947571" y="2321631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05FBE5-0B95-8E03-7FB2-1E1C8539B605}"/>
              </a:ext>
            </a:extLst>
          </p:cNvPr>
          <p:cNvSpPr txBox="1"/>
          <p:nvPr/>
        </p:nvSpPr>
        <p:spPr>
          <a:xfrm>
            <a:off x="1945590" y="318061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B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234D70-03C4-EF49-F149-96935E5543EB}"/>
              </a:ext>
            </a:extLst>
          </p:cNvPr>
          <p:cNvCxnSpPr>
            <a:cxnSpLocks/>
          </p:cNvCxnSpPr>
          <p:nvPr/>
        </p:nvCxnSpPr>
        <p:spPr>
          <a:xfrm>
            <a:off x="2214759" y="5399404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8FF500-441E-36B7-309C-F9822DFA9DE1}"/>
              </a:ext>
            </a:extLst>
          </p:cNvPr>
          <p:cNvCxnSpPr>
            <a:cxnSpLocks/>
          </p:cNvCxnSpPr>
          <p:nvPr/>
        </p:nvCxnSpPr>
        <p:spPr>
          <a:xfrm>
            <a:off x="5407537" y="2714383"/>
            <a:ext cx="1382612" cy="177932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D56AFBE-0467-308F-D8C6-FC93CB9EC203}"/>
              </a:ext>
            </a:extLst>
          </p:cNvPr>
          <p:cNvSpPr txBox="1"/>
          <p:nvPr/>
        </p:nvSpPr>
        <p:spPr>
          <a:xfrm>
            <a:off x="1947570" y="4100050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5D317C-A13D-C431-63E5-5E971BA00CF9}"/>
              </a:ext>
            </a:extLst>
          </p:cNvPr>
          <p:cNvSpPr txBox="1"/>
          <p:nvPr/>
        </p:nvSpPr>
        <p:spPr>
          <a:xfrm>
            <a:off x="1987152" y="4959033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D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63768C0-E86A-C10B-D677-C70AB0CBFC49}"/>
              </a:ext>
            </a:extLst>
          </p:cNvPr>
          <p:cNvCxnSpPr>
            <a:cxnSpLocks/>
          </p:cNvCxnSpPr>
          <p:nvPr/>
        </p:nvCxnSpPr>
        <p:spPr>
          <a:xfrm flipV="1">
            <a:off x="6790149" y="2723306"/>
            <a:ext cx="1385106" cy="177391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C191D1A-493D-751F-595B-AE87546BD1A9}"/>
              </a:ext>
            </a:extLst>
          </p:cNvPr>
          <p:cNvCxnSpPr>
            <a:cxnSpLocks/>
          </p:cNvCxnSpPr>
          <p:nvPr/>
        </p:nvCxnSpPr>
        <p:spPr>
          <a:xfrm>
            <a:off x="8177235" y="2723306"/>
            <a:ext cx="1389580" cy="269213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12346D1-9089-17A2-D260-A4952ED081D8}"/>
              </a:ext>
            </a:extLst>
          </p:cNvPr>
          <p:cNvCxnSpPr>
            <a:cxnSpLocks/>
          </p:cNvCxnSpPr>
          <p:nvPr/>
        </p:nvCxnSpPr>
        <p:spPr>
          <a:xfrm flipV="1">
            <a:off x="9568795" y="2714383"/>
            <a:ext cx="1393565" cy="269254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3BEBE6AF-38E6-1DF2-8360-80D4404D6AA4}"/>
              </a:ext>
            </a:extLst>
          </p:cNvPr>
          <p:cNvSpPr/>
          <p:nvPr/>
        </p:nvSpPr>
        <p:spPr>
          <a:xfrm>
            <a:off x="2476017" y="2580346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8A6E9F5-1832-0B18-0547-095BC0F752DC}"/>
              </a:ext>
            </a:extLst>
          </p:cNvPr>
          <p:cNvSpPr/>
          <p:nvPr/>
        </p:nvSpPr>
        <p:spPr>
          <a:xfrm>
            <a:off x="3863103" y="3468674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B25472C-9448-96E8-DA39-24C91EE302D5}"/>
              </a:ext>
            </a:extLst>
          </p:cNvPr>
          <p:cNvSpPr/>
          <p:nvPr/>
        </p:nvSpPr>
        <p:spPr>
          <a:xfrm>
            <a:off x="5250189" y="2582885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707A2C1-CBD8-9C4A-53AC-439790C5DF2E}"/>
              </a:ext>
            </a:extLst>
          </p:cNvPr>
          <p:cNvSpPr/>
          <p:nvPr/>
        </p:nvSpPr>
        <p:spPr>
          <a:xfrm>
            <a:off x="6637275" y="4342294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8D7651C-5AD9-CA13-2593-36F4BE688CFF}"/>
              </a:ext>
            </a:extLst>
          </p:cNvPr>
          <p:cNvSpPr/>
          <p:nvPr/>
        </p:nvSpPr>
        <p:spPr>
          <a:xfrm>
            <a:off x="8024361" y="2584839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44E1B95-DBDE-0931-AF0C-C701E3D59641}"/>
              </a:ext>
            </a:extLst>
          </p:cNvPr>
          <p:cNvSpPr/>
          <p:nvPr/>
        </p:nvSpPr>
        <p:spPr>
          <a:xfrm>
            <a:off x="9411447" y="5264035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D8C8DE7-76B9-9483-D0C5-4A21F191228D}"/>
              </a:ext>
            </a:extLst>
          </p:cNvPr>
          <p:cNvSpPr/>
          <p:nvPr/>
        </p:nvSpPr>
        <p:spPr>
          <a:xfrm>
            <a:off x="10798534" y="2579447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28866"/>
      </p:ext>
    </p:extLst>
  </p:cSld>
  <p:clrMapOvr>
    <a:masterClrMapping/>
  </p:clrMapOvr>
  <p:transition spd="slow">
    <p:wipe dir="r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7D17-BA98-EE9B-3F3E-495E7D6E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rogramma" panose="02000009000000000000" pitchFamily="49" charset="0"/>
              </a:rPr>
              <a:t>A: flow(B, C, D)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F1BCE4-3392-C019-85F3-4A15BC0AFA8A}"/>
              </a:ext>
            </a:extLst>
          </p:cNvPr>
          <p:cNvCxnSpPr>
            <a:cxnSpLocks/>
          </p:cNvCxnSpPr>
          <p:nvPr/>
        </p:nvCxnSpPr>
        <p:spPr>
          <a:xfrm>
            <a:off x="2214760" y="273132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E2BCAAC-51B4-1CEE-3226-0BA00A4DFB1E}"/>
              </a:ext>
            </a:extLst>
          </p:cNvPr>
          <p:cNvCxnSpPr>
            <a:cxnSpLocks/>
          </p:cNvCxnSpPr>
          <p:nvPr/>
        </p:nvCxnSpPr>
        <p:spPr>
          <a:xfrm>
            <a:off x="2214760" y="362098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06AC88-C968-7F2E-3F98-B9A68916D222}"/>
              </a:ext>
            </a:extLst>
          </p:cNvPr>
          <p:cNvCxnSpPr>
            <a:cxnSpLocks/>
          </p:cNvCxnSpPr>
          <p:nvPr/>
        </p:nvCxnSpPr>
        <p:spPr>
          <a:xfrm>
            <a:off x="2214760" y="4510644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A7828A-926F-469E-3C60-C77EA4E462B2}"/>
              </a:ext>
            </a:extLst>
          </p:cNvPr>
          <p:cNvCxnSpPr>
            <a:cxnSpLocks/>
          </p:cNvCxnSpPr>
          <p:nvPr/>
        </p:nvCxnSpPr>
        <p:spPr>
          <a:xfrm>
            <a:off x="2633365" y="2715284"/>
            <a:ext cx="1387086" cy="904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8BE4B97-BDC2-5CB7-97F1-17716C7BB886}"/>
              </a:ext>
            </a:extLst>
          </p:cNvPr>
          <p:cNvCxnSpPr>
            <a:cxnSpLocks/>
          </p:cNvCxnSpPr>
          <p:nvPr/>
        </p:nvCxnSpPr>
        <p:spPr>
          <a:xfrm flipH="1" flipV="1">
            <a:off x="4020451" y="3620084"/>
            <a:ext cx="1382918" cy="90479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536DA19-C1A5-F202-0EE4-F9CFA4357683}"/>
              </a:ext>
            </a:extLst>
          </p:cNvPr>
          <p:cNvSpPr txBox="1"/>
          <p:nvPr/>
        </p:nvSpPr>
        <p:spPr>
          <a:xfrm>
            <a:off x="1947571" y="2321631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05FBE5-0B95-8E03-7FB2-1E1C8539B605}"/>
              </a:ext>
            </a:extLst>
          </p:cNvPr>
          <p:cNvSpPr txBox="1"/>
          <p:nvPr/>
        </p:nvSpPr>
        <p:spPr>
          <a:xfrm>
            <a:off x="1945590" y="318061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B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234D70-03C4-EF49-F149-96935E5543EB}"/>
              </a:ext>
            </a:extLst>
          </p:cNvPr>
          <p:cNvCxnSpPr>
            <a:cxnSpLocks/>
          </p:cNvCxnSpPr>
          <p:nvPr/>
        </p:nvCxnSpPr>
        <p:spPr>
          <a:xfrm>
            <a:off x="2214759" y="5399404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8FF500-441E-36B7-309C-F9822DFA9DE1}"/>
              </a:ext>
            </a:extLst>
          </p:cNvPr>
          <p:cNvCxnSpPr>
            <a:cxnSpLocks/>
          </p:cNvCxnSpPr>
          <p:nvPr/>
        </p:nvCxnSpPr>
        <p:spPr>
          <a:xfrm>
            <a:off x="5409962" y="4524882"/>
            <a:ext cx="1386947" cy="86269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D56AFBE-0467-308F-D8C6-FC93CB9EC203}"/>
              </a:ext>
            </a:extLst>
          </p:cNvPr>
          <p:cNvSpPr txBox="1"/>
          <p:nvPr/>
        </p:nvSpPr>
        <p:spPr>
          <a:xfrm>
            <a:off x="1947570" y="4100050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5D317C-A13D-C431-63E5-5E971BA00CF9}"/>
              </a:ext>
            </a:extLst>
          </p:cNvPr>
          <p:cNvSpPr txBox="1"/>
          <p:nvPr/>
        </p:nvSpPr>
        <p:spPr>
          <a:xfrm>
            <a:off x="1987152" y="4959033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D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63768C0-E86A-C10B-D677-C70AB0CBFC49}"/>
              </a:ext>
            </a:extLst>
          </p:cNvPr>
          <p:cNvCxnSpPr>
            <a:cxnSpLocks/>
          </p:cNvCxnSpPr>
          <p:nvPr/>
        </p:nvCxnSpPr>
        <p:spPr>
          <a:xfrm flipV="1">
            <a:off x="6798038" y="2723306"/>
            <a:ext cx="1377217" cy="26351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391E4579-A762-9504-519F-41E47295251F}"/>
              </a:ext>
            </a:extLst>
          </p:cNvPr>
          <p:cNvSpPr/>
          <p:nvPr/>
        </p:nvSpPr>
        <p:spPr>
          <a:xfrm>
            <a:off x="10798534" y="2579447"/>
            <a:ext cx="314696" cy="30282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BEBE6AF-38E6-1DF2-8360-80D4404D6AA4}"/>
              </a:ext>
            </a:extLst>
          </p:cNvPr>
          <p:cNvSpPr/>
          <p:nvPr/>
        </p:nvSpPr>
        <p:spPr>
          <a:xfrm>
            <a:off x="2476017" y="2580346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8A6E9F5-1832-0B18-0547-095BC0F752DC}"/>
              </a:ext>
            </a:extLst>
          </p:cNvPr>
          <p:cNvSpPr/>
          <p:nvPr/>
        </p:nvSpPr>
        <p:spPr>
          <a:xfrm>
            <a:off x="3863103" y="3468674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8D7651C-5AD9-CA13-2593-36F4BE688CFF}"/>
              </a:ext>
            </a:extLst>
          </p:cNvPr>
          <p:cNvSpPr/>
          <p:nvPr/>
        </p:nvSpPr>
        <p:spPr>
          <a:xfrm>
            <a:off x="8024361" y="2584839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44E1B95-DBDE-0931-AF0C-C701E3D59641}"/>
              </a:ext>
            </a:extLst>
          </p:cNvPr>
          <p:cNvSpPr/>
          <p:nvPr/>
        </p:nvSpPr>
        <p:spPr>
          <a:xfrm>
            <a:off x="6641443" y="5229241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D8C8DE7-76B9-9483-D0C5-4A21F191228D}"/>
              </a:ext>
            </a:extLst>
          </p:cNvPr>
          <p:cNvSpPr/>
          <p:nvPr/>
        </p:nvSpPr>
        <p:spPr>
          <a:xfrm>
            <a:off x="5253604" y="4374374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475728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44388-4A6B-F310-1AE0-0464B1E50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Sharing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BB09BA-10C7-BAAE-86D6-35451D74B0B4}"/>
              </a:ext>
            </a:extLst>
          </p:cNvPr>
          <p:cNvSpPr/>
          <p:nvPr/>
        </p:nvSpPr>
        <p:spPr>
          <a:xfrm>
            <a:off x="5980176" y="3163824"/>
            <a:ext cx="1615440" cy="679704"/>
          </a:xfrm>
          <a:prstGeom prst="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safe</a:t>
            </a:r>
            <a:endParaRPr lang="en-US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1163CF-46BC-7067-9FFD-76F361BD934A}"/>
              </a:ext>
            </a:extLst>
          </p:cNvPr>
          <p:cNvSpPr/>
          <p:nvPr/>
        </p:nvSpPr>
        <p:spPr>
          <a:xfrm>
            <a:off x="5980176" y="3992880"/>
            <a:ext cx="1615440" cy="679704"/>
          </a:xfrm>
          <a:prstGeom prst="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safe</a:t>
            </a:r>
            <a:endParaRPr lang="en-US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49B6D0-435D-4D92-5F9E-EA0E260D8DAF}"/>
              </a:ext>
            </a:extLst>
          </p:cNvPr>
          <p:cNvSpPr/>
          <p:nvPr/>
        </p:nvSpPr>
        <p:spPr>
          <a:xfrm>
            <a:off x="7754112" y="3992880"/>
            <a:ext cx="1615440" cy="679704"/>
          </a:xfrm>
          <a:prstGeom prst="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safe</a:t>
            </a:r>
            <a:endParaRPr lang="en-US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A3FC28-5A4D-DC88-E3FC-983EAB13C66A}"/>
              </a:ext>
            </a:extLst>
          </p:cNvPr>
          <p:cNvSpPr/>
          <p:nvPr/>
        </p:nvSpPr>
        <p:spPr>
          <a:xfrm>
            <a:off x="7754112" y="3163824"/>
            <a:ext cx="1615440" cy="679704"/>
          </a:xfrm>
          <a:prstGeom prst="rect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Franklin Gothic Heavy" panose="020B0903020102020204" pitchFamily="34" charset="0"/>
              </a:rPr>
              <a:t>DANGER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0255BB-5018-EBCA-920B-411CD054FE6D}"/>
              </a:ext>
            </a:extLst>
          </p:cNvPr>
          <p:cNvSpPr txBox="1"/>
          <p:nvPr/>
        </p:nvSpPr>
        <p:spPr>
          <a:xfrm>
            <a:off x="2786772" y="3272843"/>
            <a:ext cx="292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Shared Memory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28774C-FC87-E897-06CD-5B20F6BCB062}"/>
              </a:ext>
            </a:extLst>
          </p:cNvPr>
          <p:cNvSpPr txBox="1"/>
          <p:nvPr/>
        </p:nvSpPr>
        <p:spPr>
          <a:xfrm>
            <a:off x="2234103" y="3992880"/>
            <a:ext cx="3479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No Shared Memory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3A70FB-F2E0-3CDE-98D0-43C00C0CB50D}"/>
              </a:ext>
            </a:extLst>
          </p:cNvPr>
          <p:cNvSpPr txBox="1"/>
          <p:nvPr/>
        </p:nvSpPr>
        <p:spPr>
          <a:xfrm>
            <a:off x="5862846" y="2566523"/>
            <a:ext cx="2029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Immutable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CBAC46-46BD-D4C9-556B-63E1B9158F5A}"/>
              </a:ext>
            </a:extLst>
          </p:cNvPr>
          <p:cNvSpPr txBox="1"/>
          <p:nvPr/>
        </p:nvSpPr>
        <p:spPr>
          <a:xfrm>
            <a:off x="7806485" y="2566523"/>
            <a:ext cx="1606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Mutable</a:t>
            </a:r>
          </a:p>
        </p:txBody>
      </p:sp>
    </p:spTree>
    <p:extLst>
      <p:ext uri="{BB962C8B-B14F-4D97-AF65-F5344CB8AC3E}">
        <p14:creationId xmlns:p14="http://schemas.microsoft.com/office/powerpoint/2010/main" val="2930001523"/>
      </p:ext>
    </p:extLst>
  </p:cSld>
  <p:clrMapOvr>
    <a:masterClrMapping/>
  </p:clrMapOvr>
  <p:transition spd="slow">
    <p:strips dir="rd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7D17-BA98-EE9B-3F3E-495E7D6E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rogramma" panose="02000009000000000000" pitchFamily="49" charset="0"/>
              </a:rPr>
              <a:t>A: pipeline(B, C, D)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F1BCE4-3392-C019-85F3-4A15BC0AFA8A}"/>
              </a:ext>
            </a:extLst>
          </p:cNvPr>
          <p:cNvCxnSpPr>
            <a:cxnSpLocks/>
          </p:cNvCxnSpPr>
          <p:nvPr/>
        </p:nvCxnSpPr>
        <p:spPr>
          <a:xfrm>
            <a:off x="2214760" y="273132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E2BCAAC-51B4-1CEE-3226-0BA00A4DFB1E}"/>
              </a:ext>
            </a:extLst>
          </p:cNvPr>
          <p:cNvCxnSpPr>
            <a:cxnSpLocks/>
          </p:cNvCxnSpPr>
          <p:nvPr/>
        </p:nvCxnSpPr>
        <p:spPr>
          <a:xfrm>
            <a:off x="2214760" y="362098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06AC88-C968-7F2E-3F98-B9A68916D222}"/>
              </a:ext>
            </a:extLst>
          </p:cNvPr>
          <p:cNvCxnSpPr>
            <a:cxnSpLocks/>
          </p:cNvCxnSpPr>
          <p:nvPr/>
        </p:nvCxnSpPr>
        <p:spPr>
          <a:xfrm>
            <a:off x="2214760" y="4510644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A7828A-926F-469E-3C60-C77EA4E462B2}"/>
              </a:ext>
            </a:extLst>
          </p:cNvPr>
          <p:cNvCxnSpPr>
            <a:cxnSpLocks/>
          </p:cNvCxnSpPr>
          <p:nvPr/>
        </p:nvCxnSpPr>
        <p:spPr>
          <a:xfrm>
            <a:off x="2633365" y="2715284"/>
            <a:ext cx="1387086" cy="904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8BE4B97-BDC2-5CB7-97F1-17716C7BB886}"/>
              </a:ext>
            </a:extLst>
          </p:cNvPr>
          <p:cNvCxnSpPr>
            <a:cxnSpLocks/>
          </p:cNvCxnSpPr>
          <p:nvPr/>
        </p:nvCxnSpPr>
        <p:spPr>
          <a:xfrm flipH="1" flipV="1">
            <a:off x="4020451" y="3620084"/>
            <a:ext cx="1382918" cy="90479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536DA19-C1A5-F202-0EE4-F9CFA4357683}"/>
              </a:ext>
            </a:extLst>
          </p:cNvPr>
          <p:cNvSpPr txBox="1"/>
          <p:nvPr/>
        </p:nvSpPr>
        <p:spPr>
          <a:xfrm>
            <a:off x="1947571" y="2321631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05FBE5-0B95-8E03-7FB2-1E1C8539B605}"/>
              </a:ext>
            </a:extLst>
          </p:cNvPr>
          <p:cNvSpPr txBox="1"/>
          <p:nvPr/>
        </p:nvSpPr>
        <p:spPr>
          <a:xfrm>
            <a:off x="1945590" y="318061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B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234D70-03C4-EF49-F149-96935E5543EB}"/>
              </a:ext>
            </a:extLst>
          </p:cNvPr>
          <p:cNvCxnSpPr>
            <a:cxnSpLocks/>
          </p:cNvCxnSpPr>
          <p:nvPr/>
        </p:nvCxnSpPr>
        <p:spPr>
          <a:xfrm>
            <a:off x="2214759" y="5399404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8FF500-441E-36B7-309C-F9822DFA9DE1}"/>
              </a:ext>
            </a:extLst>
          </p:cNvPr>
          <p:cNvCxnSpPr>
            <a:cxnSpLocks/>
          </p:cNvCxnSpPr>
          <p:nvPr/>
        </p:nvCxnSpPr>
        <p:spPr>
          <a:xfrm>
            <a:off x="5409962" y="4524882"/>
            <a:ext cx="1386947" cy="86269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D56AFBE-0467-308F-D8C6-FC93CB9EC203}"/>
              </a:ext>
            </a:extLst>
          </p:cNvPr>
          <p:cNvSpPr txBox="1"/>
          <p:nvPr/>
        </p:nvSpPr>
        <p:spPr>
          <a:xfrm>
            <a:off x="1947570" y="4100050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5D317C-A13D-C431-63E5-5E971BA00CF9}"/>
              </a:ext>
            </a:extLst>
          </p:cNvPr>
          <p:cNvSpPr txBox="1"/>
          <p:nvPr/>
        </p:nvSpPr>
        <p:spPr>
          <a:xfrm>
            <a:off x="1987152" y="4959033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D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63768C0-E86A-C10B-D677-C70AB0CBFC49}"/>
              </a:ext>
            </a:extLst>
          </p:cNvPr>
          <p:cNvCxnSpPr>
            <a:cxnSpLocks/>
          </p:cNvCxnSpPr>
          <p:nvPr/>
        </p:nvCxnSpPr>
        <p:spPr>
          <a:xfrm flipV="1">
            <a:off x="6798038" y="2723306"/>
            <a:ext cx="1377217" cy="26351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391E4579-A762-9504-519F-41E47295251F}"/>
              </a:ext>
            </a:extLst>
          </p:cNvPr>
          <p:cNvSpPr/>
          <p:nvPr/>
        </p:nvSpPr>
        <p:spPr>
          <a:xfrm>
            <a:off x="10798534" y="2579447"/>
            <a:ext cx="314696" cy="30282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BEBE6AF-38E6-1DF2-8360-80D4404D6AA4}"/>
              </a:ext>
            </a:extLst>
          </p:cNvPr>
          <p:cNvSpPr/>
          <p:nvPr/>
        </p:nvSpPr>
        <p:spPr>
          <a:xfrm>
            <a:off x="2476017" y="2580346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8A6E9F5-1832-0B18-0547-095BC0F752DC}"/>
              </a:ext>
            </a:extLst>
          </p:cNvPr>
          <p:cNvSpPr/>
          <p:nvPr/>
        </p:nvSpPr>
        <p:spPr>
          <a:xfrm>
            <a:off x="3863103" y="3468674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8D7651C-5AD9-CA13-2593-36F4BE688CFF}"/>
              </a:ext>
            </a:extLst>
          </p:cNvPr>
          <p:cNvSpPr/>
          <p:nvPr/>
        </p:nvSpPr>
        <p:spPr>
          <a:xfrm>
            <a:off x="8024361" y="2584839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44E1B95-DBDE-0931-AF0C-C701E3D59641}"/>
              </a:ext>
            </a:extLst>
          </p:cNvPr>
          <p:cNvSpPr/>
          <p:nvPr/>
        </p:nvSpPr>
        <p:spPr>
          <a:xfrm>
            <a:off x="6641443" y="5229241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D8C8DE7-76B9-9483-D0C5-4A21F191228D}"/>
              </a:ext>
            </a:extLst>
          </p:cNvPr>
          <p:cNvSpPr/>
          <p:nvPr/>
        </p:nvSpPr>
        <p:spPr>
          <a:xfrm>
            <a:off x="5253604" y="4374374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DD02493B-15FC-1B6B-5A3C-9048E90F26C1}"/>
              </a:ext>
            </a:extLst>
          </p:cNvPr>
          <p:cNvSpPr/>
          <p:nvPr/>
        </p:nvSpPr>
        <p:spPr>
          <a:xfrm rot="1999636">
            <a:off x="3082212" y="2982927"/>
            <a:ext cx="526065" cy="36951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E1A625D-FFDA-8469-0209-186C6FC5E1BA}"/>
              </a:ext>
            </a:extLst>
          </p:cNvPr>
          <p:cNvSpPr/>
          <p:nvPr/>
        </p:nvSpPr>
        <p:spPr>
          <a:xfrm rot="1999636">
            <a:off x="4507363" y="3925291"/>
            <a:ext cx="526065" cy="36951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EB29DCE-0265-555B-C0B3-14F3B3F7093C}"/>
              </a:ext>
            </a:extLst>
          </p:cNvPr>
          <p:cNvSpPr/>
          <p:nvPr/>
        </p:nvSpPr>
        <p:spPr>
          <a:xfrm rot="1999636">
            <a:off x="5914826" y="4803391"/>
            <a:ext cx="526065" cy="36951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5B29638-DC09-6EBC-D301-E2265858CCD2}"/>
              </a:ext>
            </a:extLst>
          </p:cNvPr>
          <p:cNvSpPr/>
          <p:nvPr/>
        </p:nvSpPr>
        <p:spPr>
          <a:xfrm rot="18020565">
            <a:off x="7185381" y="3907073"/>
            <a:ext cx="526065" cy="36951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36575507"/>
      </p:ext>
    </p:extLst>
  </p:cSld>
  <p:clrMapOvr>
    <a:masterClrMapping/>
  </p:clrMapOvr>
  <p:transition spd="slow">
    <p:wipe dir="r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7D17-BA98-EE9B-3F3E-495E7D6E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rogramma" panose="02000009000000000000" pitchFamily="49" charset="0"/>
              </a:rPr>
              <a:t>A: parallel(B, C, D)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F1BCE4-3392-C019-85F3-4A15BC0AFA8A}"/>
              </a:ext>
            </a:extLst>
          </p:cNvPr>
          <p:cNvCxnSpPr>
            <a:cxnSpLocks/>
          </p:cNvCxnSpPr>
          <p:nvPr/>
        </p:nvCxnSpPr>
        <p:spPr>
          <a:xfrm>
            <a:off x="2214760" y="273132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E2BCAAC-51B4-1CEE-3226-0BA00A4DFB1E}"/>
              </a:ext>
            </a:extLst>
          </p:cNvPr>
          <p:cNvCxnSpPr>
            <a:cxnSpLocks/>
          </p:cNvCxnSpPr>
          <p:nvPr/>
        </p:nvCxnSpPr>
        <p:spPr>
          <a:xfrm>
            <a:off x="2214760" y="3620985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06AC88-C968-7F2E-3F98-B9A68916D222}"/>
              </a:ext>
            </a:extLst>
          </p:cNvPr>
          <p:cNvCxnSpPr>
            <a:cxnSpLocks/>
          </p:cNvCxnSpPr>
          <p:nvPr/>
        </p:nvCxnSpPr>
        <p:spPr>
          <a:xfrm>
            <a:off x="2214760" y="4510644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A7828A-926F-469E-3C60-C77EA4E462B2}"/>
              </a:ext>
            </a:extLst>
          </p:cNvPr>
          <p:cNvCxnSpPr>
            <a:cxnSpLocks/>
          </p:cNvCxnSpPr>
          <p:nvPr/>
        </p:nvCxnSpPr>
        <p:spPr>
          <a:xfrm>
            <a:off x="2633365" y="2715284"/>
            <a:ext cx="1387086" cy="904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8BE4B97-BDC2-5CB7-97F1-17716C7BB886}"/>
              </a:ext>
            </a:extLst>
          </p:cNvPr>
          <p:cNvCxnSpPr>
            <a:cxnSpLocks/>
          </p:cNvCxnSpPr>
          <p:nvPr/>
        </p:nvCxnSpPr>
        <p:spPr>
          <a:xfrm flipH="1">
            <a:off x="4020451" y="2723306"/>
            <a:ext cx="1387086" cy="89677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536DA19-C1A5-F202-0EE4-F9CFA4357683}"/>
              </a:ext>
            </a:extLst>
          </p:cNvPr>
          <p:cNvSpPr txBox="1"/>
          <p:nvPr/>
        </p:nvSpPr>
        <p:spPr>
          <a:xfrm>
            <a:off x="1947571" y="2321631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05FBE5-0B95-8E03-7FB2-1E1C8539B605}"/>
              </a:ext>
            </a:extLst>
          </p:cNvPr>
          <p:cNvSpPr txBox="1"/>
          <p:nvPr/>
        </p:nvSpPr>
        <p:spPr>
          <a:xfrm>
            <a:off x="1945590" y="318061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B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234D70-03C4-EF49-F149-96935E5543EB}"/>
              </a:ext>
            </a:extLst>
          </p:cNvPr>
          <p:cNvCxnSpPr>
            <a:cxnSpLocks/>
          </p:cNvCxnSpPr>
          <p:nvPr/>
        </p:nvCxnSpPr>
        <p:spPr>
          <a:xfrm>
            <a:off x="2214759" y="5399404"/>
            <a:ext cx="909155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8FF500-441E-36B7-309C-F9822DFA9DE1}"/>
              </a:ext>
            </a:extLst>
          </p:cNvPr>
          <p:cNvCxnSpPr>
            <a:cxnSpLocks/>
          </p:cNvCxnSpPr>
          <p:nvPr/>
        </p:nvCxnSpPr>
        <p:spPr>
          <a:xfrm>
            <a:off x="2623975" y="2722405"/>
            <a:ext cx="1390791" cy="266357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D56AFBE-0467-308F-D8C6-FC93CB9EC203}"/>
              </a:ext>
            </a:extLst>
          </p:cNvPr>
          <p:cNvSpPr txBox="1"/>
          <p:nvPr/>
        </p:nvSpPr>
        <p:spPr>
          <a:xfrm>
            <a:off x="1947570" y="4100050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5D317C-A13D-C431-63E5-5E971BA00CF9}"/>
              </a:ext>
            </a:extLst>
          </p:cNvPr>
          <p:cNvSpPr txBox="1"/>
          <p:nvPr/>
        </p:nvSpPr>
        <p:spPr>
          <a:xfrm>
            <a:off x="1987152" y="4959033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rogramma" panose="02000009000000000000" pitchFamily="49" charset="0"/>
              </a:rPr>
              <a:t>D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63768C0-E86A-C10B-D677-C70AB0CBFC49}"/>
              </a:ext>
            </a:extLst>
          </p:cNvPr>
          <p:cNvCxnSpPr>
            <a:cxnSpLocks/>
          </p:cNvCxnSpPr>
          <p:nvPr/>
        </p:nvCxnSpPr>
        <p:spPr>
          <a:xfrm flipV="1">
            <a:off x="4029841" y="2722405"/>
            <a:ext cx="1387086" cy="266357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C191D1A-493D-751F-595B-AE87546BD1A9}"/>
              </a:ext>
            </a:extLst>
          </p:cNvPr>
          <p:cNvCxnSpPr>
            <a:cxnSpLocks/>
          </p:cNvCxnSpPr>
          <p:nvPr/>
        </p:nvCxnSpPr>
        <p:spPr>
          <a:xfrm>
            <a:off x="2621995" y="2723306"/>
            <a:ext cx="1392771" cy="178553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12346D1-9089-17A2-D260-A4952ED081D8}"/>
              </a:ext>
            </a:extLst>
          </p:cNvPr>
          <p:cNvCxnSpPr>
            <a:cxnSpLocks/>
          </p:cNvCxnSpPr>
          <p:nvPr/>
        </p:nvCxnSpPr>
        <p:spPr>
          <a:xfrm flipV="1">
            <a:off x="4011061" y="2722405"/>
            <a:ext cx="1400181" cy="179773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E0D94217-191E-AA95-60FE-C0DE29C3EEED}"/>
              </a:ext>
            </a:extLst>
          </p:cNvPr>
          <p:cNvSpPr/>
          <p:nvPr/>
        </p:nvSpPr>
        <p:spPr>
          <a:xfrm>
            <a:off x="10798534" y="2579447"/>
            <a:ext cx="314696" cy="30282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BEBE6AF-38E6-1DF2-8360-80D4404D6AA4}"/>
              </a:ext>
            </a:extLst>
          </p:cNvPr>
          <p:cNvSpPr/>
          <p:nvPr/>
        </p:nvSpPr>
        <p:spPr>
          <a:xfrm>
            <a:off x="2476017" y="2580346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8A6E9F5-1832-0B18-0547-095BC0F752DC}"/>
              </a:ext>
            </a:extLst>
          </p:cNvPr>
          <p:cNvSpPr/>
          <p:nvPr/>
        </p:nvSpPr>
        <p:spPr>
          <a:xfrm>
            <a:off x="3863103" y="3468674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B25472C-9448-96E8-DA39-24C91EE302D5}"/>
              </a:ext>
            </a:extLst>
          </p:cNvPr>
          <p:cNvSpPr/>
          <p:nvPr/>
        </p:nvSpPr>
        <p:spPr>
          <a:xfrm>
            <a:off x="5250189" y="2582885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707A2C1-CBD8-9C4A-53AC-439790C5DF2E}"/>
              </a:ext>
            </a:extLst>
          </p:cNvPr>
          <p:cNvSpPr/>
          <p:nvPr/>
        </p:nvSpPr>
        <p:spPr>
          <a:xfrm>
            <a:off x="3857418" y="4368732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44E1B95-DBDE-0931-AF0C-C701E3D59641}"/>
              </a:ext>
            </a:extLst>
          </p:cNvPr>
          <p:cNvSpPr/>
          <p:nvPr/>
        </p:nvSpPr>
        <p:spPr>
          <a:xfrm>
            <a:off x="3860639" y="5234569"/>
            <a:ext cx="314696" cy="30282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89938"/>
      </p:ext>
    </p:extLst>
  </p:cSld>
  <p:clrMapOvr>
    <a:masterClrMapping/>
  </p:clrMapOvr>
  <p:transition spd="slow">
    <p:wipe dir="r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E58C-8072-1665-56A1-E82CD56F2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2EA65-0AD5-B84A-DAFF-A3D0D7082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/>
              <a:t>Securing online systems with offline certificates is fundamentally wrongheaded.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Do not assume that the network </a:t>
            </a:r>
            <a:r>
              <a:rPr lang="en-US" sz="4000"/>
              <a:t>is reliable.</a:t>
            </a:r>
            <a:endParaRPr lang="en-US" sz="4000" dirty="0"/>
          </a:p>
          <a:p>
            <a:pPr>
              <a:lnSpc>
                <a:spcPct val="100000"/>
              </a:lnSpc>
            </a:pPr>
            <a:r>
              <a:rPr lang="en-US" sz="4000" dirty="0"/>
              <a:t>Strong cohesion and loose coupling.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Embrace messaging, do not hide from it.</a:t>
            </a:r>
          </a:p>
          <a:p>
            <a:pPr>
              <a:lnSpc>
                <a:spcPct val="100000"/>
              </a:lnSpc>
            </a:pPr>
            <a:r>
              <a:rPr lang="en-US" sz="4000" dirty="0"/>
              <a:t>The Law of Turns: Never wait. Never block. </a:t>
            </a:r>
          </a:p>
        </p:txBody>
      </p:sp>
    </p:spTree>
    <p:extLst>
      <p:ext uri="{BB962C8B-B14F-4D97-AF65-F5344CB8AC3E}">
        <p14:creationId xmlns:p14="http://schemas.microsoft.com/office/powerpoint/2010/main" val="33719273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43F0B-9D92-7FF4-446A-97200E1B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HandelGothic BT" panose="04030805030B02020C03" pitchFamily="82" charset="0"/>
              </a:rPr>
              <a:t>Misty</a:t>
            </a:r>
            <a:r>
              <a:rPr lang="en-US" dirty="0"/>
              <a:t> Road Map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A0F45-1035-7757-005A-88B2D3C91C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E80E1-31BF-27B0-7F0E-7B17E75BA8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HandelGothic BT" panose="04030805030B02020C03" pitchFamily="82" charset="0"/>
              </a:rPr>
              <a:t>Misty</a:t>
            </a:r>
            <a:r>
              <a:rPr lang="en-US" dirty="0"/>
              <a:t> Language Design</a:t>
            </a:r>
          </a:p>
          <a:p>
            <a:r>
              <a:rPr lang="en-US" dirty="0"/>
              <a:t>Tokenizer</a:t>
            </a:r>
          </a:p>
          <a:p>
            <a:r>
              <a:rPr lang="en-US" dirty="0"/>
              <a:t>Parser</a:t>
            </a:r>
          </a:p>
          <a:p>
            <a:r>
              <a:rPr lang="en-US" dirty="0"/>
              <a:t>DEC64</a:t>
            </a:r>
          </a:p>
          <a:p>
            <a:r>
              <a:rPr lang="en-US" dirty="0" err="1"/>
              <a:t>Parseq</a:t>
            </a:r>
            <a:endParaRPr lang="en-US" dirty="0"/>
          </a:p>
          <a:p>
            <a:r>
              <a:rPr lang="en-US" dirty="0"/>
              <a:t>Seif 0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909A3A-0DF4-61ED-5014-E2B4F03AF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94A0E0-9953-A479-4D05-4CD1C7D8F17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34969"/>
      </p:ext>
    </p:extLst>
  </p:cSld>
  <p:clrMapOvr>
    <a:masterClrMapping/>
  </p:clrMapOvr>
  <p:transition spd="slow">
    <p:strips dir="rd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43F0B-9D92-7FF4-446A-97200E1B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HandelGothic BT" panose="04030805030B02020C03" pitchFamily="82" charset="0"/>
              </a:rPr>
              <a:t>Misty</a:t>
            </a:r>
            <a:r>
              <a:rPr lang="en-US" dirty="0"/>
              <a:t> Road Map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A0F45-1035-7757-005A-88B2D3C91C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E80E1-31BF-27B0-7F0E-7B17E75BA8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HandelGothic BT" panose="04030805030B02020C03" pitchFamily="82" charset="0"/>
              </a:rPr>
              <a:t>Misty</a:t>
            </a:r>
            <a:r>
              <a:rPr lang="en-US" dirty="0"/>
              <a:t> Language Design</a:t>
            </a:r>
          </a:p>
          <a:p>
            <a:r>
              <a:rPr lang="en-US" dirty="0"/>
              <a:t>Tokenizer</a:t>
            </a:r>
          </a:p>
          <a:p>
            <a:r>
              <a:rPr lang="en-US" dirty="0"/>
              <a:t>Parser</a:t>
            </a:r>
          </a:p>
          <a:p>
            <a:r>
              <a:rPr lang="en-US" dirty="0"/>
              <a:t>DEC64</a:t>
            </a:r>
          </a:p>
          <a:p>
            <a:r>
              <a:rPr lang="en-US" dirty="0" err="1"/>
              <a:t>Parseq</a:t>
            </a:r>
            <a:endParaRPr lang="en-US" dirty="0"/>
          </a:p>
          <a:p>
            <a:r>
              <a:rPr lang="en-US" dirty="0"/>
              <a:t>Seif 0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909A3A-0DF4-61ED-5014-E2B4F03AF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94A0E0-9953-A479-4D05-4CD1C7D8F17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Code Generator</a:t>
            </a:r>
          </a:p>
          <a:p>
            <a:r>
              <a:rPr lang="en-US" dirty="0"/>
              <a:t>Runtime and intrinsics</a:t>
            </a:r>
          </a:p>
          <a:p>
            <a:r>
              <a:rPr lang="en-US" dirty="0"/>
              <a:t>Process control</a:t>
            </a:r>
          </a:p>
          <a:p>
            <a:r>
              <a:rPr lang="en-US" dirty="0"/>
              <a:t>Procession Protocol</a:t>
            </a:r>
          </a:p>
          <a:p>
            <a:r>
              <a:rPr lang="en-US" dirty="0"/>
              <a:t>Patterns</a:t>
            </a:r>
          </a:p>
        </p:txBody>
      </p:sp>
    </p:spTree>
    <p:extLst>
      <p:ext uri="{BB962C8B-B14F-4D97-AF65-F5344CB8AC3E}">
        <p14:creationId xmlns:p14="http://schemas.microsoft.com/office/powerpoint/2010/main" val="4186613256"/>
      </p:ext>
    </p:extLst>
  </p:cSld>
  <p:clrMapOvr>
    <a:masterClrMapping/>
  </p:clrMapOvr>
  <p:transition spd="slow">
    <p:strips dir="rd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43F0B-9D92-7FF4-446A-97200E1B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HandelGothic BT" panose="04030805030B02020C03" pitchFamily="82" charset="0"/>
              </a:rPr>
              <a:t>Misty</a:t>
            </a:r>
            <a:r>
              <a:rPr lang="en-US" dirty="0"/>
              <a:t> Road Map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A0F45-1035-7757-005A-88B2D3C91C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E80E1-31BF-27B0-7F0E-7B17E75BA8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HandelGothic BT" panose="04030805030B02020C03" pitchFamily="82" charset="0"/>
              </a:rPr>
              <a:t>Misty</a:t>
            </a:r>
            <a:r>
              <a:rPr lang="en-US" dirty="0"/>
              <a:t> Language Design</a:t>
            </a:r>
          </a:p>
          <a:p>
            <a:r>
              <a:rPr lang="en-US" dirty="0"/>
              <a:t>Tokenizer</a:t>
            </a:r>
          </a:p>
          <a:p>
            <a:r>
              <a:rPr lang="en-US" dirty="0"/>
              <a:t>Parser</a:t>
            </a:r>
          </a:p>
          <a:p>
            <a:r>
              <a:rPr lang="en-US" dirty="0"/>
              <a:t>DEC64</a:t>
            </a:r>
          </a:p>
          <a:p>
            <a:r>
              <a:rPr lang="en-US" dirty="0" err="1"/>
              <a:t>Parseq</a:t>
            </a:r>
            <a:endParaRPr lang="en-US" dirty="0"/>
          </a:p>
          <a:p>
            <a:r>
              <a:rPr lang="en-US" dirty="0"/>
              <a:t>Seif 0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909A3A-0DF4-61ED-5014-E2B4F03AF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94A0E0-9953-A479-4D05-4CD1C7D8F17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Code Generator</a:t>
            </a:r>
          </a:p>
          <a:p>
            <a:r>
              <a:rPr lang="en-US" dirty="0"/>
              <a:t>Runtime and intrinsics</a:t>
            </a:r>
          </a:p>
          <a:p>
            <a:r>
              <a:rPr lang="en-US" dirty="0"/>
              <a:t>Process control</a:t>
            </a:r>
          </a:p>
          <a:p>
            <a:r>
              <a:rPr lang="en-US" dirty="0"/>
              <a:t>Procession Protocol</a:t>
            </a:r>
          </a:p>
          <a:p>
            <a:r>
              <a:rPr lang="en-US" dirty="0"/>
              <a:t>Patterns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57C186-D836-7AFA-0179-2F6AC4DC94A2}"/>
              </a:ext>
            </a:extLst>
          </p:cNvPr>
          <p:cNvSpPr txBox="1"/>
          <p:nvPr/>
        </p:nvSpPr>
        <p:spPr>
          <a:xfrm>
            <a:off x="800091" y="5544590"/>
            <a:ext cx="1062502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dirty="0">
                <a:latin typeface="Programma" panose="02000009000000000000" pitchFamily="49" charset="0"/>
              </a:rPr>
              <a:t>https://</a:t>
            </a:r>
            <a:r>
              <a:rPr lang="en-US" sz="6600" dirty="0">
                <a:latin typeface="HandelGothic BT" panose="04030805030B02020C03" pitchFamily="82" charset="0"/>
              </a:rPr>
              <a:t>Misty</a:t>
            </a:r>
            <a:r>
              <a:rPr lang="en-US" sz="6600" dirty="0">
                <a:latin typeface="Programma" panose="02000009000000000000" pitchFamily="49" charset="0"/>
              </a:rPr>
              <a:t>system.com/</a:t>
            </a:r>
          </a:p>
        </p:txBody>
      </p:sp>
    </p:spTree>
    <p:extLst>
      <p:ext uri="{BB962C8B-B14F-4D97-AF65-F5344CB8AC3E}">
        <p14:creationId xmlns:p14="http://schemas.microsoft.com/office/powerpoint/2010/main" val="3368847285"/>
      </p:ext>
    </p:extLst>
  </p:cSld>
  <p:clrMapOvr>
    <a:masterClrMapping/>
  </p:clrMapOvr>
  <p:transition spd="slow">
    <p:strips dir="rd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D86787-5D92-E114-F961-89436FDE7D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FC57DEA-C123-A01F-07BF-1A2FCF3FB9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8594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DF783-10A2-53A3-38B3-F8DEB364E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Garbage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3612A-5B5E-28C4-831D-3B742F5BC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Difficult, but not impossible</a:t>
            </a:r>
          </a:p>
          <a:p>
            <a:r>
              <a:rPr lang="en-US" dirty="0"/>
              <a:t>The </a:t>
            </a:r>
            <a:r>
              <a:rPr lang="en-US" dirty="0" err="1"/>
              <a:t>Bejar</a:t>
            </a:r>
            <a:r>
              <a:rPr lang="en-US" dirty="0"/>
              <a:t> Algorithm, US Patent 5991779.</a:t>
            </a:r>
          </a:p>
          <a:p>
            <a:endParaRPr lang="en-US" dirty="0"/>
          </a:p>
          <a:p>
            <a:r>
              <a:rPr lang="en-US" dirty="0"/>
              <a:t>There is a simple solution.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050919"/>
      </p:ext>
    </p:extLst>
  </p:cSld>
  <p:clrMapOvr>
    <a:masterClrMapping/>
  </p:clrMapOvr>
  <p:transition spd="slow">
    <p:strips dir="rd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625DB-F413-EEF3-5568-73027C446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363"/>
            <a:ext cx="10515600" cy="1510325"/>
          </a:xfrm>
        </p:spPr>
        <p:txBody>
          <a:bodyPr anchor="t"/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Cycles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74F8864-FF6A-87C1-B8E0-2B309673DF66}"/>
              </a:ext>
            </a:extLst>
          </p:cNvPr>
          <p:cNvSpPr/>
          <p:nvPr/>
        </p:nvSpPr>
        <p:spPr>
          <a:xfrm flipH="1">
            <a:off x="3425952" y="1528187"/>
            <a:ext cx="4344898" cy="787196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9A65767-AADA-45BC-CFC6-69893083962D}"/>
              </a:ext>
            </a:extLst>
          </p:cNvPr>
          <p:cNvSpPr/>
          <p:nvPr/>
        </p:nvSpPr>
        <p:spPr>
          <a:xfrm rot="10800000" flipH="1">
            <a:off x="4498848" y="5252843"/>
            <a:ext cx="4344898" cy="787196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FF8447B-DE76-C472-AB2C-800C75C86C89}"/>
              </a:ext>
            </a:extLst>
          </p:cNvPr>
          <p:cNvSpPr/>
          <p:nvPr/>
        </p:nvSpPr>
        <p:spPr>
          <a:xfrm rot="5400000" flipH="1">
            <a:off x="8277962" y="2814606"/>
            <a:ext cx="2056477" cy="924911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71A0CAC-7E1F-ACAB-E69C-B26ED0C3C9B1}"/>
              </a:ext>
            </a:extLst>
          </p:cNvPr>
          <p:cNvSpPr/>
          <p:nvPr/>
        </p:nvSpPr>
        <p:spPr>
          <a:xfrm rot="16200000" flipH="1">
            <a:off x="1871512" y="3869358"/>
            <a:ext cx="2056477" cy="924911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2423343" y="1338409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D520F0-FAEE-3DFA-46E6-B9B53E580B39}"/>
              </a:ext>
            </a:extLst>
          </p:cNvPr>
          <p:cNvSpPr/>
          <p:nvPr/>
        </p:nvSpPr>
        <p:spPr>
          <a:xfrm>
            <a:off x="2488231" y="4273259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AF21DB8-8F78-2991-031F-397E8B5A7F13}"/>
              </a:ext>
            </a:extLst>
          </p:cNvPr>
          <p:cNvSpPr/>
          <p:nvPr/>
        </p:nvSpPr>
        <p:spPr>
          <a:xfrm>
            <a:off x="7770850" y="4273259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60580CD-82B2-FD6A-ED64-19F30F03A364}"/>
              </a:ext>
            </a:extLst>
          </p:cNvPr>
          <p:cNvSpPr/>
          <p:nvPr/>
        </p:nvSpPr>
        <p:spPr>
          <a:xfrm>
            <a:off x="7770850" y="1327908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341137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restige"/>
      </p:transition>
    </mc:Choice>
    <mc:Fallback xmlns="">
      <p:transition spd="slow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55AD91-5A34-6097-2427-A58635FB6952}"/>
              </a:ext>
            </a:extLst>
          </p:cNvPr>
          <p:cNvCxnSpPr>
            <a:cxnSpLocks/>
          </p:cNvCxnSpPr>
          <p:nvPr/>
        </p:nvCxnSpPr>
        <p:spPr>
          <a:xfrm flipH="1">
            <a:off x="57336" y="3848254"/>
            <a:ext cx="12024936" cy="0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43A7ED-CBE0-8F89-29A5-08E2716DAA6C}"/>
              </a:ext>
            </a:extLst>
          </p:cNvPr>
          <p:cNvCxnSpPr>
            <a:cxnSpLocks/>
          </p:cNvCxnSpPr>
          <p:nvPr/>
        </p:nvCxnSpPr>
        <p:spPr>
          <a:xfrm>
            <a:off x="6055341" y="1402080"/>
            <a:ext cx="0" cy="5275557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EC625DB-F413-EEF3-5568-73027C446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363"/>
            <a:ext cx="10515600" cy="1510325"/>
          </a:xfrm>
        </p:spPr>
        <p:txBody>
          <a:bodyPr anchor="t"/>
          <a:lstStyle/>
          <a:p>
            <a:r>
              <a:rPr lang="en-US" dirty="0"/>
              <a:t>Distributed</a:t>
            </a:r>
            <a:br>
              <a:rPr lang="en-US" dirty="0"/>
            </a:br>
            <a:r>
              <a:rPr lang="en-US" dirty="0"/>
              <a:t>Cycles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74F8864-FF6A-87C1-B8E0-2B309673DF66}"/>
              </a:ext>
            </a:extLst>
          </p:cNvPr>
          <p:cNvSpPr/>
          <p:nvPr/>
        </p:nvSpPr>
        <p:spPr>
          <a:xfrm flipH="1">
            <a:off x="3425952" y="1528187"/>
            <a:ext cx="4344898" cy="787196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9A65767-AADA-45BC-CFC6-69893083962D}"/>
              </a:ext>
            </a:extLst>
          </p:cNvPr>
          <p:cNvSpPr/>
          <p:nvPr/>
        </p:nvSpPr>
        <p:spPr>
          <a:xfrm rot="10800000" flipH="1">
            <a:off x="4498848" y="5252843"/>
            <a:ext cx="4344898" cy="787196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FF8447B-DE76-C472-AB2C-800C75C86C89}"/>
              </a:ext>
            </a:extLst>
          </p:cNvPr>
          <p:cNvSpPr/>
          <p:nvPr/>
        </p:nvSpPr>
        <p:spPr>
          <a:xfrm rot="5400000" flipH="1">
            <a:off x="8277962" y="2814606"/>
            <a:ext cx="2056477" cy="924911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71A0CAC-7E1F-ACAB-E69C-B26ED0C3C9B1}"/>
              </a:ext>
            </a:extLst>
          </p:cNvPr>
          <p:cNvSpPr/>
          <p:nvPr/>
        </p:nvSpPr>
        <p:spPr>
          <a:xfrm rot="16200000" flipH="1">
            <a:off x="1871512" y="3869358"/>
            <a:ext cx="2056477" cy="924911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2423343" y="1338409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D520F0-FAEE-3DFA-46E6-B9B53E580B39}"/>
              </a:ext>
            </a:extLst>
          </p:cNvPr>
          <p:cNvSpPr/>
          <p:nvPr/>
        </p:nvSpPr>
        <p:spPr>
          <a:xfrm>
            <a:off x="2488231" y="4273259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AF21DB8-8F78-2991-031F-397E8B5A7F13}"/>
              </a:ext>
            </a:extLst>
          </p:cNvPr>
          <p:cNvSpPr/>
          <p:nvPr/>
        </p:nvSpPr>
        <p:spPr>
          <a:xfrm>
            <a:off x="7770850" y="4273259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60580CD-82B2-FD6A-ED64-19F30F03A364}"/>
              </a:ext>
            </a:extLst>
          </p:cNvPr>
          <p:cNvSpPr/>
          <p:nvPr/>
        </p:nvSpPr>
        <p:spPr>
          <a:xfrm>
            <a:off x="7770850" y="1327908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580732620"/>
      </p:ext>
    </p:extLst>
  </p:cSld>
  <p:clrMapOvr>
    <a:masterClrMapping/>
  </p:clrMapOvr>
  <p:transition spd="slow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44388-4A6B-F310-1AE0-0464B1E50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Sharing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BB09BA-10C7-BAAE-86D6-35451D74B0B4}"/>
              </a:ext>
            </a:extLst>
          </p:cNvPr>
          <p:cNvSpPr/>
          <p:nvPr/>
        </p:nvSpPr>
        <p:spPr>
          <a:xfrm>
            <a:off x="5980176" y="3163824"/>
            <a:ext cx="1615440" cy="679704"/>
          </a:xfrm>
          <a:prstGeom prst="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safe</a:t>
            </a:r>
            <a:endParaRPr lang="en-US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1163CF-46BC-7067-9FFD-76F361BD934A}"/>
              </a:ext>
            </a:extLst>
          </p:cNvPr>
          <p:cNvSpPr/>
          <p:nvPr/>
        </p:nvSpPr>
        <p:spPr>
          <a:xfrm>
            <a:off x="5980176" y="3992880"/>
            <a:ext cx="1615440" cy="679704"/>
          </a:xfrm>
          <a:prstGeom prst="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safe</a:t>
            </a:r>
            <a:endParaRPr lang="en-US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49B6D0-435D-4D92-5F9E-EA0E260D8DAF}"/>
              </a:ext>
            </a:extLst>
          </p:cNvPr>
          <p:cNvSpPr/>
          <p:nvPr/>
        </p:nvSpPr>
        <p:spPr>
          <a:xfrm>
            <a:off x="7754112" y="3992880"/>
            <a:ext cx="1615440" cy="679704"/>
          </a:xfrm>
          <a:prstGeom prst="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safe</a:t>
            </a:r>
            <a:endParaRPr lang="en-US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A3FC28-5A4D-DC88-E3FC-983EAB13C66A}"/>
              </a:ext>
            </a:extLst>
          </p:cNvPr>
          <p:cNvSpPr/>
          <p:nvPr/>
        </p:nvSpPr>
        <p:spPr>
          <a:xfrm>
            <a:off x="7754112" y="3163824"/>
            <a:ext cx="1615440" cy="679704"/>
          </a:xfrm>
          <a:prstGeom prst="rect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Franklin Gothic Heavy" panose="020B0903020102020204" pitchFamily="34" charset="0"/>
              </a:rPr>
              <a:t>DANGER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0255BB-5018-EBCA-920B-411CD054FE6D}"/>
              </a:ext>
            </a:extLst>
          </p:cNvPr>
          <p:cNvSpPr txBox="1"/>
          <p:nvPr/>
        </p:nvSpPr>
        <p:spPr>
          <a:xfrm>
            <a:off x="2786772" y="3272843"/>
            <a:ext cx="292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Shared Memory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28774C-FC87-E897-06CD-5B20F6BCB062}"/>
              </a:ext>
            </a:extLst>
          </p:cNvPr>
          <p:cNvSpPr txBox="1"/>
          <p:nvPr/>
        </p:nvSpPr>
        <p:spPr>
          <a:xfrm>
            <a:off x="2234103" y="3992880"/>
            <a:ext cx="3479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No Shared Memory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3A70FB-F2E0-3CDE-98D0-43C00C0CB50D}"/>
              </a:ext>
            </a:extLst>
          </p:cNvPr>
          <p:cNvSpPr txBox="1"/>
          <p:nvPr/>
        </p:nvSpPr>
        <p:spPr>
          <a:xfrm>
            <a:off x="5862846" y="2566523"/>
            <a:ext cx="2029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Immutable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CBAC46-46BD-D4C9-556B-63E1B9158F5A}"/>
              </a:ext>
            </a:extLst>
          </p:cNvPr>
          <p:cNvSpPr txBox="1"/>
          <p:nvPr/>
        </p:nvSpPr>
        <p:spPr>
          <a:xfrm>
            <a:off x="7806485" y="2566523"/>
            <a:ext cx="1606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Mutable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2E38CB-B151-F0D5-07CC-D5A787F1CB19}"/>
              </a:ext>
            </a:extLst>
          </p:cNvPr>
          <p:cNvSpPr txBox="1"/>
          <p:nvPr/>
        </p:nvSpPr>
        <p:spPr>
          <a:xfrm>
            <a:off x="3433157" y="5499389"/>
            <a:ext cx="5936396" cy="646331"/>
          </a:xfrm>
          <a:prstGeom prst="rect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Franklin Gothic Heavy" panose="020B0903020102020204" pitchFamily="34" charset="0"/>
              </a:rPr>
              <a:t>RACES and DEADLOCKS</a:t>
            </a:r>
          </a:p>
        </p:txBody>
      </p:sp>
    </p:spTree>
    <p:extLst>
      <p:ext uri="{BB962C8B-B14F-4D97-AF65-F5344CB8AC3E}">
        <p14:creationId xmlns:p14="http://schemas.microsoft.com/office/powerpoint/2010/main" val="1160129848"/>
      </p:ext>
    </p:extLst>
  </p:cSld>
  <p:clrMapOvr>
    <a:masterClrMapping/>
  </p:clrMapOvr>
  <p:transition spd="slow">
    <p:strips dir="rd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18651-C20F-7DEB-BB5C-E796D3C5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Actors all the way down</a:t>
            </a:r>
            <a:br>
              <a:rPr lang="en-US" sz="4400" dirty="0"/>
            </a:br>
            <a:r>
              <a:rPr lang="en-US" sz="4400" dirty="0">
                <a:solidFill>
                  <a:srgbClr val="92D050"/>
                </a:solidFill>
              </a:rPr>
              <a:t>Everything is an 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61B9E-41EE-9A32-3628-719F7CA5A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/>
          </a:p>
          <a:p>
            <a:r>
              <a:rPr lang="en-US" sz="3600" b="1" dirty="0"/>
              <a:t>Dale Schumacher </a:t>
            </a:r>
          </a:p>
          <a:p>
            <a:pPr marL="457200" lvl="1" indent="0">
              <a:buNone/>
            </a:pPr>
            <a:r>
              <a:rPr lang="en-US" sz="3600" dirty="0"/>
              <a:t>uFork </a:t>
            </a:r>
          </a:p>
          <a:p>
            <a:pPr marL="457200" lvl="1" indent="0">
              <a:buNone/>
            </a:pPr>
            <a:r>
              <a:rPr lang="en-US" sz="3600" dirty="0">
                <a:latin typeface="Programma" panose="02000009000000000000" pitchFamily="49" charset="0"/>
              </a:rPr>
              <a:t>https://github.com/organix/uFork</a:t>
            </a:r>
            <a:r>
              <a:rPr lang="en-US" sz="3600" dirty="0"/>
              <a:t> </a:t>
            </a:r>
          </a:p>
          <a:p>
            <a:pPr lvl="1"/>
            <a:endParaRPr lang="en-US" sz="3600" dirty="0"/>
          </a:p>
          <a:p>
            <a:r>
              <a:rPr lang="en-US" sz="3600" dirty="0"/>
              <a:t>Carl Hewitt</a:t>
            </a:r>
          </a:p>
          <a:p>
            <a:pPr marL="457200" lvl="1" indent="0">
              <a:buNone/>
            </a:pPr>
            <a:r>
              <a:rPr lang="en-US" sz="3600" dirty="0"/>
              <a:t>ActorScript</a:t>
            </a:r>
          </a:p>
        </p:txBody>
      </p:sp>
    </p:spTree>
    <p:extLst>
      <p:ext uri="{BB962C8B-B14F-4D97-AF65-F5344CB8AC3E}">
        <p14:creationId xmlns:p14="http://schemas.microsoft.com/office/powerpoint/2010/main" val="2781813761"/>
      </p:ext>
    </p:extLst>
  </p:cSld>
  <p:clrMapOvr>
    <a:masterClrMapping/>
  </p:clrMapOvr>
  <p:transition spd="slow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1506D-0C51-4551-B1E6-EA0A458DC7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Message Passing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163FA4A-BC65-BF0E-F3A2-A4BA27BE63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24965"/>
      </p:ext>
    </p:extLst>
  </p:cSld>
  <p:clrMapOvr>
    <a:masterClrMapping/>
  </p:clrMapOvr>
  <p:transition spd="slow">
    <p:strips dir="rd"/>
  </p:transition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heltenham">
      <a:majorFont>
        <a:latin typeface="Cheltenhm BdHd BT"/>
        <a:ea typeface=""/>
        <a:cs typeface=""/>
      </a:majorFont>
      <a:minorFont>
        <a:latin typeface="Cheltenhm BdHd BT"/>
        <a:ea typeface=""/>
        <a:cs typeface="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63252</TotalTime>
  <Words>983</Words>
  <Application>Microsoft Office PowerPoint</Application>
  <PresentationFormat>Widescreen</PresentationFormat>
  <Paragraphs>319</Paragraphs>
  <Slides>80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90" baseType="lpstr">
      <vt:lpstr>Franklin Gothic Heavy</vt:lpstr>
      <vt:lpstr>Cheltenhm BdItHd BT</vt:lpstr>
      <vt:lpstr>Cheltenhm BdHd BT</vt:lpstr>
      <vt:lpstr>Harlow Solid Italic</vt:lpstr>
      <vt:lpstr>Programma</vt:lpstr>
      <vt:lpstr>Arial</vt:lpstr>
      <vt:lpstr>Calibri</vt:lpstr>
      <vt:lpstr>HandelGothic BT</vt:lpstr>
      <vt:lpstr>Colonna MT</vt:lpstr>
      <vt:lpstr>Office Theme</vt:lpstr>
      <vt:lpstr>Procession</vt:lpstr>
      <vt:lpstr>In the beginning</vt:lpstr>
      <vt:lpstr>Operating System</vt:lpstr>
      <vt:lpstr>Operating System</vt:lpstr>
      <vt:lpstr>Process</vt:lpstr>
      <vt:lpstr>Interprocess Communication</vt:lpstr>
      <vt:lpstr>Memory Sharing</vt:lpstr>
      <vt:lpstr>Memory Sharing</vt:lpstr>
      <vt:lpstr>Message Passing</vt:lpstr>
      <vt:lpstr>We call them computers, but they do a lot more communicating than computing.</vt:lpstr>
      <vt:lpstr>Processes are too important to be left to the operating system.</vt:lpstr>
      <vt:lpstr>Processional Programming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Procession Protocol</vt:lpstr>
      <vt:lpstr>The Seif Protocol</vt:lpstr>
      <vt:lpstr>KIM</vt:lpstr>
      <vt:lpstr>Nota</vt:lpstr>
      <vt:lpstr>The Procession Protocol does not care what languages the programs are written in.</vt:lpstr>
      <vt:lpstr>The Programming Paradigms</vt:lpstr>
      <vt:lpstr>The Programming Paradigms</vt:lpstr>
      <vt:lpstr>Misty</vt:lpstr>
      <vt:lpstr>Misty</vt:lpstr>
      <vt:lpstr>Misty</vt:lpstr>
      <vt:lpstr>Misty</vt:lpstr>
      <vt:lpstr>Misty</vt:lpstr>
      <vt:lpstr>Misty</vt:lpstr>
      <vt:lpstr>Misty</vt:lpstr>
      <vt:lpstr>Acquiring private addresses</vt:lpstr>
      <vt:lpstr>Robustness</vt:lpstr>
      <vt:lpstr>Reasoning About Reliability</vt:lpstr>
      <vt:lpstr>Failure is always an option.</vt:lpstr>
      <vt:lpstr>Fail to a known condition.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Performance</vt:lpstr>
      <vt:lpstr>Protocol Timing Diagram</vt:lpstr>
      <vt:lpstr>A: sequential(B, C, D)</vt:lpstr>
      <vt:lpstr>A: flow(B, C, D)</vt:lpstr>
      <vt:lpstr>A: pipeline(B, C, D)</vt:lpstr>
      <vt:lpstr>A: parallel(B, C, D)</vt:lpstr>
      <vt:lpstr>Proverbs</vt:lpstr>
      <vt:lpstr>Misty Road Map</vt:lpstr>
      <vt:lpstr>Misty Road Map</vt:lpstr>
      <vt:lpstr>Misty Road Map</vt:lpstr>
      <vt:lpstr>PowerPoint Presentation</vt:lpstr>
      <vt:lpstr>Distributed Garbage Collection</vt:lpstr>
      <vt:lpstr>  Cycles</vt:lpstr>
      <vt:lpstr>Distributed Cycles</vt:lpstr>
      <vt:lpstr>Actors all the way down Everything is an actor</vt:lpstr>
    </vt:vector>
  </TitlesOfParts>
  <Company>Virgule-Soldius</Company>
  <LinksUpToDate>false</LinksUpToDate>
  <SharedDoc>false</SharedDoc>
  <HyperlinkBase>https://www.crockford.cpm/pp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Procession</dc:title>
  <dc:subject>Actors</dc:subject>
  <dc:creator>Douglas Crockford</dc:creator>
  <dc:description>history</dc:description>
  <cp:lastModifiedBy>Douglas Crockford</cp:lastModifiedBy>
  <cp:revision>204</cp:revision>
  <dcterms:created xsi:type="dcterms:W3CDTF">2021-11-19T16:34:36Z</dcterms:created>
  <dcterms:modified xsi:type="dcterms:W3CDTF">2024-07-05T19:03:22Z</dcterms:modified>
  <cp:contentStatus>final</cp:contentStatus>
</cp:coreProperties>
</file>