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1448942698" r:id="rId2"/>
    <p:sldId id="1209" r:id="rId3"/>
    <p:sldId id="1213" r:id="rId4"/>
    <p:sldId id="1260" r:id="rId5"/>
    <p:sldId id="1214" r:id="rId6"/>
    <p:sldId id="1347" r:id="rId7"/>
    <p:sldId id="1348" r:id="rId8"/>
    <p:sldId id="1346" r:id="rId9"/>
    <p:sldId id="1448942699" r:id="rId10"/>
    <p:sldId id="1349" r:id="rId11"/>
    <p:sldId id="1350" r:id="rId12"/>
    <p:sldId id="1351" r:id="rId13"/>
    <p:sldId id="1352" r:id="rId14"/>
    <p:sldId id="1448942701" r:id="rId15"/>
    <p:sldId id="1448942700" r:id="rId16"/>
    <p:sldId id="1356" r:id="rId17"/>
    <p:sldId id="1353" r:id="rId18"/>
    <p:sldId id="1357" r:id="rId19"/>
    <p:sldId id="1358" r:id="rId20"/>
    <p:sldId id="1359" r:id="rId21"/>
    <p:sldId id="1360" r:id="rId22"/>
    <p:sldId id="1354" r:id="rId23"/>
    <p:sldId id="1448942707" r:id="rId24"/>
    <p:sldId id="1448942703" r:id="rId25"/>
    <p:sldId id="1448942706" r:id="rId26"/>
    <p:sldId id="1448942705" r:id="rId27"/>
    <p:sldId id="1448942708" r:id="rId28"/>
    <p:sldId id="1448942709" r:id="rId29"/>
    <p:sldId id="1448942710" r:id="rId30"/>
    <p:sldId id="1448942714" r:id="rId31"/>
    <p:sldId id="1355" r:id="rId32"/>
    <p:sldId id="1448942712" r:id="rId33"/>
    <p:sldId id="1448942711" r:id="rId34"/>
    <p:sldId id="1448942702" r:id="rId35"/>
    <p:sldId id="1448942704" r:id="rId36"/>
    <p:sldId id="1448942713" r:id="rId37"/>
    <p:sldId id="1190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heltenhm BdHd BT" panose="02040703050705020403" pitchFamily="18" charset="0"/>
      <p:regular r:id="rId44"/>
    </p:embeddedFont>
    <p:embeddedFont>
      <p:font typeface="Literata SemiBold" panose="00000700000000000000" pitchFamily="50" charset="0"/>
      <p:bold r:id="rId45"/>
      <p:boldItalic r:id="rId46"/>
    </p:embeddedFont>
    <p:embeddedFont>
      <p:font typeface="Palatino Sans Com" panose="020C0503050509020803" pitchFamily="34" charset="0"/>
      <p:regular r:id="rId47"/>
      <p:bold r:id="rId48"/>
      <p:italic r:id="rId49"/>
      <p:boldItalic r:id="rId50"/>
    </p:embeddedFont>
    <p:embeddedFont>
      <p:font typeface="Programma" panose="02000009000000000000" pitchFamily="49" charset="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FF99"/>
    <a:srgbClr val="97FF97"/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10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CC04-36E3-4C10-B317-0E57D5BAD4DA}" type="datetimeFigureOut">
              <a:rPr lang="en-US" smtClean="0"/>
              <a:t>2022-12-16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11B4-280A-4869-A335-D6C3333F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FDB01-9F39-4D3D-A2A5-33DAE5638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Literata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iterata SemiBold" panose="00000700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36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55A5CF-13BB-41D8-BAB6-FE06EF2CC17D}" type="datetimeFigureOut">
              <a:rPr lang="en-US" smtClean="0"/>
              <a:t>2022-12-16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2A8F23-FF75-4F0A-BD83-7D0795F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55A5CF-13BB-41D8-BAB6-FE06EF2CC17D}" type="datetimeFigureOut">
              <a:rPr lang="en-US" smtClean="0"/>
              <a:t>2022-12-16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2A8F23-FF75-4F0A-BD83-7D0795F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iterata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iterata SemiBold" panose="00000700000000000000" pitchFamily="50" charset="0"/>
              </a:defRPr>
            </a:lvl1pPr>
            <a:lvl2pPr>
              <a:defRPr>
                <a:latin typeface="Literata SemiBold" panose="00000700000000000000" pitchFamily="50" charset="0"/>
              </a:defRPr>
            </a:lvl2pPr>
            <a:lvl3pPr>
              <a:defRPr>
                <a:latin typeface="Literata SemiBold" panose="00000700000000000000" pitchFamily="50" charset="0"/>
              </a:defRPr>
            </a:lvl3pPr>
            <a:lvl4pPr>
              <a:defRPr>
                <a:latin typeface="Literata SemiBold" panose="00000700000000000000" pitchFamily="50" charset="0"/>
              </a:defRPr>
            </a:lvl4pPr>
            <a:lvl5pPr>
              <a:defRPr>
                <a:latin typeface="Literata SemiBold" panose="000007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2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4000" b="0" cap="all">
                <a:latin typeface="Literata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iterata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829050"/>
          </a:xfrm>
        </p:spPr>
        <p:txBody>
          <a:bodyPr/>
          <a:lstStyle>
            <a:lvl1pPr>
              <a:defRPr sz="2800">
                <a:latin typeface="Literata SemiBold" panose="00000700000000000000" pitchFamily="50" charset="0"/>
              </a:defRPr>
            </a:lvl1pPr>
            <a:lvl2pPr>
              <a:defRPr sz="2400">
                <a:latin typeface="Literata SemiBold" panose="00000700000000000000" pitchFamily="50" charset="0"/>
              </a:defRPr>
            </a:lvl2pPr>
            <a:lvl3pPr>
              <a:defRPr sz="2000">
                <a:latin typeface="Literata SemiBold" panose="00000700000000000000" pitchFamily="50" charset="0"/>
              </a:defRPr>
            </a:lvl3pPr>
            <a:lvl4pPr>
              <a:defRPr sz="1800">
                <a:latin typeface="Literata SemiBold" panose="00000700000000000000" pitchFamily="50" charset="0"/>
              </a:defRPr>
            </a:lvl4pPr>
            <a:lvl5pPr>
              <a:defRPr sz="1800">
                <a:latin typeface="Literata SemiBold" panose="000007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829050"/>
          </a:xfrm>
        </p:spPr>
        <p:txBody>
          <a:bodyPr/>
          <a:lstStyle>
            <a:lvl1pPr>
              <a:defRPr sz="2800">
                <a:latin typeface="Literata SemiBold" panose="00000700000000000000" pitchFamily="50" charset="0"/>
              </a:defRPr>
            </a:lvl1pPr>
            <a:lvl2pPr>
              <a:defRPr sz="2400">
                <a:latin typeface="Literata SemiBold" panose="00000700000000000000" pitchFamily="50" charset="0"/>
              </a:defRPr>
            </a:lvl2pPr>
            <a:lvl3pPr>
              <a:defRPr sz="2000">
                <a:latin typeface="Literata SemiBold" panose="00000700000000000000" pitchFamily="50" charset="0"/>
              </a:defRPr>
            </a:lvl3pPr>
            <a:lvl4pPr>
              <a:defRPr sz="1800">
                <a:latin typeface="Literata SemiBold" panose="00000700000000000000" pitchFamily="50" charset="0"/>
              </a:defRPr>
            </a:lvl4pPr>
            <a:lvl5pPr>
              <a:defRPr sz="1800">
                <a:latin typeface="Literata SemiBold" panose="00000700000000000000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2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3980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980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8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iterata SemiBold" panose="000007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01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4824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952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55A5CF-13BB-41D8-BAB6-FE06EF2CC17D}" type="datetimeFigureOut">
              <a:rPr lang="en-US" smtClean="0"/>
              <a:t>2022-12-16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2A8F23-FF75-4F0A-BD83-7D0795F1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919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eltenhm BdHd BT" panose="020407030507050204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heltenhm BdHd BT" panose="020407030507050204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heltenhm BdHd BT" panose="020407030507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heltenhm BdHd BT" panose="020407030507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heltenhm BdHd BT" panose="020407030507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heltenhm BdHd BT" panose="020407030507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4513-33FD-40BF-A8D4-30E24737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228" y="230452"/>
            <a:ext cx="3605085" cy="274691"/>
          </a:xfrm>
        </p:spPr>
        <p:txBody>
          <a:bodyPr>
            <a:normAutofit fontScale="90000"/>
          </a:bodyPr>
          <a:lstStyle/>
          <a:p>
            <a:r>
              <a:rPr lang="en-US" sz="2100" dirty="0">
                <a:latin typeface="Palatino Sans Com" panose="020C0503050509020803" pitchFamily="34" charset="0"/>
              </a:rPr>
              <a:t>Upcoming Tech Talks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990C4-D5A2-B34D-9EF4-F83E84A54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" y="230453"/>
            <a:ext cx="586628" cy="3666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45C30-4D88-454A-ACCB-3BFD9376C342}"/>
              </a:ext>
            </a:extLst>
          </p:cNvPr>
          <p:cNvSpPr/>
          <p:nvPr/>
        </p:nvSpPr>
        <p:spPr>
          <a:xfrm>
            <a:off x="363703" y="4792243"/>
            <a:ext cx="32757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Palatino Sans Com" panose="020C0503050509020803" pitchFamily="34" charset="0"/>
              </a:rPr>
              <a:t>Visit go/techtalks to sign up to present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6B3EBE-E70A-0043-9F78-9B0E5C21D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64705"/>
              </p:ext>
            </p:extLst>
          </p:nvPr>
        </p:nvGraphicFramePr>
        <p:xfrm>
          <a:off x="363703" y="615364"/>
          <a:ext cx="8547789" cy="412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231">
                  <a:extLst>
                    <a:ext uri="{9D8B030D-6E8A-4147-A177-3AD203B41FA5}">
                      <a16:colId xmlns:a16="http://schemas.microsoft.com/office/drawing/2014/main" val="4227562138"/>
                    </a:ext>
                  </a:extLst>
                </a:gridCol>
                <a:gridCol w="1686899">
                  <a:extLst>
                    <a:ext uri="{9D8B030D-6E8A-4147-A177-3AD203B41FA5}">
                      <a16:colId xmlns:a16="http://schemas.microsoft.com/office/drawing/2014/main" val="4001753277"/>
                    </a:ext>
                  </a:extLst>
                </a:gridCol>
                <a:gridCol w="3397659">
                  <a:extLst>
                    <a:ext uri="{9D8B030D-6E8A-4147-A177-3AD203B41FA5}">
                      <a16:colId xmlns:a16="http://schemas.microsoft.com/office/drawing/2014/main" val="816643723"/>
                    </a:ext>
                  </a:extLst>
                </a:gridCol>
              </a:tblGrid>
              <a:tr h="266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Topic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Date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Speaker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77041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Honey – A PayPal Acquisition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4th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Ryan Hudson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9001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Incident / Change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5th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Lax Sharma and Team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3286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Justice by Design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9th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Prashanthi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Ravanavarapu</a:t>
                      </a: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8936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Privacy Platforms – Addressing Regulations and Providing Transparency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11th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Vaidehi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 Sridhar and Rupa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Thungala</a:t>
                      </a: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137477"/>
                  </a:ext>
                </a:extLst>
              </a:tr>
              <a:tr h="416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Payments and Credit Platforms Journey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18th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Suma Venkatesh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939361"/>
                  </a:ext>
                </a:extLst>
              </a:tr>
              <a:tr h="416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Site Databases Access Security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19th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Varun Sankar and Srinivasa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Panchagnula</a:t>
                      </a: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15975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Manage Risk Series: Fraud Protection Enterprise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23rd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Sharon Lucero and Chirag Vaya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299168"/>
                  </a:ext>
                </a:extLst>
              </a:tr>
              <a:tr h="4162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Cybersecurity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February 25th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Renana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Friedlich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 and Stan Lee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75039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Celebrating Failure Through Learning – Scaling Venmo’s Payments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March 2nd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Palatino Sans Com" panose="020C0503050509020803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alatino Sans Com" panose="020C0503050509020803" pitchFamily="34" charset="0"/>
                        </a:rPr>
                        <a:t>Van Pham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17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6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0C87B2-3F58-4D95-9358-0A1643FF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0B4E1-A27D-4816-8B57-B9B0B6225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Misty Run Time for ARM64.</a:t>
            </a:r>
          </a:p>
          <a:p>
            <a:r>
              <a:rPr lang="en-US" dirty="0"/>
              <a:t>Visual Studio 2019.</a:t>
            </a:r>
          </a:p>
          <a:p>
            <a:r>
              <a:rPr lang="en-US" dirty="0"/>
              <a:t>The compiler and much of the libraries will be written in Misty.</a:t>
            </a:r>
          </a:p>
          <a:p>
            <a:r>
              <a:rPr lang="en-US" dirty="0"/>
              <a:t>Compile to machine language.</a:t>
            </a:r>
          </a:p>
        </p:txBody>
      </p:sp>
    </p:spTree>
    <p:extLst>
      <p:ext uri="{BB962C8B-B14F-4D97-AF65-F5344CB8AC3E}">
        <p14:creationId xmlns:p14="http://schemas.microsoft.com/office/powerpoint/2010/main" val="171249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8BF3-2CBC-4787-9FFD-4C92E14FE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5B89-DBF4-4B12-A3B4-6C1142C08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Misty on a Chip</a:t>
            </a:r>
          </a:p>
        </p:txBody>
      </p:sp>
    </p:spTree>
    <p:extLst>
      <p:ext uri="{BB962C8B-B14F-4D97-AF65-F5344CB8AC3E}">
        <p14:creationId xmlns:p14="http://schemas.microsoft.com/office/powerpoint/2010/main" val="309028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36986-54D3-4AE3-9193-607F9871D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Lower Mathematics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CD3C65-7682-435F-A94E-E85861825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12A8-6FB4-4C80-AC3F-1C97E2A1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FEC0-3244-44E4-8FB3-9D98E863A4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Function</a:t>
            </a:r>
          </a:p>
          <a:p>
            <a:r>
              <a:rPr lang="en-US" sz="2400" dirty="0"/>
              <a:t>Bit</a:t>
            </a:r>
          </a:p>
          <a:p>
            <a:r>
              <a:rPr lang="en-US" sz="2400" dirty="0"/>
              <a:t>Bit Field &amp; Word</a:t>
            </a:r>
          </a:p>
          <a:p>
            <a:r>
              <a:rPr lang="en-US" sz="2400" dirty="0"/>
              <a:t>Addition</a:t>
            </a:r>
          </a:p>
          <a:p>
            <a:r>
              <a:rPr lang="en-US" sz="2400" dirty="0"/>
              <a:t>Multiplication</a:t>
            </a:r>
          </a:p>
          <a:p>
            <a:r>
              <a:rPr lang="en-US" sz="2400" dirty="0"/>
              <a:t>Rational</a:t>
            </a:r>
          </a:p>
          <a:p>
            <a:r>
              <a:rPr lang="en-US" sz="2400" dirty="0"/>
              <a:t>Scaled</a:t>
            </a:r>
          </a:p>
          <a:p>
            <a:r>
              <a:rPr lang="en-US" sz="2400" dirty="0"/>
              <a:t>Floating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11C6-3784-4F1D-9906-EC74480EE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829050"/>
          </a:xfrm>
        </p:spPr>
        <p:txBody>
          <a:bodyPr/>
          <a:lstStyle/>
          <a:p>
            <a:r>
              <a:rPr lang="en-US" sz="2400" dirty="0"/>
              <a:t>Irrational</a:t>
            </a:r>
          </a:p>
          <a:p>
            <a:pPr lvl="1"/>
            <a:r>
              <a:rPr lang="en-US" dirty="0"/>
              <a:t>Exponentiation</a:t>
            </a:r>
          </a:p>
          <a:p>
            <a:pPr lvl="1"/>
            <a:r>
              <a:rPr lang="en-US" dirty="0"/>
              <a:t>Roots</a:t>
            </a:r>
          </a:p>
          <a:p>
            <a:pPr lvl="1"/>
            <a:r>
              <a:rPr lang="en-US" dirty="0"/>
              <a:t>Logarithms</a:t>
            </a:r>
          </a:p>
          <a:p>
            <a:pPr lvl="1"/>
            <a:r>
              <a:rPr lang="en-US" dirty="0"/>
              <a:t>The Circle Functions (aka Trigonometry)</a:t>
            </a:r>
          </a:p>
          <a:p>
            <a:pPr lvl="1"/>
            <a:r>
              <a:rPr lang="en-US" dirty="0" err="1"/>
              <a:t>Binions</a:t>
            </a:r>
            <a:r>
              <a:rPr lang="en-US" dirty="0"/>
              <a:t> (</a:t>
            </a:r>
            <a:r>
              <a:rPr lang="en-US" dirty="0" err="1"/>
              <a:t>fna</a:t>
            </a:r>
            <a:r>
              <a:rPr lang="en-US" dirty="0"/>
              <a:t> complex)</a:t>
            </a:r>
          </a:p>
          <a:p>
            <a:r>
              <a:rPr lang="en-US" sz="2400" dirty="0"/>
              <a:t>Matrixes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1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7461-24CA-40A6-986D-396789E2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Addition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9498DD-5FDA-49A1-8092-7A056F475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76400" y="1406515"/>
            <a:ext cx="7010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def add: ƒ augend, addend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def sum: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(augend, addend)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def carry: and(augend, addend)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return 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carry =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    then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    else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add(sum,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left_shift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(carry, 1))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92317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7461-24CA-40A6-986D-396789E2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Subtraction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9498DD-5FDA-49A1-8092-7A056F4752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76400" y="1775847"/>
            <a:ext cx="701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def negate: ƒ integer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return add(not(integer),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def subtract: ƒ minuend, subtrahend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return add(minuend, negate(subtrahend))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117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08A28-233D-4AE1-91DC-B1E7B3137715}"/>
              </a:ext>
            </a:extLst>
          </p:cNvPr>
          <p:cNvCxnSpPr>
            <a:cxnSpLocks/>
          </p:cNvCxnSpPr>
          <p:nvPr/>
        </p:nvCxnSpPr>
        <p:spPr>
          <a:xfrm>
            <a:off x="7848600" y="13525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25185-1DA6-4C08-83E5-29756FEC3DD6}"/>
              </a:ext>
            </a:extLst>
          </p:cNvPr>
          <p:cNvCxnSpPr>
            <a:cxnSpLocks/>
          </p:cNvCxnSpPr>
          <p:nvPr/>
        </p:nvCxnSpPr>
        <p:spPr>
          <a:xfrm rot="5400000">
            <a:off x="8001000" y="15049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7E16E-E1C7-4CA4-B464-388D62F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ln cap="sq">
            <a:noFill/>
            <a:miter lim="800000"/>
          </a:ln>
        </p:spPr>
        <p:txBody>
          <a:bodyPr/>
          <a:lstStyle/>
          <a:p>
            <a:r>
              <a:rPr lang="en-US" dirty="0"/>
              <a:t>Right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D7D3522-B7F0-4125-A49B-49225A5CD08D}"/>
              </a:ext>
            </a:extLst>
          </p:cNvPr>
          <p:cNvSpPr/>
          <p:nvPr/>
        </p:nvSpPr>
        <p:spPr>
          <a:xfrm rot="10800000">
            <a:off x="762000" y="1352550"/>
            <a:ext cx="7391400" cy="3505200"/>
          </a:xfrm>
          <a:prstGeom prst="rtTriangle">
            <a:avLst/>
          </a:prstGeom>
          <a:noFill/>
          <a:ln w="762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14910AC-F1D0-496A-8925-067A1CEF3B35}"/>
              </a:ext>
            </a:extLst>
          </p:cNvPr>
          <p:cNvSpPr/>
          <p:nvPr/>
        </p:nvSpPr>
        <p:spPr>
          <a:xfrm rot="3427971">
            <a:off x="1048742" y="1216758"/>
            <a:ext cx="493313" cy="5001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08A28-233D-4AE1-91DC-B1E7B3137715}"/>
              </a:ext>
            </a:extLst>
          </p:cNvPr>
          <p:cNvCxnSpPr>
            <a:cxnSpLocks/>
          </p:cNvCxnSpPr>
          <p:nvPr/>
        </p:nvCxnSpPr>
        <p:spPr>
          <a:xfrm>
            <a:off x="7848600" y="1352550"/>
            <a:ext cx="0" cy="304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25185-1DA6-4C08-83E5-29756FEC3DD6}"/>
              </a:ext>
            </a:extLst>
          </p:cNvPr>
          <p:cNvCxnSpPr>
            <a:cxnSpLocks/>
          </p:cNvCxnSpPr>
          <p:nvPr/>
        </p:nvCxnSpPr>
        <p:spPr>
          <a:xfrm rot="5400000">
            <a:off x="8001000" y="1504950"/>
            <a:ext cx="0" cy="3048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7E16E-E1C7-4CA4-B464-388D62F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ln cap="sq">
            <a:noFill/>
            <a:miter lim="800000"/>
          </a:ln>
        </p:spPr>
        <p:txBody>
          <a:bodyPr/>
          <a:lstStyle/>
          <a:p>
            <a:r>
              <a:rPr lang="en-US" dirty="0"/>
              <a:t>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F808-1AD3-41C9-8065-50A042E98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D7D3522-B7F0-4125-A49B-49225A5CD08D}"/>
              </a:ext>
            </a:extLst>
          </p:cNvPr>
          <p:cNvSpPr/>
          <p:nvPr/>
        </p:nvSpPr>
        <p:spPr>
          <a:xfrm rot="10800000">
            <a:off x="762000" y="1352550"/>
            <a:ext cx="7391400" cy="3505200"/>
          </a:xfrm>
          <a:prstGeom prst="rtTriangle">
            <a:avLst/>
          </a:prstGeom>
          <a:noFill/>
          <a:ln w="762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08A28-233D-4AE1-91DC-B1E7B3137715}"/>
              </a:ext>
            </a:extLst>
          </p:cNvPr>
          <p:cNvCxnSpPr>
            <a:cxnSpLocks/>
          </p:cNvCxnSpPr>
          <p:nvPr/>
        </p:nvCxnSpPr>
        <p:spPr>
          <a:xfrm>
            <a:off x="7848600" y="13525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25185-1DA6-4C08-83E5-29756FEC3DD6}"/>
              </a:ext>
            </a:extLst>
          </p:cNvPr>
          <p:cNvCxnSpPr>
            <a:cxnSpLocks/>
          </p:cNvCxnSpPr>
          <p:nvPr/>
        </p:nvCxnSpPr>
        <p:spPr>
          <a:xfrm rot="5400000">
            <a:off x="8001000" y="15049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7E16E-E1C7-4CA4-B464-388D62F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ln cap="sq">
            <a:noFill/>
            <a:miter lim="800000"/>
          </a:ln>
        </p:spPr>
        <p:txBody>
          <a:bodyPr/>
          <a:lstStyle/>
          <a:p>
            <a:r>
              <a:rPr lang="en-US" dirty="0"/>
              <a:t>Hypotenuse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D7D3522-B7F0-4125-A49B-49225A5CD08D}"/>
              </a:ext>
            </a:extLst>
          </p:cNvPr>
          <p:cNvSpPr/>
          <p:nvPr/>
        </p:nvSpPr>
        <p:spPr>
          <a:xfrm rot="10800000">
            <a:off x="762000" y="1352550"/>
            <a:ext cx="7391400" cy="3505200"/>
          </a:xfrm>
          <a:prstGeom prst="rtTriangle">
            <a:avLst/>
          </a:prstGeom>
          <a:noFill/>
          <a:ln w="762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14910AC-F1D0-496A-8925-067A1CEF3B35}"/>
              </a:ext>
            </a:extLst>
          </p:cNvPr>
          <p:cNvSpPr/>
          <p:nvPr/>
        </p:nvSpPr>
        <p:spPr>
          <a:xfrm rot="3427971">
            <a:off x="1048742" y="1216758"/>
            <a:ext cx="493313" cy="5001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45B816-DD29-4F8B-99CE-E77AABFD8D45}"/>
              </a:ext>
            </a:extLst>
          </p:cNvPr>
          <p:cNvCxnSpPr>
            <a:stCxn id="4" idx="4"/>
            <a:endCxn id="4" idx="0"/>
          </p:cNvCxnSpPr>
          <p:nvPr/>
        </p:nvCxnSpPr>
        <p:spPr>
          <a:xfrm>
            <a:off x="762000" y="1352550"/>
            <a:ext cx="7391400" cy="3505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0EF20A-435D-4A30-9A8D-951D282EFDB4}"/>
              </a:ext>
            </a:extLst>
          </p:cNvPr>
          <p:cNvSpPr txBox="1"/>
          <p:nvPr/>
        </p:nvSpPr>
        <p:spPr>
          <a:xfrm rot="1564781">
            <a:off x="4562821" y="2689651"/>
            <a:ext cx="1537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415588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08A28-233D-4AE1-91DC-B1E7B3137715}"/>
              </a:ext>
            </a:extLst>
          </p:cNvPr>
          <p:cNvCxnSpPr>
            <a:cxnSpLocks/>
          </p:cNvCxnSpPr>
          <p:nvPr/>
        </p:nvCxnSpPr>
        <p:spPr>
          <a:xfrm>
            <a:off x="7848600" y="13525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25185-1DA6-4C08-83E5-29756FEC3DD6}"/>
              </a:ext>
            </a:extLst>
          </p:cNvPr>
          <p:cNvCxnSpPr>
            <a:cxnSpLocks/>
          </p:cNvCxnSpPr>
          <p:nvPr/>
        </p:nvCxnSpPr>
        <p:spPr>
          <a:xfrm rot="5400000">
            <a:off x="8001000" y="15049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7E16E-E1C7-4CA4-B464-388D62F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ln cap="sq">
            <a:noFill/>
            <a:miter lim="800000"/>
          </a:ln>
        </p:spPr>
        <p:txBody>
          <a:bodyPr/>
          <a:lstStyle/>
          <a:p>
            <a:r>
              <a:rPr lang="en-US" dirty="0"/>
              <a:t>Opposite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D7D3522-B7F0-4125-A49B-49225A5CD08D}"/>
              </a:ext>
            </a:extLst>
          </p:cNvPr>
          <p:cNvSpPr/>
          <p:nvPr/>
        </p:nvSpPr>
        <p:spPr>
          <a:xfrm rot="10800000">
            <a:off x="762000" y="1352550"/>
            <a:ext cx="7391400" cy="3505200"/>
          </a:xfrm>
          <a:prstGeom prst="rtTriangle">
            <a:avLst/>
          </a:prstGeom>
          <a:noFill/>
          <a:ln w="762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14910AC-F1D0-496A-8925-067A1CEF3B35}"/>
              </a:ext>
            </a:extLst>
          </p:cNvPr>
          <p:cNvSpPr/>
          <p:nvPr/>
        </p:nvSpPr>
        <p:spPr>
          <a:xfrm rot="3427971">
            <a:off x="1048742" y="1216758"/>
            <a:ext cx="493313" cy="500180"/>
          </a:xfrm>
          <a:prstGeom prst="arc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45B816-DD29-4F8B-99CE-E77AABFD8D45}"/>
              </a:ext>
            </a:extLst>
          </p:cNvPr>
          <p:cNvCxnSpPr>
            <a:cxnSpLocks/>
            <a:stCxn id="4" idx="2"/>
            <a:endCxn id="4" idx="0"/>
          </p:cNvCxnSpPr>
          <p:nvPr/>
        </p:nvCxnSpPr>
        <p:spPr>
          <a:xfrm>
            <a:off x="8153400" y="1352550"/>
            <a:ext cx="0" cy="3505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0EF20A-435D-4A30-9A8D-951D282EFDB4}"/>
              </a:ext>
            </a:extLst>
          </p:cNvPr>
          <p:cNvSpPr txBox="1"/>
          <p:nvPr/>
        </p:nvSpPr>
        <p:spPr>
          <a:xfrm rot="1564781">
            <a:off x="4562821" y="2689651"/>
            <a:ext cx="1537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13396-3027-4453-BE1E-DB5E4A103E11}"/>
              </a:ext>
            </a:extLst>
          </p:cNvPr>
          <p:cNvSpPr txBox="1"/>
          <p:nvPr/>
        </p:nvSpPr>
        <p:spPr>
          <a:xfrm rot="5400000">
            <a:off x="7287076" y="2599874"/>
            <a:ext cx="103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Far</a:t>
            </a:r>
          </a:p>
        </p:txBody>
      </p:sp>
    </p:spTree>
    <p:extLst>
      <p:ext uri="{BB962C8B-B14F-4D97-AF65-F5344CB8AC3E}">
        <p14:creationId xmlns:p14="http://schemas.microsoft.com/office/powerpoint/2010/main" val="219496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B4542D-AAA7-47D0-B45E-4D875C709E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507331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z="9600" dirty="0"/>
              <a:t>Current</a:t>
            </a:r>
            <a:br>
              <a:rPr lang="en-US" altLang="en-US" sz="9600" dirty="0"/>
            </a:br>
            <a:r>
              <a:rPr lang="en-US" altLang="en-US" sz="9600" dirty="0"/>
              <a:t>Projects</a:t>
            </a:r>
            <a:endParaRPr lang="en-US" altLang="en-US" dirty="0">
              <a:solidFill>
                <a:srgbClr val="CCFFCC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97F0B67-A558-45F9-8581-5A91EBAA5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714500"/>
          </a:xfrm>
        </p:spPr>
        <p:txBody>
          <a:bodyPr/>
          <a:lstStyle/>
          <a:p>
            <a:r>
              <a:rPr lang="en-US" dirty="0"/>
              <a:t>Douglas Crockford</a:t>
            </a:r>
          </a:p>
        </p:txBody>
      </p:sp>
    </p:spTree>
    <p:extLst>
      <p:ext uri="{BB962C8B-B14F-4D97-AF65-F5344CB8AC3E}">
        <p14:creationId xmlns:p14="http://schemas.microsoft.com/office/powerpoint/2010/main" val="71217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08A28-233D-4AE1-91DC-B1E7B3137715}"/>
              </a:ext>
            </a:extLst>
          </p:cNvPr>
          <p:cNvCxnSpPr>
            <a:cxnSpLocks/>
          </p:cNvCxnSpPr>
          <p:nvPr/>
        </p:nvCxnSpPr>
        <p:spPr>
          <a:xfrm>
            <a:off x="7848600" y="13525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A25185-1DA6-4C08-83E5-29756FEC3DD6}"/>
              </a:ext>
            </a:extLst>
          </p:cNvPr>
          <p:cNvCxnSpPr>
            <a:cxnSpLocks/>
          </p:cNvCxnSpPr>
          <p:nvPr/>
        </p:nvCxnSpPr>
        <p:spPr>
          <a:xfrm rot="5400000">
            <a:off x="8001000" y="150495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5E7E16E-E1C7-4CA4-B464-388D62F33A4E}"/>
              </a:ext>
            </a:extLst>
          </p:cNvPr>
          <p:cNvSpPr>
            <a:spLocks noGrp="1"/>
          </p:cNvSpPr>
          <p:nvPr>
            <p:ph type="title"/>
          </p:nvPr>
        </p:nvSpPr>
        <p:spPr>
          <a:ln cap="sq">
            <a:noFill/>
            <a:miter lim="800000"/>
          </a:ln>
        </p:spPr>
        <p:txBody>
          <a:bodyPr/>
          <a:lstStyle/>
          <a:p>
            <a:r>
              <a:rPr lang="en-US" dirty="0"/>
              <a:t>Adjacent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D7D3522-B7F0-4125-A49B-49225A5CD08D}"/>
              </a:ext>
            </a:extLst>
          </p:cNvPr>
          <p:cNvSpPr/>
          <p:nvPr/>
        </p:nvSpPr>
        <p:spPr>
          <a:xfrm rot="10800000">
            <a:off x="762000" y="1352550"/>
            <a:ext cx="7391400" cy="3505200"/>
          </a:xfrm>
          <a:prstGeom prst="rtTriangle">
            <a:avLst/>
          </a:prstGeom>
          <a:noFill/>
          <a:ln w="762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14910AC-F1D0-496A-8925-067A1CEF3B35}"/>
              </a:ext>
            </a:extLst>
          </p:cNvPr>
          <p:cNvSpPr/>
          <p:nvPr/>
        </p:nvSpPr>
        <p:spPr>
          <a:xfrm rot="3427971">
            <a:off x="1048742" y="1216758"/>
            <a:ext cx="493313" cy="500180"/>
          </a:xfrm>
          <a:prstGeom prst="arc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45B816-DD29-4F8B-99CE-E77AABFD8D45}"/>
              </a:ext>
            </a:extLst>
          </p:cNvPr>
          <p:cNvCxnSpPr>
            <a:cxnSpLocks/>
            <a:stCxn id="4" idx="2"/>
            <a:endCxn id="4" idx="4"/>
          </p:cNvCxnSpPr>
          <p:nvPr/>
        </p:nvCxnSpPr>
        <p:spPr>
          <a:xfrm flipH="1">
            <a:off x="762000" y="1352550"/>
            <a:ext cx="7391400" cy="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00EF20A-435D-4A30-9A8D-951D282EFDB4}"/>
              </a:ext>
            </a:extLst>
          </p:cNvPr>
          <p:cNvSpPr txBox="1"/>
          <p:nvPr/>
        </p:nvSpPr>
        <p:spPr>
          <a:xfrm rot="1564781">
            <a:off x="4562821" y="2689651"/>
            <a:ext cx="1537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13396-3027-4453-BE1E-DB5E4A103E11}"/>
              </a:ext>
            </a:extLst>
          </p:cNvPr>
          <p:cNvSpPr txBox="1"/>
          <p:nvPr/>
        </p:nvSpPr>
        <p:spPr>
          <a:xfrm rot="5400000">
            <a:off x="7287076" y="2599874"/>
            <a:ext cx="103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Far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65930-63F2-4163-8583-C7C6E9537421}"/>
              </a:ext>
            </a:extLst>
          </p:cNvPr>
          <p:cNvSpPr txBox="1"/>
          <p:nvPr/>
        </p:nvSpPr>
        <p:spPr>
          <a:xfrm>
            <a:off x="4343400" y="1276350"/>
            <a:ext cx="148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Near</a:t>
            </a:r>
          </a:p>
        </p:txBody>
      </p:sp>
    </p:spTree>
    <p:extLst>
      <p:ext uri="{BB962C8B-B14F-4D97-AF65-F5344CB8AC3E}">
        <p14:creationId xmlns:p14="http://schemas.microsoft.com/office/powerpoint/2010/main" val="298069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4699-A0FF-4EC8-8073-807D0EE2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Trigonometric Functions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930EA4-35C7-4D0C-A570-D257AB8AD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748120"/>
              </p:ext>
            </p:extLst>
          </p:nvPr>
        </p:nvGraphicFramePr>
        <p:xfrm>
          <a:off x="762000" y="1123950"/>
          <a:ext cx="76962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7004906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75433214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449470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45387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Also known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35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fol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far /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1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fon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far / 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tangent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6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lof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long / 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cosecant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68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lon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long / 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7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nof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near / 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cotangent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78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nol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near /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2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50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74912A-45C0-46A0-8319-EA16AEB46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California Playing Cards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829CBC-B6CF-41CB-8D87-73E01DB2C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4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F5D8-79E0-44F8-856F-B79FAD7D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Coins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7F2A98-098D-44C5-97F9-42CEA1BD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54F029-9CA0-4DF1-BADB-D0F97297E9DE}"/>
              </a:ext>
            </a:extLst>
          </p:cNvPr>
          <p:cNvGrpSpPr/>
          <p:nvPr/>
        </p:nvGrpSpPr>
        <p:grpSpPr>
          <a:xfrm>
            <a:off x="3810000" y="2190750"/>
            <a:ext cx="1905000" cy="1905000"/>
            <a:chOff x="3581400" y="2914650"/>
            <a:chExt cx="1905000" cy="1905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2A09A3-E860-4879-A9F1-4E4BC2FEE58E}"/>
                </a:ext>
              </a:extLst>
            </p:cNvPr>
            <p:cNvSpPr/>
            <p:nvPr/>
          </p:nvSpPr>
          <p:spPr>
            <a:xfrm>
              <a:off x="3581400" y="2914650"/>
              <a:ext cx="1905000" cy="1905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69AC14-C1D6-46A5-B688-711A36BA4BEC}"/>
                </a:ext>
              </a:extLst>
            </p:cNvPr>
            <p:cNvSpPr/>
            <p:nvPr/>
          </p:nvSpPr>
          <p:spPr>
            <a:xfrm>
              <a:off x="4343400" y="367665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74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196-5943-438A-9148-7768D19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Denominations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B9FF1-9256-4D01-B3C6-E3A1A909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13437"/>
              </p:ext>
            </p:extLst>
          </p:nvPr>
        </p:nvGraphicFramePr>
        <p:xfrm>
          <a:off x="457200" y="1200150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960592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0048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88380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1101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○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▮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万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十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88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34DAE3-3D09-4425-95A3-16BD20EE6A57}"/>
              </a:ext>
            </a:extLst>
          </p:cNvPr>
          <p:cNvSpPr txBox="1"/>
          <p:nvPr/>
        </p:nvSpPr>
        <p:spPr>
          <a:xfrm>
            <a:off x="1676400" y="333375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 thru 9</a:t>
            </a:r>
          </a:p>
        </p:txBody>
      </p:sp>
    </p:spTree>
    <p:extLst>
      <p:ext uri="{BB962C8B-B14F-4D97-AF65-F5344CB8AC3E}">
        <p14:creationId xmlns:p14="http://schemas.microsoft.com/office/powerpoint/2010/main" val="35847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196-5943-438A-9148-7768D19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Mahjong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B9FF1-9256-4D01-B3C6-E3A1A909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85528"/>
              </p:ext>
            </p:extLst>
          </p:nvPr>
        </p:nvGraphicFramePr>
        <p:xfrm>
          <a:off x="457200" y="1200150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960592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0048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88380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1101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▮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万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十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bamboo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萬 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8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49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196-5943-438A-9148-7768D19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B9FF1-9256-4D01-B3C6-E3A1A909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11174"/>
              </p:ext>
            </p:extLst>
          </p:nvPr>
        </p:nvGraphicFramePr>
        <p:xfrm>
          <a:off x="457200" y="1200150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960592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0048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88380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1101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○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▮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万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十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wand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sword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88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F73412-A50F-451F-A99C-7EEDDAB884FB}"/>
              </a:ext>
            </a:extLst>
          </p:cNvPr>
          <p:cNvSpPr txBox="1"/>
          <p:nvPr/>
        </p:nvSpPr>
        <p:spPr>
          <a:xfrm>
            <a:off x="1676400" y="333375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 thru 10</a:t>
            </a:r>
            <a:br>
              <a:rPr lang="en-US" sz="3200" dirty="0"/>
            </a:br>
            <a:r>
              <a:rPr lang="en-US" sz="3200" dirty="0"/>
              <a:t>3 face cards</a:t>
            </a:r>
          </a:p>
        </p:txBody>
      </p:sp>
    </p:spTree>
    <p:extLst>
      <p:ext uri="{BB962C8B-B14F-4D97-AF65-F5344CB8AC3E}">
        <p14:creationId xmlns:p14="http://schemas.microsoft.com/office/powerpoint/2010/main" val="117057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196-5943-438A-9148-7768D19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B9FF1-9256-4D01-B3C6-E3A1A909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39323"/>
              </p:ext>
            </p:extLst>
          </p:nvPr>
        </p:nvGraphicFramePr>
        <p:xfrm>
          <a:off x="457200" y="1200150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960592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0048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88380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1101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100,000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▮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万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十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coin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wand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cup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sword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♣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♥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88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F73412-A50F-451F-A99C-7EEDDAB884FB}"/>
              </a:ext>
            </a:extLst>
          </p:cNvPr>
          <p:cNvSpPr txBox="1"/>
          <p:nvPr/>
        </p:nvSpPr>
        <p:spPr>
          <a:xfrm>
            <a:off x="1676400" y="333375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A replaces 1</a:t>
            </a:r>
            <a:br>
              <a:rPr lang="en-US" sz="3200" dirty="0"/>
            </a:br>
            <a:r>
              <a:rPr lang="en-US" sz="3200" dirty="0"/>
              <a:t>Queen</a:t>
            </a:r>
          </a:p>
        </p:txBody>
      </p:sp>
    </p:spTree>
    <p:extLst>
      <p:ext uri="{BB962C8B-B14F-4D97-AF65-F5344CB8AC3E}">
        <p14:creationId xmlns:p14="http://schemas.microsoft.com/office/powerpoint/2010/main" val="136731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78C0-DBB9-4DFF-BD66-5D732074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9416-A485-4F67-BFA4-F1BD0C8B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Royalty</a:t>
            </a:r>
          </a:p>
          <a:p>
            <a:r>
              <a:rPr lang="en-US" dirty="0"/>
              <a:t>No Zero</a:t>
            </a:r>
          </a:p>
          <a:p>
            <a:r>
              <a:rPr lang="en-US" dirty="0"/>
              <a:t>No One</a:t>
            </a:r>
          </a:p>
          <a:p>
            <a:r>
              <a:rPr lang="en-US" dirty="0"/>
              <a:t>Mismatching English suit names</a:t>
            </a:r>
          </a:p>
          <a:p>
            <a:r>
              <a:rPr lang="en-US" dirty="0"/>
              <a:t>Not enough colors</a:t>
            </a:r>
          </a:p>
        </p:txBody>
      </p:sp>
    </p:spTree>
    <p:extLst>
      <p:ext uri="{BB962C8B-B14F-4D97-AF65-F5344CB8AC3E}">
        <p14:creationId xmlns:p14="http://schemas.microsoft.com/office/powerpoint/2010/main" val="3024100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E196-5943-438A-9148-7768D199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AB9FF1-9256-4D01-B3C6-E3A1A9095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001400"/>
              </p:ext>
            </p:extLst>
          </p:nvPr>
        </p:nvGraphicFramePr>
        <p:xfrm>
          <a:off x="457200" y="120015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0960592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00489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88380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11014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FF00"/>
                          </a:solidFill>
                        </a:rPr>
                        <a:t>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8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≋</a:t>
                      </a:r>
                      <a:endParaRPr lang="en-US" sz="48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800" dirty="0">
                          <a:solidFill>
                            <a:srgbClr val="FFC000"/>
                          </a:solidFill>
                        </a:rPr>
                        <a:t>●</a:t>
                      </a:r>
                      <a:endParaRPr lang="en-US" sz="48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9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star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water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9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6886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F73412-A50F-451F-A99C-7EEDDAB884FB}"/>
              </a:ext>
            </a:extLst>
          </p:cNvPr>
          <p:cNvSpPr txBox="1"/>
          <p:nvPr/>
        </p:nvSpPr>
        <p:spPr>
          <a:xfrm>
            <a:off x="1676400" y="355193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 thru 9</a:t>
            </a:r>
            <a:br>
              <a:rPr lang="en-US" sz="3200" dirty="0"/>
            </a:br>
            <a:r>
              <a:rPr lang="en-US" sz="3200" dirty="0"/>
              <a:t>A B C</a:t>
            </a:r>
          </a:p>
        </p:txBody>
      </p:sp>
    </p:spTree>
    <p:extLst>
      <p:ext uri="{BB962C8B-B14F-4D97-AF65-F5344CB8AC3E}">
        <p14:creationId xmlns:p14="http://schemas.microsoft.com/office/powerpoint/2010/main" val="150402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DA8A-4415-4C0A-8171-E02456BD1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Misty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EFDA-91F6-425C-910A-F6882954E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Misty is an architecture for </a:t>
            </a:r>
            <a:br>
              <a:rPr lang="en-US" dirty="0"/>
            </a:br>
            <a:r>
              <a:rPr lang="en-US" dirty="0"/>
              <a:t>secure distributed programming.</a:t>
            </a:r>
          </a:p>
        </p:txBody>
      </p:sp>
    </p:spTree>
    <p:extLst>
      <p:ext uri="{BB962C8B-B14F-4D97-AF65-F5344CB8AC3E}">
        <p14:creationId xmlns:p14="http://schemas.microsoft.com/office/powerpoint/2010/main" val="132472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0B4563-812E-478D-AC2E-CF84B8403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California </a:t>
            </a:r>
            <a:r>
              <a:rPr lang="en-US" dirty="0" err="1"/>
              <a:t>Solitare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D9A33E-6618-4302-9737-0B187C25A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14650"/>
            <a:ext cx="9144000" cy="1314450"/>
          </a:xfrm>
        </p:spPr>
        <p:txBody>
          <a:bodyPr/>
          <a:lstStyle/>
          <a:p>
            <a:r>
              <a:rPr lang="en-US" dirty="0"/>
              <a:t>https://www.crockford.com/solitaire.html</a:t>
            </a:r>
          </a:p>
        </p:txBody>
      </p:sp>
    </p:spTree>
    <p:extLst>
      <p:ext uri="{BB962C8B-B14F-4D97-AF65-F5344CB8AC3E}">
        <p14:creationId xmlns:p14="http://schemas.microsoft.com/office/powerpoint/2010/main" val="221462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D71BA7-291A-43F1-8FEB-2F1C63F33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 Million And One </a:t>
            </a:r>
            <a:br>
              <a:rPr lang="en-US" i="1" dirty="0"/>
            </a:br>
            <a:r>
              <a:rPr lang="en-US" i="1" dirty="0"/>
              <a:t>Random Digits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CD252C-204B-47CF-B1CE-908CB52A2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473B-2A7F-4AFE-BF95-78B503F0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41348-BE31-4BF9-919C-8DB47CE73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 Million Random Digits </a:t>
            </a:r>
            <a:br>
              <a:rPr lang="en-US" i="1" dirty="0"/>
            </a:br>
            <a:r>
              <a:rPr lang="en-US" i="1" dirty="0"/>
              <a:t>with 100,000 Normal Deviates</a:t>
            </a:r>
          </a:p>
          <a:p>
            <a:r>
              <a:rPr lang="en-US" dirty="0"/>
              <a:t>Rand Corporation</a:t>
            </a:r>
          </a:p>
          <a:p>
            <a:r>
              <a:rPr lang="en-US" dirty="0"/>
              <a:t>1955</a:t>
            </a:r>
          </a:p>
        </p:txBody>
      </p:sp>
    </p:spTree>
    <p:extLst>
      <p:ext uri="{BB962C8B-B14F-4D97-AF65-F5344CB8AC3E}">
        <p14:creationId xmlns:p14="http://schemas.microsoft.com/office/powerpoint/2010/main" val="3448594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E8F6-9E9A-4C08-8700-0C6ADEBF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Yates Knuth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7D83-3A48-41B3-ABD9-FF31B5332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8290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def shuffle: ƒ deck, </a:t>
            </a:r>
            <a:r>
              <a:rPr lang="en-US" sz="2400" dirty="0" err="1">
                <a:latin typeface="+mn-lt"/>
              </a:rPr>
              <a:t>random_int</a:t>
            </a:r>
            <a:r>
              <a:rPr lang="en-US" sz="2400" dirty="0">
                <a:latin typeface="+mn-lt"/>
              </a:rPr>
              <a:t>, last | length(deck) – 1 {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if last &lt; 1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    return deck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def pick: </a:t>
            </a:r>
            <a:r>
              <a:rPr lang="en-US" sz="2400" dirty="0" err="1">
                <a:latin typeface="+mn-lt"/>
              </a:rPr>
              <a:t>random_int</a:t>
            </a:r>
            <a:r>
              <a:rPr lang="en-US" sz="2400" dirty="0">
                <a:latin typeface="+mn-lt"/>
              </a:rPr>
              <a:t>(last)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def swap: deck[pick]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let deck[pick]: digits[last]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let deck[last]: swap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   return shuffle(deck, </a:t>
            </a:r>
            <a:r>
              <a:rPr lang="en-US" sz="2400" dirty="0" err="1">
                <a:latin typeface="+mn-lt"/>
              </a:rPr>
              <a:t>random_int</a:t>
            </a:r>
            <a:r>
              <a:rPr lang="en-US" sz="2400" dirty="0">
                <a:latin typeface="+mn-lt"/>
              </a:rPr>
              <a:t>, last - 1)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}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9508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BCEB7FA-38E5-40F3-85E3-BD075C1E9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0000:5730610812702121209869431319224255393035481815052405987821780418153681637146782722900277958403371492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0001:0695443401125534764239595572684195752205758149548663583135374065515785473485289982600656398457466466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0002:7029889115737366859848225930610701050225104171427030524796473360100597218755801926755317688398662973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0003:7016595948419603929332041718830242178120141693904800036230071286930971589449574888176819550963260219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0004:6696284604263384456919685542729978559615552451933803151618495690030723179462484587494083310498721217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0005:9491772966843410443929362057317387072059249580914865195832830898348430749576587564853986159240453134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0006:7555593552655031346536808532102645107921314374000049447349638486421872241693130085627752195905044846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0007:9812560666046747220033705879793804776167272764084767668405740549689050851725171273959949571919515058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0008:1148285436218425779371955049028152277778022569945997978683892426501094397183758492365884740690700717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0009:8801788916930429913596879678869353108029106278609791498652896912317396304633565057925282736606849724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0010:1872425246733349803917430472045464921886289873478404332175555431866902447430956468860769125594913533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0011:9525339546854449255966670063003259892041029333626671545207236713698669596745001092017783043704493753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0012:0463182696359353477059682914754944767698935873483781157046455182168123262372370937586316358490500333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0013:6882164590600222497460121410812656475687109775402910824506448580234271643503437610005883456299787358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0014:1937625685497008424029518796309221718264799756003362625410642231083514708837306893308936863529563593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0015:2712135571351968349685614863449340880527618948483110409773034649588601189586093734498191121271725940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0016:9809258792849900775686625579974783921573963716915934124943048859710156319701707966502510956012440708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0017:1837853144286080339745773006433096743643332153930710544651729734514414524535934256362757998894274805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0018:0278233384876445296220163143779708926969203763963603053726243348464437049701456121052657943611516991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0019:4538893683663612744840345485736045653577368449298659388979413206939207344038495677730051576683617377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0020:5244576659575046976792657071142506908147400373729341454211851490084853695405498595520782585434693566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0021:7148553610448704777554408022711928185740971245220204113629075855359551495581597707846966862260992048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0022:3400333278514142195683293399130162381118821161046877491275812288411586422843601686384842667211126877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0023:6740523451080862367886099512636961857118963608432160207896218630755234009511322709096309680067798886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0024:9994039675606976823263978604972425860612408249769185243047054717057436201719843237056232272676466912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672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FB1E-9CD4-4C74-8E31-88815490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A5312-FB20-4589-A27E-558D1CD05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3350"/>
            <a:ext cx="4895850" cy="4895850"/>
          </a:xfrm>
        </p:spPr>
      </p:pic>
    </p:spTree>
    <p:extLst>
      <p:ext uri="{BB962C8B-B14F-4D97-AF65-F5344CB8AC3E}">
        <p14:creationId xmlns:p14="http://schemas.microsoft.com/office/powerpoint/2010/main" val="3149502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C2C0FA-3BD1-424D-ABFC-E6F5E8A17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One Random Digit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38B922-269B-403A-B12A-37402C11A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5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B2191-81AE-40B4-92A3-DAD05F86C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4" y="26894"/>
            <a:ext cx="3558686" cy="508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B15EB-3D25-4F04-AE05-028DCEA39274}"/>
              </a:ext>
            </a:extLst>
          </p:cNvPr>
          <p:cNvSpPr txBox="1"/>
          <p:nvPr/>
        </p:nvSpPr>
        <p:spPr>
          <a:xfrm>
            <a:off x="2743200" y="3943350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www.crockford.com</a:t>
            </a:r>
          </a:p>
        </p:txBody>
      </p:sp>
    </p:spTree>
    <p:extLst>
      <p:ext uri="{BB962C8B-B14F-4D97-AF65-F5344CB8AC3E}">
        <p14:creationId xmlns:p14="http://schemas.microsoft.com/office/powerpoint/2010/main" val="76875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EC74-5571-491E-95A9-9118531DC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is like composing music without rhythm or pitches.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4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1E8F-A2B9-4CC6-9E72-AD8DE09D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042B-C68D-401B-A8E0-A2786385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829050"/>
          </a:xfrm>
        </p:spPr>
        <p:txBody>
          <a:bodyPr>
            <a:noAutofit/>
          </a:bodyPr>
          <a:lstStyle/>
          <a:p>
            <a:r>
              <a:rPr lang="en-US" sz="2800" dirty="0"/>
              <a:t>Most of our languages inherit from </a:t>
            </a:r>
            <a:r>
              <a:rPr lang="en-US" sz="2800" cap="small" dirty="0"/>
              <a:t>Fortran</a:t>
            </a:r>
            <a:r>
              <a:rPr lang="en-US" sz="2800" dirty="0"/>
              <a:t>.</a:t>
            </a:r>
          </a:p>
          <a:p>
            <a:r>
              <a:rPr lang="en-US" sz="2800" dirty="0"/>
              <a:t>Modern systems are fully distributed.</a:t>
            </a:r>
          </a:p>
          <a:p>
            <a:r>
              <a:rPr lang="en-US" sz="2800" dirty="0"/>
              <a:t>Distribution raises new concerns: </a:t>
            </a:r>
          </a:p>
          <a:p>
            <a:pPr lvl="1"/>
            <a:r>
              <a:rPr lang="en-US" sz="2400" dirty="0"/>
              <a:t>Temporality</a:t>
            </a:r>
          </a:p>
          <a:p>
            <a:pPr lvl="1"/>
            <a:r>
              <a:rPr lang="en-US" sz="2400" dirty="0"/>
              <a:t>Cooperation</a:t>
            </a:r>
          </a:p>
          <a:p>
            <a:pPr lvl="1"/>
            <a:r>
              <a:rPr lang="en-US" sz="2400" dirty="0"/>
              <a:t>Reliability</a:t>
            </a:r>
          </a:p>
          <a:p>
            <a:pPr lvl="1"/>
            <a:r>
              <a:rPr lang="en-US" sz="2400" dirty="0"/>
              <a:t>Security</a:t>
            </a:r>
          </a:p>
          <a:p>
            <a:r>
              <a:rPr lang="en-US" sz="2800" dirty="0"/>
              <a:t>Lambda/UTM do not anticipate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98272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5D4C-04FA-4BDA-9D1F-40D2FC07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Wrong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6D70-757F-42FD-836D-E3213CDF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Hiding the nature of reality</a:t>
            </a:r>
          </a:p>
          <a:p>
            <a:pPr lvl="1"/>
            <a:r>
              <a:rPr lang="en-US" dirty="0"/>
              <a:t>Remote procedure call</a:t>
            </a:r>
          </a:p>
          <a:p>
            <a:pPr lvl="1"/>
            <a:r>
              <a:rPr lang="en-US" dirty="0">
                <a:latin typeface="+mn-lt"/>
              </a:rPr>
              <a:t>async</a:t>
            </a:r>
            <a:endParaRPr lang="en-US" dirty="0"/>
          </a:p>
          <a:p>
            <a:r>
              <a:rPr lang="en-US" dirty="0"/>
              <a:t>Everything is an actor</a:t>
            </a:r>
          </a:p>
        </p:txBody>
      </p:sp>
    </p:spTree>
    <p:extLst>
      <p:ext uri="{BB962C8B-B14F-4D97-AF65-F5344CB8AC3E}">
        <p14:creationId xmlns:p14="http://schemas.microsoft.com/office/powerpoint/2010/main" val="192096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BA2C-277F-4D1E-918C-175829FB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8D5B-C692-4EA0-9FE7-3ACE7273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Neo-like syntax.</a:t>
            </a:r>
            <a:br>
              <a:rPr lang="en-US" dirty="0"/>
            </a:br>
            <a:r>
              <a:rPr lang="en-US" sz="2800" i="1" dirty="0"/>
              <a:t>How JavaScript Works</a:t>
            </a:r>
            <a:r>
              <a:rPr lang="en-US" sz="2800" dirty="0"/>
              <a:t>, chapters 25-29.</a:t>
            </a:r>
          </a:p>
          <a:p>
            <a:r>
              <a:rPr lang="en-US" sz="2800" dirty="0"/>
              <a:t>DEC64 number type.</a:t>
            </a:r>
          </a:p>
          <a:p>
            <a:r>
              <a:rPr lang="en-US" sz="2800" dirty="0"/>
              <a:t>Blobs.</a:t>
            </a:r>
          </a:p>
          <a:p>
            <a:r>
              <a:rPr lang="en-US" sz="2800" dirty="0"/>
              <a:t>Pattern matching.</a:t>
            </a:r>
          </a:p>
          <a:p>
            <a:r>
              <a:rPr lang="en-US" sz="2800" dirty="0"/>
              <a:t>Mutation is allowed, but not encouraged. </a:t>
            </a:r>
          </a:p>
        </p:txBody>
      </p:sp>
    </p:spTree>
    <p:extLst>
      <p:ext uri="{BB962C8B-B14F-4D97-AF65-F5344CB8AC3E}">
        <p14:creationId xmlns:p14="http://schemas.microsoft.com/office/powerpoint/2010/main" val="30861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BA2C-277F-4D1E-918C-175829FB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8D5B-C692-4EA0-9FE7-3ACE7273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Workers.</a:t>
            </a:r>
          </a:p>
          <a:p>
            <a:r>
              <a:rPr lang="en-US" dirty="0"/>
              <a:t>One-way immediate message sending.</a:t>
            </a:r>
          </a:p>
          <a:p>
            <a:pPr lvl="1"/>
            <a:r>
              <a:rPr lang="en-US" dirty="0"/>
              <a:t>Data.</a:t>
            </a:r>
          </a:p>
          <a:p>
            <a:pPr lvl="1"/>
            <a:r>
              <a:rPr lang="en-US" dirty="0"/>
              <a:t>Blobs.</a:t>
            </a:r>
          </a:p>
          <a:p>
            <a:pPr lvl="1"/>
            <a:r>
              <a:rPr lang="en-US" dirty="0"/>
              <a:t>Worker objects.</a:t>
            </a:r>
          </a:p>
          <a:p>
            <a:r>
              <a:rPr lang="en-US" dirty="0"/>
              <a:t>Message handling operators.</a:t>
            </a:r>
          </a:p>
          <a:p>
            <a:r>
              <a:rPr lang="en-US" dirty="0"/>
              <a:t>Seif.</a:t>
            </a:r>
          </a:p>
        </p:txBody>
      </p:sp>
    </p:spTree>
    <p:extLst>
      <p:ext uri="{BB962C8B-B14F-4D97-AF65-F5344CB8AC3E}">
        <p14:creationId xmlns:p14="http://schemas.microsoft.com/office/powerpoint/2010/main" val="364422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69D0-E348-496E-B326-CA314B385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Failure As A Feature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BDE902-E7AB-4444-A706-5BA8D617C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heltenhm BdHd BT"/>
        <a:ea typeface=""/>
        <a:cs typeface=""/>
      </a:majorFont>
      <a:minorFont>
        <a:latin typeface="Program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36020</TotalTime>
  <Words>704</Words>
  <Application>Microsoft Office PowerPoint</Application>
  <PresentationFormat>On-screen Show (16:9)</PresentationFormat>
  <Paragraphs>265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Programma</vt:lpstr>
      <vt:lpstr>Cheltenhm BdHd BT</vt:lpstr>
      <vt:lpstr>Literata SemiBold</vt:lpstr>
      <vt:lpstr>Arial</vt:lpstr>
      <vt:lpstr>Calibri</vt:lpstr>
      <vt:lpstr>Palatino Sans Com</vt:lpstr>
      <vt:lpstr>Office Theme</vt:lpstr>
      <vt:lpstr>Upcoming Tech Talks</vt:lpstr>
      <vt:lpstr>Current Projects</vt:lpstr>
      <vt:lpstr>The Misty System</vt:lpstr>
      <vt:lpstr>Programming is like composing music without rhythm or pitches. </vt:lpstr>
      <vt:lpstr>Motivation</vt:lpstr>
      <vt:lpstr>Wrong Approaches</vt:lpstr>
      <vt:lpstr>Misty</vt:lpstr>
      <vt:lpstr>Misty</vt:lpstr>
      <vt:lpstr>Failure As A Feature</vt:lpstr>
      <vt:lpstr>Implementation</vt:lpstr>
      <vt:lpstr>Hardware</vt:lpstr>
      <vt:lpstr>Lower Mathematics</vt:lpstr>
      <vt:lpstr>Program</vt:lpstr>
      <vt:lpstr>Addition</vt:lpstr>
      <vt:lpstr>Subtraction</vt:lpstr>
      <vt:lpstr>Right</vt:lpstr>
      <vt:lpstr>Lateral</vt:lpstr>
      <vt:lpstr>Hypotenuse</vt:lpstr>
      <vt:lpstr>Opposite</vt:lpstr>
      <vt:lpstr>Adjacent</vt:lpstr>
      <vt:lpstr>Trigonometric Functions</vt:lpstr>
      <vt:lpstr>California Playing Cards</vt:lpstr>
      <vt:lpstr>Chinese Coins</vt:lpstr>
      <vt:lpstr>Denominations</vt:lpstr>
      <vt:lpstr>Mahjong</vt:lpstr>
      <vt:lpstr>Persia</vt:lpstr>
      <vt:lpstr>France</vt:lpstr>
      <vt:lpstr>Complaints</vt:lpstr>
      <vt:lpstr>California</vt:lpstr>
      <vt:lpstr>California Solitare</vt:lpstr>
      <vt:lpstr>A Million And One  Random Digits</vt:lpstr>
      <vt:lpstr>PowerPoint Presentation</vt:lpstr>
      <vt:lpstr>Fisher Yates Knuth Shuffle</vt:lpstr>
      <vt:lpstr>PowerPoint Presentation</vt:lpstr>
      <vt:lpstr>PowerPoint Presentation</vt:lpstr>
      <vt:lpstr>And One Random Digit</vt:lpstr>
      <vt:lpstr>PowerPoint Presentation</vt:lpstr>
    </vt:vector>
  </TitlesOfParts>
  <Company>Virgule-Solidus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Projects</dc:title>
  <dc:subject>Computer Architecture</dc:subject>
  <dc:creator>Douglas Crockford</dc:creator>
  <dc:description>2019</dc:description>
  <cp:lastModifiedBy>Douglas Crockford</cp:lastModifiedBy>
  <cp:revision>347</cp:revision>
  <dcterms:created xsi:type="dcterms:W3CDTF">2018-12-17T16:04:16Z</dcterms:created>
  <dcterms:modified xsi:type="dcterms:W3CDTF">2022-12-16T22:34:13Z</dcterms:modified>
</cp:coreProperties>
</file>