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338" r:id="rId4"/>
    <p:sldId id="259" r:id="rId5"/>
    <p:sldId id="280" r:id="rId6"/>
    <p:sldId id="296" r:id="rId7"/>
    <p:sldId id="264" r:id="rId8"/>
    <p:sldId id="265" r:id="rId9"/>
    <p:sldId id="271" r:id="rId10"/>
    <p:sldId id="270" r:id="rId11"/>
    <p:sldId id="266" r:id="rId12"/>
    <p:sldId id="272" r:id="rId13"/>
    <p:sldId id="268" r:id="rId14"/>
    <p:sldId id="267" r:id="rId15"/>
    <p:sldId id="269" r:id="rId16"/>
    <p:sldId id="260" r:id="rId17"/>
    <p:sldId id="282" r:id="rId18"/>
    <p:sldId id="339" r:id="rId19"/>
    <p:sldId id="340" r:id="rId20"/>
    <p:sldId id="298" r:id="rId21"/>
    <p:sldId id="299" r:id="rId22"/>
    <p:sldId id="278" r:id="rId23"/>
    <p:sldId id="292" r:id="rId24"/>
    <p:sldId id="301" r:id="rId25"/>
    <p:sldId id="325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26" r:id="rId35"/>
    <p:sldId id="337" r:id="rId36"/>
    <p:sldId id="302" r:id="rId37"/>
    <p:sldId id="303" r:id="rId38"/>
    <p:sldId id="344" r:id="rId39"/>
    <p:sldId id="346" r:id="rId40"/>
    <p:sldId id="341" r:id="rId41"/>
    <p:sldId id="304" r:id="rId42"/>
    <p:sldId id="262" r:id="rId43"/>
    <p:sldId id="308" r:id="rId44"/>
    <p:sldId id="290" r:id="rId45"/>
    <p:sldId id="345" r:id="rId46"/>
    <p:sldId id="305" r:id="rId47"/>
    <p:sldId id="307" r:id="rId48"/>
    <p:sldId id="327" r:id="rId49"/>
    <p:sldId id="306" r:id="rId50"/>
  </p:sldIdLst>
  <p:sldSz cx="12192000" cy="6858000"/>
  <p:notesSz cx="6858000" cy="9144000"/>
  <p:embeddedFontLst>
    <p:embeddedFont>
      <p:font typeface="Cheltenhm BdItHd BT" panose="02040703050705090403" pitchFamily="18" charset="0"/>
      <p:regular r:id="rId52"/>
    </p:embeddedFont>
    <p:embeddedFont>
      <p:font typeface="Palatino Linotype" panose="02040502050505030304" pitchFamily="18" charset="0"/>
      <p:regular r:id="rId53"/>
      <p:bold r:id="rId54"/>
      <p:italic r:id="rId55"/>
      <p:boldItalic r:id="rId56"/>
    </p:embeddedFont>
    <p:embeddedFont>
      <p:font typeface="Cheltenhm BdHd BT" panose="02040703050705020403" pitchFamily="18" charset="0"/>
      <p:regular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Programma" pitchFamily="2" charset="0"/>
      <p:regular r:id="rId62"/>
      <p:bold r:id="rId63"/>
    </p:embeddedFont>
    <p:embeddedFont>
      <p:font typeface="Consolas" panose="020B0609020204030204" pitchFamily="49" charset="0"/>
      <p:regular r:id="rId64"/>
      <p:bold r:id="rId65"/>
      <p:italic r:id="rId66"/>
      <p:boldItalic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79947" autoAdjust="0"/>
  </p:normalViewPr>
  <p:slideViewPr>
    <p:cSldViewPr snapToGrid="0">
      <p:cViewPr varScale="1">
        <p:scale>
          <a:sx n="72" d="100"/>
          <a:sy n="72" d="100"/>
        </p:scale>
        <p:origin x="10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24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4F01-B695-43D6-BAE7-328A068B54C6}" type="datetimeFigureOut">
              <a:rPr lang="en-US" smtClean="0"/>
              <a:t>2017-01-19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10D93-4052-4AA0-BB21-4E069E1DE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7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Intended to</a:t>
            </a:r>
            <a:r>
              <a:rPr lang="en-US" baseline="0" dirty="0"/>
              <a:t> be a document delivery system. It performs poorly as an application delivery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72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simple technical</a:t>
            </a:r>
            <a:r>
              <a:rPr lang="en-US" baseline="0" dirty="0"/>
              <a:t> documents: awful. That is why we invented markdown languages.</a:t>
            </a:r>
          </a:p>
          <a:p>
            <a:r>
              <a:rPr lang="en-US" baseline="0" dirty="0"/>
              <a:t>For distributed applications: awful. It was not designed for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15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Delivering</a:t>
            </a:r>
            <a:r>
              <a:rPr lang="en-US" baseline="0" dirty="0"/>
              <a:t> applications in HTML requires templating, which is inefficient and creates XSS vulnerabilities.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83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 Object Model. May be the worst API ever invented.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77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Cascading Style Sheets. Fragile, complicated, not designed for programming.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96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hot mess, but there</a:t>
            </a:r>
            <a:r>
              <a:rPr lang="en-US" baseline="0" dirty="0"/>
              <a:t> is a good language hidden inside of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Improving the things it does very badly.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54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Review. Each part builds on the previous parts. Each part potentially has other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37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prove your identity by decrypting messages with your private key. No passwords.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00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naming system, you can get at most 2</a:t>
            </a:r>
            <a:r>
              <a:rPr lang="en-US" baseline="0" dirty="0"/>
              <a:t> of these attributes. The Web chose Human Meaningful. I am going with the other two because security demands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89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Humans</a:t>
            </a:r>
            <a:r>
              <a:rPr lang="en-US" baseline="0" dirty="0"/>
              <a:t> cannot easily manage 105 character keys. We will provide software that will help people manage these things. People can chose there own names for things, not relying on DNS.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4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Intended to</a:t>
            </a:r>
            <a:r>
              <a:rPr lang="en-US" baseline="0" dirty="0"/>
              <a:t> be a document delivery system. It performs poorly as an application delivery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60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Integration should be easy: give</a:t>
            </a:r>
            <a:r>
              <a:rPr lang="en-US" baseline="0" dirty="0"/>
              <a:t> us a rectangle of pixels, UI events, and an interactive JSON communication channel. We’ll do the 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91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is a risk in making security claims about new software because new software is never secure. The goal of the </a:t>
            </a:r>
            <a:r>
              <a:rPr lang="en-US" baseline="0" dirty="0" err="1"/>
              <a:t>Seif</a:t>
            </a:r>
            <a:r>
              <a:rPr lang="en-US" baseline="0" dirty="0"/>
              <a:t> Project is to produce programs that will eventually become secure. This is </a:t>
            </a:r>
            <a:r>
              <a:rPr lang="en-US" baseline="0"/>
              <a:t>in contrast </a:t>
            </a:r>
            <a:r>
              <a:rPr lang="en-US" baseline="0" dirty="0"/>
              <a:t>to things like SLL: It has been 20 years and we are still finding significant weaknesses in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13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new science here. </a:t>
            </a:r>
            <a:r>
              <a:rPr lang="en-US" dirty="0" err="1"/>
              <a:t>Seif</a:t>
            </a:r>
            <a:r>
              <a:rPr lang="en-US" dirty="0"/>
              <a:t> is a minimal utilization of research and design patterns that have been around for several decades.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18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Review. Each part builds on the previous parts. Each part potentially has other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44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come to the next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96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URLs will be extremely ugly. In base 32 encoding, public key is 105 characters long. URLs</a:t>
            </a:r>
            <a:r>
              <a:rPr lang="en-US" baseline="0" dirty="0"/>
              <a:t> can be delivered in email, in web pages, as QR codes.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3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standard describing</a:t>
            </a:r>
            <a:r>
              <a:rPr lang="en-US" baseline="0" dirty="0"/>
              <a:t> URLs contained a form that transmits URLs in the clear. Clearly unwise. That is the beginning of the web.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8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wrong? You must ask</a:t>
            </a:r>
            <a:r>
              <a:rPr lang="en-US" baseline="0" dirty="0"/>
              <a:t> that before having any hope of repairing it. For some purposes, it may be fine.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0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for many purposes, it is poorly suited because</a:t>
            </a:r>
            <a:r>
              <a:rPr lang="en-US" baseline="0" dirty="0"/>
              <a:t> it is insecure and overly complex.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5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JSON is a better </a:t>
            </a:r>
            <a:r>
              <a:rPr lang="en-US" dirty="0" err="1"/>
              <a:t>key:value</a:t>
            </a:r>
            <a:r>
              <a:rPr lang="en-US" baseline="0" dirty="0"/>
              <a:t> format. Negotiation was important in the early days; today it is an attack vector. Many modalities that are inefficient or impractical in request response.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66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Domain name system. Intended to </a:t>
            </a:r>
            <a:r>
              <a:rPr lang="en-US" dirty="0" err="1"/>
              <a:t>releave</a:t>
            </a:r>
            <a:r>
              <a:rPr lang="en-US" dirty="0"/>
              <a:t> humans from having to remember and type IP</a:t>
            </a:r>
            <a:r>
              <a:rPr lang="en-US" baseline="0" dirty="0"/>
              <a:t> addresses. Not compatible with the Trademark system. Not secure.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4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Secure socket layer. Still finding major flaws after 20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77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offline authentication mechanism for an online world. It is the wrong technology. </a:t>
            </a:r>
            <a:r>
              <a:rPr lang="en-US" dirty="0" err="1"/>
              <a:t>Cas</a:t>
            </a:r>
            <a:r>
              <a:rPr lang="en-US" dirty="0"/>
              <a:t> are not trustworthy.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927" y="1122363"/>
            <a:ext cx="11314632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  <a:latin typeface="Cheltenhm BdHd BT" panose="020407030507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569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  <a:latin typeface="Cheltenhm BdHd BT" panose="02040703050705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240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3782"/>
          </a:xfrm>
        </p:spPr>
        <p:txBody>
          <a:bodyPr/>
          <a:lstStyle>
            <a:lvl1pPr>
              <a:defRPr sz="4800">
                <a:latin typeface="Cheltenhm BdHd BT" panose="020407030507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269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700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>
              <a:defRPr sz="2700">
                <a:solidFill>
                  <a:schemeClr val="bg1"/>
                </a:solidFill>
                <a:latin typeface="Cheltenhm BdHd BT" panose="02040703050705020403" pitchFamily="18" charset="0"/>
              </a:defRPr>
            </a:lvl2pPr>
            <a:lvl3pPr>
              <a:defRPr sz="2600">
                <a:solidFill>
                  <a:schemeClr val="bg1"/>
                </a:solidFill>
                <a:latin typeface="Cheltenhm BdHd BT" panose="02040703050705020403" pitchFamily="18" charset="0"/>
              </a:defRPr>
            </a:lvl3pPr>
            <a:lvl4pPr>
              <a:defRPr sz="2500">
                <a:solidFill>
                  <a:schemeClr val="bg1"/>
                </a:solidFill>
                <a:latin typeface="Cheltenhm BdHd BT" panose="02040703050705020403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Cheltenhm BdHd BT" panose="02040703050705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650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0591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2pPr>
            <a:lvl3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3pPr>
            <a:lvl4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4pPr>
            <a:lvl5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0591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2pPr>
            <a:lvl3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3pPr>
            <a:lvl4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4pPr>
            <a:lvl5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47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17773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2pPr>
            <a:lvl3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3pPr>
            <a:lvl4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4pPr>
            <a:lvl5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17773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2pPr>
            <a:lvl3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3pPr>
            <a:lvl4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4pPr>
            <a:lvl5pPr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86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896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28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62512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>
              <a:defRPr sz="3000">
                <a:solidFill>
                  <a:schemeClr val="bg1"/>
                </a:solidFill>
                <a:latin typeface="Cheltenhm BdHd BT" panose="02040703050705020403" pitchFamily="18" charset="0"/>
              </a:defRPr>
            </a:lvl2pPr>
            <a:lvl3pPr>
              <a:defRPr sz="2800">
                <a:solidFill>
                  <a:schemeClr val="bg1"/>
                </a:solidFill>
                <a:latin typeface="Cheltenhm BdHd BT" panose="02040703050705020403" pitchFamily="18" charset="0"/>
              </a:defRPr>
            </a:lvl3pPr>
            <a:lvl4pPr>
              <a:defRPr sz="2600">
                <a:solidFill>
                  <a:schemeClr val="bg1"/>
                </a:solidFill>
                <a:latin typeface="Cheltenhm BdHd BT" panose="02040703050705020403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Cheltenhm BdHd BT" panose="020407030507050204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5104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69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6208520"/>
          </a:xfrm>
        </p:spPr>
        <p:txBody>
          <a:bodyPr/>
          <a:lstStyle>
            <a:lvl1pPr marL="0" indent="0">
              <a:buNone/>
              <a:defRPr sz="3200">
                <a:latin typeface="Cheltenhm BdHd BT" panose="02040703050705020403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60832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Cheltenhm BdHd BT" panose="020407030507050204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06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823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008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heltenhm BdHd BT" panose="020407030507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Cheltenhm BdHd BT" panose="02040703050705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400" kern="1200">
          <a:solidFill>
            <a:schemeClr val="bg1"/>
          </a:solidFill>
          <a:latin typeface="Cheltenhm BdHd BT" panose="02040703050705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heltenhm BdHd BT" panose="02040703050705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Cheltenhm BdHd BT" panose="02040703050705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heltenhm BdHd BT" panose="02040703050705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The </a:t>
            </a:r>
            <a:r>
              <a:rPr lang="en-US" sz="9600" dirty="0" err="1"/>
              <a:t>Seif</a:t>
            </a:r>
            <a:r>
              <a:rPr lang="en-US" sz="9600" dirty="0"/>
              <a:t> Project</a:t>
            </a:r>
            <a:br>
              <a:rPr lang="en-US" sz="9600" dirty="0"/>
            </a:br>
            <a:r>
              <a:rPr lang="en-US" sz="4800" dirty="0">
                <a:latin typeface="Cheltenhm BdItHd BT" panose="02040703050705090403" pitchFamily="18" charset="0"/>
              </a:rPr>
              <a:t>Rhymes with safe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Douglas Crockford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6873341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Certicate</a:t>
            </a:r>
            <a:r>
              <a:rPr lang="en-US" dirty="0"/>
              <a:t> Authorities</a:t>
            </a:r>
          </a:p>
        </p:txBody>
      </p:sp>
    </p:spTree>
    <p:extLst>
      <p:ext uri="{BB962C8B-B14F-4D97-AF65-F5344CB8AC3E}">
        <p14:creationId xmlns:p14="http://schemas.microsoft.com/office/powerpoint/2010/main" val="3440575099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val="2677968539"/>
      </p:ext>
    </p:extLst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Templating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47047"/>
      </p:ext>
    </p:extLst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</a:t>
            </a:r>
          </a:p>
        </p:txBody>
      </p:sp>
    </p:spTree>
    <p:extLst>
      <p:ext uri="{BB962C8B-B14F-4D97-AF65-F5344CB8AC3E}">
        <p14:creationId xmlns:p14="http://schemas.microsoft.com/office/powerpoint/2010/main" val="1339022720"/>
      </p:ext>
    </p:extLst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</a:t>
            </a:r>
          </a:p>
        </p:txBody>
      </p:sp>
    </p:spTree>
    <p:extLst>
      <p:ext uri="{BB962C8B-B14F-4D97-AF65-F5344CB8AC3E}">
        <p14:creationId xmlns:p14="http://schemas.microsoft.com/office/powerpoint/2010/main" val="3661090260"/>
      </p:ext>
    </p:extLst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</a:t>
            </a:r>
          </a:p>
        </p:txBody>
      </p:sp>
    </p:spTree>
    <p:extLst>
      <p:ext uri="{BB962C8B-B14F-4D97-AF65-F5344CB8AC3E}">
        <p14:creationId xmlns:p14="http://schemas.microsoft.com/office/powerpoint/2010/main" val="1137358308"/>
      </p:ext>
    </p:extLst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Have Tried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Microsoft, Apple, Adobe, Oracle, many more.</a:t>
            </a:r>
          </a:p>
          <a:p>
            <a:r>
              <a:rPr lang="en-US" dirty="0"/>
              <a:t>In most cases, the technology was much better.</a:t>
            </a:r>
          </a:p>
          <a:p>
            <a:r>
              <a:rPr lang="en-US" dirty="0"/>
              <a:t>In most cases, the solution was not open.</a:t>
            </a:r>
          </a:p>
          <a:p>
            <a:r>
              <a:rPr lang="en-US" dirty="0"/>
              <a:t>There was no transition.</a:t>
            </a:r>
          </a:p>
        </p:txBody>
      </p:sp>
    </p:spTree>
    <p:extLst>
      <p:ext uri="{BB962C8B-B14F-4D97-AF65-F5344CB8AC3E}">
        <p14:creationId xmlns:p14="http://schemas.microsoft.com/office/powerpoint/2010/main" val="2445555399"/>
      </p:ext>
    </p:extLst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the Web.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Keep the things it does well.</a:t>
            </a:r>
          </a:p>
        </p:txBody>
      </p:sp>
    </p:spTree>
    <p:extLst>
      <p:ext uri="{BB962C8B-B14F-4D97-AF65-F5344CB8AC3E}">
        <p14:creationId xmlns:p14="http://schemas.microsoft.com/office/powerpoint/2010/main" val="2255832421"/>
      </p:ext>
    </p:extLst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Seif</a:t>
            </a:r>
            <a:r>
              <a:rPr lang="en-US" dirty="0"/>
              <a:t>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 radical, minimal, secure, open solution.</a:t>
            </a:r>
          </a:p>
          <a:p>
            <a:pPr>
              <a:spcAft>
                <a:spcPts val="1200"/>
              </a:spcAft>
            </a:pPr>
            <a:r>
              <a:rPr lang="en-US" dirty="0"/>
              <a:t>Architecturally very different from the old web, but deliverable through web browsers.</a:t>
            </a:r>
          </a:p>
          <a:p>
            <a:pPr>
              <a:spcAft>
                <a:spcPts val="1200"/>
              </a:spcAft>
            </a:pPr>
            <a:r>
              <a:rPr lang="en-US" dirty="0"/>
              <a:t>Customers are not given passwords. </a:t>
            </a:r>
          </a:p>
          <a:p>
            <a:pPr>
              <a:spcAft>
                <a:spcPts val="1200"/>
              </a:spcAft>
            </a:pPr>
            <a:r>
              <a:rPr lang="en-US" dirty="0"/>
              <a:t>Public key cryptography is used for authentication.</a:t>
            </a:r>
          </a:p>
          <a:p>
            <a:pPr>
              <a:spcAft>
                <a:spcPts val="1200"/>
              </a:spcAft>
            </a:pPr>
            <a:r>
              <a:rPr lang="en-US" dirty="0"/>
              <a:t>Certificate Authorities are not trustworthy and are not used.</a:t>
            </a:r>
          </a:p>
        </p:txBody>
      </p:sp>
    </p:spTree>
    <p:extLst>
      <p:ext uri="{BB962C8B-B14F-4D97-AF65-F5344CB8AC3E}">
        <p14:creationId xmlns:p14="http://schemas.microsoft.com/office/powerpoint/2010/main" val="3537268762"/>
      </p:ext>
    </p:extLst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Seif</a:t>
            </a:r>
            <a:r>
              <a:rPr lang="en-US" dirty="0"/>
              <a:t>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600200"/>
            <a:ext cx="10109200" cy="5105400"/>
          </a:xfrm>
        </p:spPr>
        <p:txBody>
          <a:bodyPr/>
          <a:lstStyle/>
          <a:p>
            <a:r>
              <a:rPr lang="en-US" dirty="0"/>
              <a:t>Part 1: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seifnode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dirty="0"/>
              <a:t>Part 2: </a:t>
            </a:r>
            <a:r>
              <a:rPr lang="en-US" b="1" dirty="0" err="1"/>
              <a:t>Seif</a:t>
            </a:r>
            <a:r>
              <a:rPr lang="en-US" b="1" dirty="0"/>
              <a:t> Protocol</a:t>
            </a:r>
          </a:p>
          <a:p>
            <a:r>
              <a:rPr lang="en-US" dirty="0"/>
              <a:t>Part 3: </a:t>
            </a:r>
            <a:r>
              <a:rPr lang="en-US" b="1" dirty="0" err="1"/>
              <a:t>Seif</a:t>
            </a:r>
            <a:r>
              <a:rPr lang="en-US" b="1" dirty="0"/>
              <a:t> Resource Management</a:t>
            </a:r>
          </a:p>
          <a:p>
            <a:r>
              <a:rPr lang="en-US" dirty="0"/>
              <a:t>Part 4: </a:t>
            </a:r>
            <a:r>
              <a:rPr lang="en-US" b="1" dirty="0" err="1"/>
              <a:t>Seif</a:t>
            </a:r>
            <a:r>
              <a:rPr lang="en-US" b="1" dirty="0"/>
              <a:t> Apps</a:t>
            </a:r>
          </a:p>
          <a:p>
            <a:r>
              <a:rPr lang="en-US" dirty="0"/>
              <a:t>Part 5: </a:t>
            </a:r>
            <a:r>
              <a:rPr lang="en-US" b="1" dirty="0" err="1"/>
              <a:t>Seif</a:t>
            </a:r>
            <a:r>
              <a:rPr lang="en-US" b="1" dirty="0"/>
              <a:t> Helper App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148" y="2226799"/>
            <a:ext cx="1828804" cy="21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78542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</a:t>
            </a:r>
          </a:p>
        </p:txBody>
      </p:sp>
    </p:spTree>
    <p:extLst>
      <p:ext uri="{BB962C8B-B14F-4D97-AF65-F5344CB8AC3E}">
        <p14:creationId xmlns:p14="http://schemas.microsoft.com/office/powerpoint/2010/main" val="143525956"/>
      </p:ext>
    </p:extLst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seifnode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346" y="1825624"/>
            <a:ext cx="9854453" cy="49170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 module adding cryptographic services to Node JS</a:t>
            </a:r>
          </a:p>
          <a:p>
            <a:pPr>
              <a:lnSpc>
                <a:spcPct val="100000"/>
              </a:lnSpc>
            </a:pPr>
            <a:r>
              <a:rPr lang="en-US" dirty="0"/>
              <a:t>ECC 521</a:t>
            </a:r>
          </a:p>
          <a:p>
            <a:pPr>
              <a:lnSpc>
                <a:spcPct val="100000"/>
              </a:lnSpc>
            </a:pPr>
            <a:r>
              <a:rPr lang="en-US" dirty="0"/>
              <a:t>AES 256</a:t>
            </a:r>
          </a:p>
          <a:p>
            <a:pPr>
              <a:lnSpc>
                <a:spcPct val="100000"/>
              </a:lnSpc>
            </a:pPr>
            <a:r>
              <a:rPr lang="en-US" dirty="0"/>
              <a:t>SHA3-256</a:t>
            </a:r>
          </a:p>
          <a:p>
            <a:pPr>
              <a:lnSpc>
                <a:spcPct val="100000"/>
              </a:lnSpc>
            </a:pPr>
            <a:r>
              <a:rPr lang="en-US" dirty="0"/>
              <a:t>Random</a:t>
            </a:r>
          </a:p>
        </p:txBody>
      </p:sp>
    </p:spTree>
    <p:extLst>
      <p:ext uri="{BB962C8B-B14F-4D97-AF65-F5344CB8AC3E}">
        <p14:creationId xmlns:p14="http://schemas.microsoft.com/office/powerpoint/2010/main" val="3293393692"/>
      </p:ext>
    </p:extLst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734" y="1825624"/>
            <a:ext cx="9572065" cy="4917007"/>
          </a:xfrm>
        </p:spPr>
        <p:txBody>
          <a:bodyPr/>
          <a:lstStyle/>
          <a:p>
            <a:r>
              <a:rPr lang="en-US" dirty="0"/>
              <a:t>Operating System</a:t>
            </a:r>
          </a:p>
          <a:p>
            <a:r>
              <a:rPr lang="en-US" dirty="0"/>
              <a:t>Microphone</a:t>
            </a:r>
          </a:p>
          <a:p>
            <a:r>
              <a:rPr lang="en-US" dirty="0"/>
              <a:t>Camera</a:t>
            </a:r>
          </a:p>
        </p:txBody>
      </p:sp>
    </p:spTree>
    <p:extLst>
      <p:ext uri="{BB962C8B-B14F-4D97-AF65-F5344CB8AC3E}">
        <p14:creationId xmlns:p14="http://schemas.microsoft.com/office/powerpoint/2010/main" val="3047751683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ECC521 public keys as unique identifiers</a:t>
            </a:r>
          </a:p>
        </p:txBody>
      </p:sp>
    </p:spTree>
    <p:extLst>
      <p:ext uri="{BB962C8B-B14F-4D97-AF65-F5344CB8AC3E}">
        <p14:creationId xmlns:p14="http://schemas.microsoft.com/office/powerpoint/2010/main" val="411266578"/>
      </p:ext>
    </p:extLst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Zooko’s</a:t>
            </a:r>
            <a:r>
              <a:rPr lang="en-US" dirty="0"/>
              <a:t> Triangle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9936" y="2113879"/>
            <a:ext cx="2478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</a:rPr>
              <a:t>Human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</a:rPr>
              <a:t>Meaningful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5888" y="4505208"/>
            <a:ext cx="2039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</a:rPr>
              <a:t>Securely </a:t>
            </a:r>
            <a:b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</a:rPr>
              <a:t>Unique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4822" y="4505208"/>
            <a:ext cx="2981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</a:rPr>
              <a:t>Global: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</a:rPr>
              <a:t>Decentralized</a:t>
            </a:r>
          </a:p>
        </p:txBody>
      </p:sp>
    </p:spTree>
    <p:extLst>
      <p:ext uri="{BB962C8B-B14F-4D97-AF65-F5344CB8AC3E}">
        <p14:creationId xmlns:p14="http://schemas.microsoft.com/office/powerpoint/2010/main" val="1209159903"/>
      </p:ext>
    </p:extLst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cs typeface="Courier New" panose="02070309020205020404" pitchFamily="49" charset="0"/>
              </a:rPr>
              <a:t>Seif</a:t>
            </a:r>
            <a:r>
              <a:rPr lang="en-US" b="1" dirty="0">
                <a:cs typeface="Courier New" panose="02070309020205020404" pitchFamily="49" charset="0"/>
              </a:rPr>
              <a:t> Protocol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Secure JSON Over TCP</a:t>
            </a:r>
          </a:p>
          <a:p>
            <a:r>
              <a:rPr lang="en-US" dirty="0"/>
              <a:t>Efficient sessions</a:t>
            </a:r>
          </a:p>
        </p:txBody>
      </p:sp>
    </p:spTree>
    <p:extLst>
      <p:ext uri="{BB962C8B-B14F-4D97-AF65-F5344CB8AC3E}">
        <p14:creationId xmlns:p14="http://schemas.microsoft.com/office/powerpoint/2010/main" val="838813465"/>
      </p:ext>
    </p:extLst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77666"/>
          </a:xfrm>
        </p:spPr>
        <p:txBody>
          <a:bodyPr anchor="b">
            <a:noAutofit/>
          </a:bodyPr>
          <a:lstStyle/>
          <a:p>
            <a:r>
              <a:rPr lang="en-US" dirty="0"/>
              <a:t>Symmetric</a:t>
            </a:r>
          </a:p>
          <a:p>
            <a:r>
              <a:rPr lang="en-US" dirty="0"/>
              <a:t>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i="1" dirty="0"/>
              <a:t>plaintext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 =&gt; </a:t>
            </a:r>
            <a:r>
              <a:rPr lang="en-US" i="1" dirty="0" err="1"/>
              <a:t>ciphertext</a:t>
            </a:r>
            <a:endParaRPr lang="en-US" i="1" dirty="0"/>
          </a:p>
          <a:p>
            <a:r>
              <a:rPr lang="en-US" dirty="0"/>
              <a:t>S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i="1" dirty="0" err="1"/>
              <a:t>ciphertext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 =&gt; </a:t>
            </a:r>
            <a:r>
              <a:rPr lang="en-US" i="1" dirty="0"/>
              <a:t>plaintext</a:t>
            </a:r>
          </a:p>
          <a:p>
            <a:endParaRPr lang="en-US" i="1" dirty="0"/>
          </a:p>
          <a:p>
            <a:r>
              <a:rPr lang="en-US" dirty="0"/>
              <a:t>Asymmetric</a:t>
            </a:r>
          </a:p>
          <a:p>
            <a:r>
              <a:rPr lang="en-US" dirty="0"/>
              <a:t>P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i="1" dirty="0"/>
              <a:t>plaintext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 =&gt; </a:t>
            </a:r>
            <a:r>
              <a:rPr lang="en-US" i="1" dirty="0" err="1"/>
              <a:t>ciphertext</a:t>
            </a:r>
            <a:endParaRPr lang="en-US" i="1" dirty="0"/>
          </a:p>
          <a:p>
            <a:r>
              <a:rPr lang="en-US" dirty="0"/>
              <a:t>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i="1" dirty="0" err="1"/>
              <a:t>ciphertext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 =&gt; </a:t>
            </a:r>
            <a:r>
              <a:rPr lang="en-US" i="1" dirty="0"/>
              <a:t>plaintext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51031901"/>
      </p:ext>
    </p:extLst>
  </p:cSld>
  <p:clrMapOvr>
    <a:masterClrMapping/>
  </p:clrMapOvr>
  <p:transition spd="slow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Seif</a:t>
            </a:r>
            <a:r>
              <a:rPr lang="en-US" dirty="0"/>
              <a:t> Handshake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9788" y="1011929"/>
            <a:ext cx="5157787" cy="823912"/>
          </a:xfrm>
        </p:spPr>
        <p:txBody>
          <a:bodyPr/>
          <a:lstStyle/>
          <a:p>
            <a:r>
              <a:rPr lang="en-US" dirty="0"/>
              <a:t>Alice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9788" y="1921981"/>
            <a:ext cx="5157787" cy="417773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public key</a:t>
            </a:r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private key</a:t>
            </a:r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public key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sz="2800" dirty="0">
                <a:solidFill>
                  <a:schemeClr val="tx1"/>
                </a:solidFill>
              </a:rPr>
              <a:t>	Handshake key</a:t>
            </a:r>
          </a:p>
          <a:p>
            <a:r>
              <a:rPr lang="en-US" dirty="0">
                <a:solidFill>
                  <a:schemeClr val="tx1"/>
                </a:solidFill>
              </a:rPr>
              <a:t>S	</a:t>
            </a:r>
            <a:r>
              <a:rPr lang="en-US" sz="2800" dirty="0">
                <a:solidFill>
                  <a:schemeClr val="tx1"/>
                </a:solidFill>
              </a:rPr>
              <a:t>Session key</a:t>
            </a:r>
            <a:endParaRPr lang="en-US" dirty="0">
              <a:solidFill>
                <a:schemeClr val="tx1"/>
              </a:solidFill>
            </a:endParaRPr>
          </a:p>
          <a:p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72200" y="1011929"/>
            <a:ext cx="5183188" cy="823912"/>
          </a:xfrm>
        </p:spPr>
        <p:txBody>
          <a:bodyPr/>
          <a:lstStyle/>
          <a:p>
            <a:r>
              <a:rPr lang="en-US" dirty="0"/>
              <a:t>Bob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1921981"/>
            <a:ext cx="5183188" cy="417773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Public Key</a:t>
            </a:r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Private Key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800" dirty="0">
                <a:solidFill>
                  <a:schemeClr val="tx1"/>
                </a:solidFill>
              </a:rPr>
              <a:t>Alice's public key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	</a:t>
            </a:r>
            <a:r>
              <a:rPr lang="en-US" sz="2800" dirty="0">
                <a:solidFill>
                  <a:schemeClr val="tx1"/>
                </a:solidFill>
              </a:rPr>
              <a:t>Handshake key</a:t>
            </a:r>
            <a:endParaRPr lang="en-US" sz="4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	</a:t>
            </a:r>
            <a:r>
              <a:rPr lang="en-US" sz="2800" dirty="0">
                <a:solidFill>
                  <a:schemeClr val="tx1"/>
                </a:solidFill>
              </a:rPr>
              <a:t>Session key</a:t>
            </a:r>
            <a:endParaRPr lang="en-US" sz="4000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08922" y="5360504"/>
            <a:ext cx="814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→ {"</a:t>
            </a:r>
            <a:r>
              <a:rPr lang="en-US" sz="3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seif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": 1, </a:t>
            </a:r>
            <a:r>
              <a:rPr lang="en-US" sz="3600" dirty="0"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latin typeface="Cheltenhm BdHd BT" panose="02040703050705020403" pitchFamily="18" charset="0"/>
              </a:rPr>
              <a:t>B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), </a:t>
            </a:r>
            <a:r>
              <a:rPr lang="en-US" sz="3600" dirty="0"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latin typeface="Cheltenhm BdHd BT" panose="02040703050705020403" pitchFamily="18" charset="0"/>
              </a:rPr>
              <a:t>A</a:t>
            </a:r>
            <a:r>
              <a:rPr lang="en-US" sz="3600" dirty="0">
                <a:latin typeface="Cheltenhm BdHd BT" panose="02040703050705020403" pitchFamily="18" charset="0"/>
              </a:rPr>
              <a:t> 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27022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Seif</a:t>
            </a:r>
            <a:r>
              <a:rPr lang="en-US" dirty="0"/>
              <a:t> Handshake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9788" y="1011929"/>
            <a:ext cx="5157787" cy="823912"/>
          </a:xfrm>
        </p:spPr>
        <p:txBody>
          <a:bodyPr/>
          <a:lstStyle/>
          <a:p>
            <a:r>
              <a:rPr lang="en-US" dirty="0"/>
              <a:t>Alice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9788" y="1921981"/>
            <a:ext cx="5157787" cy="417773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public key</a:t>
            </a:r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private key</a:t>
            </a:r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public key</a:t>
            </a:r>
          </a:p>
          <a:p>
            <a:r>
              <a:rPr lang="en-US" dirty="0">
                <a:solidFill>
                  <a:srgbClr val="FFFF00"/>
                </a:solidFill>
              </a:rPr>
              <a:t>H</a:t>
            </a:r>
            <a:r>
              <a:rPr lang="en-US" sz="2800" dirty="0">
                <a:solidFill>
                  <a:srgbClr val="FFFF00"/>
                </a:solidFill>
              </a:rPr>
              <a:t>	Handshake key</a:t>
            </a:r>
          </a:p>
          <a:p>
            <a:r>
              <a:rPr lang="en-US" dirty="0">
                <a:solidFill>
                  <a:schemeClr val="tx1"/>
                </a:solidFill>
              </a:rPr>
              <a:t>S	</a:t>
            </a:r>
            <a:r>
              <a:rPr lang="en-US" sz="2800" dirty="0">
                <a:solidFill>
                  <a:schemeClr val="tx1"/>
                </a:solidFill>
              </a:rPr>
              <a:t>Session key</a:t>
            </a:r>
            <a:endParaRPr lang="en-US" dirty="0">
              <a:solidFill>
                <a:schemeClr val="tx1"/>
              </a:solidFill>
            </a:endParaRPr>
          </a:p>
          <a:p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72200" y="1011929"/>
            <a:ext cx="5183188" cy="823912"/>
          </a:xfrm>
        </p:spPr>
        <p:txBody>
          <a:bodyPr/>
          <a:lstStyle/>
          <a:p>
            <a:r>
              <a:rPr lang="en-US" dirty="0"/>
              <a:t>Bob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1921981"/>
            <a:ext cx="5183188" cy="417773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Public Key</a:t>
            </a:r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Private Key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800" dirty="0">
                <a:solidFill>
                  <a:schemeClr val="tx1"/>
                </a:solidFill>
              </a:rPr>
              <a:t>Alice's public key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	</a:t>
            </a:r>
            <a:r>
              <a:rPr lang="en-US" sz="2800" dirty="0">
                <a:solidFill>
                  <a:schemeClr val="tx1"/>
                </a:solidFill>
              </a:rPr>
              <a:t>Handshake key</a:t>
            </a:r>
            <a:endParaRPr lang="en-US" sz="4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	</a:t>
            </a:r>
            <a:r>
              <a:rPr lang="en-US" sz="2800" dirty="0">
                <a:solidFill>
                  <a:schemeClr val="tx1"/>
                </a:solidFill>
              </a:rPr>
              <a:t>Session key</a:t>
            </a:r>
            <a:endParaRPr lang="en-US" sz="4000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08922" y="5360504"/>
            <a:ext cx="814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→ {"</a:t>
            </a:r>
            <a:r>
              <a:rPr lang="en-US" sz="3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seif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": 1, </a:t>
            </a:r>
            <a:r>
              <a:rPr lang="en-US" sz="3600" dirty="0"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latin typeface="Cheltenhm BdHd BT" panose="02040703050705020403" pitchFamily="18" charset="0"/>
              </a:rPr>
              <a:t>B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), </a:t>
            </a:r>
            <a:r>
              <a:rPr lang="en-US" sz="3600" dirty="0"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latin typeface="Cheltenhm BdHd BT" panose="02040703050705020403" pitchFamily="18" charset="0"/>
              </a:rPr>
              <a:t>A</a:t>
            </a:r>
            <a:r>
              <a:rPr lang="en-US" sz="3600" dirty="0">
                <a:latin typeface="Cheltenhm BdHd BT" panose="02040703050705020403" pitchFamily="18" charset="0"/>
              </a:rPr>
              <a:t> 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2230725427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Seif</a:t>
            </a:r>
            <a:r>
              <a:rPr lang="en-US" dirty="0"/>
              <a:t> Handshake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9788" y="1011929"/>
            <a:ext cx="5157787" cy="823912"/>
          </a:xfrm>
        </p:spPr>
        <p:txBody>
          <a:bodyPr/>
          <a:lstStyle/>
          <a:p>
            <a:r>
              <a:rPr lang="en-US" dirty="0"/>
              <a:t>Alice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9788" y="1921981"/>
            <a:ext cx="5157787" cy="417773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public key</a:t>
            </a:r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private key</a:t>
            </a:r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public key</a:t>
            </a:r>
          </a:p>
          <a:p>
            <a:r>
              <a:rPr lang="en-US" dirty="0"/>
              <a:t>H</a:t>
            </a:r>
            <a:r>
              <a:rPr lang="en-US" sz="2800" dirty="0"/>
              <a:t>	Handshake key</a:t>
            </a:r>
          </a:p>
          <a:p>
            <a:r>
              <a:rPr lang="en-US" dirty="0">
                <a:solidFill>
                  <a:schemeClr val="tx1"/>
                </a:solidFill>
              </a:rPr>
              <a:t>S	</a:t>
            </a:r>
            <a:r>
              <a:rPr lang="en-US" sz="2800" dirty="0">
                <a:solidFill>
                  <a:schemeClr val="tx1"/>
                </a:solidFill>
              </a:rPr>
              <a:t>Session key</a:t>
            </a:r>
            <a:endParaRPr lang="en-US" dirty="0">
              <a:solidFill>
                <a:schemeClr val="tx1"/>
              </a:solidFill>
            </a:endParaRPr>
          </a:p>
          <a:p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72200" y="1011929"/>
            <a:ext cx="5183188" cy="823912"/>
          </a:xfrm>
        </p:spPr>
        <p:txBody>
          <a:bodyPr/>
          <a:lstStyle/>
          <a:p>
            <a:r>
              <a:rPr lang="en-US" dirty="0"/>
              <a:t>Bob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1921981"/>
            <a:ext cx="5183188" cy="417773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Public Key</a:t>
            </a:r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Private Key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800" dirty="0">
                <a:solidFill>
                  <a:schemeClr val="tx1"/>
                </a:solidFill>
              </a:rPr>
              <a:t>Alice's public key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	</a:t>
            </a:r>
            <a:r>
              <a:rPr lang="en-US" sz="2800" dirty="0">
                <a:solidFill>
                  <a:schemeClr val="tx1"/>
                </a:solidFill>
              </a:rPr>
              <a:t>Handshake key</a:t>
            </a:r>
            <a:endParaRPr lang="en-US" sz="4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	</a:t>
            </a:r>
            <a:r>
              <a:rPr lang="en-US" sz="2800" dirty="0">
                <a:solidFill>
                  <a:schemeClr val="tx1"/>
                </a:solidFill>
              </a:rPr>
              <a:t>Session key</a:t>
            </a:r>
            <a:endParaRPr lang="en-US" sz="4000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08922" y="5360504"/>
            <a:ext cx="814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→ </a:t>
            </a:r>
            <a:r>
              <a:rPr lang="en-US" sz="36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{"</a:t>
            </a:r>
            <a:r>
              <a:rPr lang="en-US" sz="3600" b="1" dirty="0" err="1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seif</a:t>
            </a:r>
            <a:r>
              <a:rPr lang="en-US" sz="36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": 1, </a:t>
            </a:r>
            <a:r>
              <a:rPr lang="en-US" sz="3600" dirty="0">
                <a:solidFill>
                  <a:srgbClr val="FFFF00"/>
                </a:solidFill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solidFill>
                  <a:srgbClr val="FFFF00"/>
                </a:solidFill>
                <a:latin typeface="Cheltenhm BdHd BT" panose="02040703050705020403" pitchFamily="18" charset="0"/>
              </a:rPr>
              <a:t>B</a:t>
            </a:r>
            <a:r>
              <a:rPr lang="en-US" sz="36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solidFill>
                  <a:srgbClr val="FFFF00"/>
                </a:solidFill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), </a:t>
            </a:r>
            <a:r>
              <a:rPr lang="en-US" sz="3600" dirty="0">
                <a:solidFill>
                  <a:srgbClr val="FFFF00"/>
                </a:solidFill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solidFill>
                  <a:srgbClr val="FFFF00"/>
                </a:solidFill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solidFill>
                  <a:srgbClr val="FFFF00"/>
                </a:solidFill>
                <a:latin typeface="Cheltenhm BdHd BT" panose="02040703050705020403" pitchFamily="18" charset="0"/>
              </a:rPr>
              <a:t>A</a:t>
            </a:r>
            <a:r>
              <a:rPr lang="en-US" sz="36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3182505512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Seif</a:t>
            </a:r>
            <a:r>
              <a:rPr lang="en-US" dirty="0"/>
              <a:t> Handshake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9788" y="1011929"/>
            <a:ext cx="5157787" cy="823912"/>
          </a:xfrm>
        </p:spPr>
        <p:txBody>
          <a:bodyPr/>
          <a:lstStyle/>
          <a:p>
            <a:r>
              <a:rPr lang="en-US" dirty="0"/>
              <a:t>Alice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9788" y="1921981"/>
            <a:ext cx="5157787" cy="417773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public key</a:t>
            </a:r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private key</a:t>
            </a:r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public key</a:t>
            </a:r>
          </a:p>
          <a:p>
            <a:r>
              <a:rPr lang="en-US" dirty="0"/>
              <a:t>H</a:t>
            </a:r>
            <a:r>
              <a:rPr lang="en-US" sz="2800" dirty="0"/>
              <a:t>	Handshake key</a:t>
            </a:r>
          </a:p>
          <a:p>
            <a:r>
              <a:rPr lang="en-US" dirty="0">
                <a:solidFill>
                  <a:schemeClr val="tx1"/>
                </a:solidFill>
              </a:rPr>
              <a:t>S	</a:t>
            </a:r>
            <a:r>
              <a:rPr lang="en-US" sz="2800" dirty="0">
                <a:solidFill>
                  <a:schemeClr val="tx1"/>
                </a:solidFill>
              </a:rPr>
              <a:t>Session key</a:t>
            </a:r>
            <a:endParaRPr lang="en-US" dirty="0">
              <a:solidFill>
                <a:schemeClr val="tx1"/>
              </a:solidFill>
            </a:endParaRPr>
          </a:p>
          <a:p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72200" y="1011929"/>
            <a:ext cx="5183188" cy="823912"/>
          </a:xfrm>
        </p:spPr>
        <p:txBody>
          <a:bodyPr/>
          <a:lstStyle/>
          <a:p>
            <a:r>
              <a:rPr lang="en-US" dirty="0"/>
              <a:t>Bob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1921981"/>
            <a:ext cx="5183188" cy="417773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Public Key</a:t>
            </a:r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Private Key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800" dirty="0">
                <a:solidFill>
                  <a:schemeClr val="tx1"/>
                </a:solidFill>
              </a:rPr>
              <a:t>Alice's public key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H	</a:t>
            </a:r>
            <a:r>
              <a:rPr lang="en-US" sz="2800" dirty="0">
                <a:solidFill>
                  <a:srgbClr val="FFFF00"/>
                </a:solidFill>
              </a:rPr>
              <a:t>Handshake key</a:t>
            </a:r>
            <a:endParaRPr lang="en-US" sz="4000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	</a:t>
            </a:r>
            <a:r>
              <a:rPr lang="en-US" sz="2800" dirty="0">
                <a:solidFill>
                  <a:schemeClr val="tx1"/>
                </a:solidFill>
              </a:rPr>
              <a:t>Session key</a:t>
            </a:r>
            <a:endParaRPr lang="en-US" sz="4000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08922" y="5360504"/>
            <a:ext cx="814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→ {"</a:t>
            </a:r>
            <a:r>
              <a:rPr lang="en-US" sz="36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seif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": 1, 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solidFill>
                  <a:schemeClr val="bg1"/>
                </a:solidFill>
                <a:latin typeface="Cheltenhm BdHd BT" panose="02040703050705020403" pitchFamily="18" charset="0"/>
              </a:rPr>
              <a:t>B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), 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solidFill>
                  <a:schemeClr val="bg1"/>
                </a:solidFill>
                <a:latin typeface="Cheltenhm BdHd BT" panose="02040703050705020403" pitchFamily="18" charset="0"/>
              </a:rPr>
              <a:t>A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202034534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Web programming is slow and unreliable.</a:t>
            </a:r>
          </a:p>
          <a:p>
            <a:pPr>
              <a:spcAft>
                <a:spcPts val="2400"/>
              </a:spcAft>
            </a:pPr>
            <a:r>
              <a:rPr lang="en-US" dirty="0"/>
              <a:t>The Web is a document retrieval system, </a:t>
            </a:r>
            <a:br>
              <a:rPr lang="en-US" dirty="0"/>
            </a:br>
            <a:r>
              <a:rPr lang="en-US" dirty="0"/>
              <a:t>not a secure application delivery system.</a:t>
            </a:r>
          </a:p>
          <a:p>
            <a:pPr>
              <a:spcAft>
                <a:spcPts val="2400"/>
              </a:spcAft>
            </a:pPr>
            <a:r>
              <a:rPr lang="en-US" dirty="0"/>
              <a:t>Passwords are easily guessed, stolen, forgotten.</a:t>
            </a:r>
          </a:p>
        </p:txBody>
      </p:sp>
    </p:spTree>
    <p:extLst>
      <p:ext uri="{BB962C8B-B14F-4D97-AF65-F5344CB8AC3E}">
        <p14:creationId xmlns:p14="http://schemas.microsoft.com/office/powerpoint/2010/main" val="488878072"/>
      </p:ext>
    </p:extLst>
  </p:cSld>
  <p:clrMapOvr>
    <a:masterClrMapping/>
  </p:clrMapOvr>
  <p:transition spd="slow"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Seif</a:t>
            </a:r>
            <a:r>
              <a:rPr lang="en-US" dirty="0"/>
              <a:t> Handshake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9788" y="1011929"/>
            <a:ext cx="5157787" cy="823912"/>
          </a:xfrm>
        </p:spPr>
        <p:txBody>
          <a:bodyPr/>
          <a:lstStyle/>
          <a:p>
            <a:r>
              <a:rPr lang="en-US" dirty="0"/>
              <a:t>Alice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9788" y="1921981"/>
            <a:ext cx="5157787" cy="417773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public key</a:t>
            </a:r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private key</a:t>
            </a:r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public key</a:t>
            </a:r>
          </a:p>
          <a:p>
            <a:r>
              <a:rPr lang="en-US" dirty="0"/>
              <a:t>H</a:t>
            </a:r>
            <a:r>
              <a:rPr lang="en-US" sz="2800" dirty="0"/>
              <a:t>	Handshake key</a:t>
            </a:r>
          </a:p>
          <a:p>
            <a:r>
              <a:rPr lang="en-US" dirty="0">
                <a:solidFill>
                  <a:schemeClr val="tx1"/>
                </a:solidFill>
              </a:rPr>
              <a:t>S	</a:t>
            </a:r>
            <a:r>
              <a:rPr lang="en-US" sz="2800" dirty="0">
                <a:solidFill>
                  <a:schemeClr val="tx1"/>
                </a:solidFill>
              </a:rPr>
              <a:t>Session key</a:t>
            </a:r>
            <a:endParaRPr lang="en-US" dirty="0">
              <a:solidFill>
                <a:schemeClr val="tx1"/>
              </a:solidFill>
            </a:endParaRPr>
          </a:p>
          <a:p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72200" y="1011929"/>
            <a:ext cx="5183188" cy="823912"/>
          </a:xfrm>
        </p:spPr>
        <p:txBody>
          <a:bodyPr/>
          <a:lstStyle/>
          <a:p>
            <a:r>
              <a:rPr lang="en-US" dirty="0"/>
              <a:t>Bob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1921981"/>
            <a:ext cx="5183188" cy="417773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Public Key</a:t>
            </a:r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Private Key</a:t>
            </a:r>
          </a:p>
          <a:p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baseline="-25000" dirty="0">
                <a:solidFill>
                  <a:srgbClr val="FFFF00"/>
                </a:solidFill>
              </a:rPr>
              <a:t>A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sz="2800" dirty="0">
                <a:solidFill>
                  <a:srgbClr val="FFFF00"/>
                </a:solidFill>
              </a:rPr>
              <a:t>Alice's public key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H	</a:t>
            </a:r>
            <a:r>
              <a:rPr lang="en-US" sz="2800" dirty="0">
                <a:solidFill>
                  <a:srgbClr val="FFFF00"/>
                </a:solidFill>
              </a:rPr>
              <a:t>Handshake key</a:t>
            </a:r>
            <a:endParaRPr lang="en-US" sz="4000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	</a:t>
            </a:r>
            <a:r>
              <a:rPr lang="en-US" sz="2800" dirty="0">
                <a:solidFill>
                  <a:schemeClr val="tx1"/>
                </a:solidFill>
              </a:rPr>
              <a:t>Session key</a:t>
            </a:r>
            <a:endParaRPr lang="en-US" sz="4000" dirty="0">
              <a:solidFill>
                <a:schemeClr val="tx1"/>
              </a:solidFill>
            </a:endParaRPr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08922" y="5360504"/>
            <a:ext cx="814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→ {"</a:t>
            </a:r>
            <a:r>
              <a:rPr lang="en-US" sz="36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seif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": 1, 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solidFill>
                  <a:schemeClr val="bg1"/>
                </a:solidFill>
                <a:latin typeface="Cheltenhm BdHd BT" panose="02040703050705020403" pitchFamily="18" charset="0"/>
              </a:rPr>
              <a:t>B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), 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solidFill>
                  <a:schemeClr val="bg1"/>
                </a:solidFill>
                <a:latin typeface="Cheltenhm BdHd BT" panose="02040703050705020403" pitchFamily="18" charset="0"/>
              </a:rPr>
              <a:t>A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86516950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Seif</a:t>
            </a:r>
            <a:r>
              <a:rPr lang="en-US" dirty="0"/>
              <a:t> Handshake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9788" y="1011929"/>
            <a:ext cx="5157787" cy="823912"/>
          </a:xfrm>
        </p:spPr>
        <p:txBody>
          <a:bodyPr/>
          <a:lstStyle/>
          <a:p>
            <a:r>
              <a:rPr lang="en-US" dirty="0"/>
              <a:t>Alice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9788" y="1921981"/>
            <a:ext cx="5157787" cy="417773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public key</a:t>
            </a:r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private key</a:t>
            </a:r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public key</a:t>
            </a:r>
          </a:p>
          <a:p>
            <a:r>
              <a:rPr lang="en-US" dirty="0"/>
              <a:t>H</a:t>
            </a:r>
            <a:r>
              <a:rPr lang="en-US" sz="2800" dirty="0"/>
              <a:t>	Handshake key</a:t>
            </a:r>
          </a:p>
          <a:p>
            <a:r>
              <a:rPr lang="en-US" dirty="0">
                <a:solidFill>
                  <a:schemeClr val="tx1"/>
                </a:solidFill>
              </a:rPr>
              <a:t>S	</a:t>
            </a:r>
            <a:r>
              <a:rPr lang="en-US" sz="2800" dirty="0">
                <a:solidFill>
                  <a:schemeClr val="tx1"/>
                </a:solidFill>
              </a:rPr>
              <a:t>Session key</a:t>
            </a:r>
            <a:endParaRPr lang="en-US" dirty="0">
              <a:solidFill>
                <a:schemeClr val="tx1"/>
              </a:solidFill>
            </a:endParaRPr>
          </a:p>
          <a:p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72200" y="1011929"/>
            <a:ext cx="5183188" cy="823912"/>
          </a:xfrm>
        </p:spPr>
        <p:txBody>
          <a:bodyPr/>
          <a:lstStyle/>
          <a:p>
            <a:r>
              <a:rPr lang="en-US" dirty="0"/>
              <a:t>Bob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1921981"/>
            <a:ext cx="5183188" cy="417773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Public Key</a:t>
            </a:r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Private Key</a:t>
            </a:r>
          </a:p>
          <a:p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public key</a:t>
            </a:r>
            <a:endParaRPr lang="en-US" dirty="0"/>
          </a:p>
          <a:p>
            <a:r>
              <a:rPr lang="en-US" dirty="0"/>
              <a:t>H	</a:t>
            </a:r>
            <a:r>
              <a:rPr lang="en-US" sz="2800" dirty="0"/>
              <a:t>Handshake key</a:t>
            </a:r>
            <a:endParaRPr lang="en-US" sz="4000" dirty="0"/>
          </a:p>
          <a:p>
            <a:r>
              <a:rPr lang="en-US" dirty="0">
                <a:solidFill>
                  <a:srgbClr val="FFFF00"/>
                </a:solidFill>
              </a:rPr>
              <a:t>S	</a:t>
            </a:r>
            <a:r>
              <a:rPr lang="en-US" sz="2800" dirty="0">
                <a:solidFill>
                  <a:srgbClr val="FFFF00"/>
                </a:solidFill>
              </a:rPr>
              <a:t>Session key</a:t>
            </a:r>
            <a:endParaRPr lang="en-US" sz="4000" dirty="0">
              <a:solidFill>
                <a:srgbClr val="FFFF00"/>
              </a:solidFill>
            </a:endParaRPr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08922" y="5360504"/>
            <a:ext cx="814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→ {"</a:t>
            </a:r>
            <a:r>
              <a:rPr lang="en-US" sz="36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seif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": 1, 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solidFill>
                  <a:schemeClr val="bg1"/>
                </a:solidFill>
                <a:latin typeface="Cheltenhm BdHd BT" panose="02040703050705020403" pitchFamily="18" charset="0"/>
              </a:rPr>
              <a:t>B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), 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solidFill>
                  <a:schemeClr val="bg1"/>
                </a:solidFill>
                <a:latin typeface="Cheltenhm BdHd BT" panose="02040703050705020403" pitchFamily="18" charset="0"/>
              </a:rPr>
              <a:t>A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)}</a:t>
            </a:r>
            <a:endParaRPr lang="en-US" sz="36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← </a:t>
            </a:r>
            <a:r>
              <a:rPr lang="en-US" sz="3600" dirty="0"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({</a:t>
            </a:r>
            <a:r>
              <a:rPr lang="en-US" sz="3600" dirty="0"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latin typeface="Cheltenhm BdHd BT" panose="02040703050705020403" pitchFamily="18" charset="0"/>
              </a:rPr>
              <a:t>A</a:t>
            </a:r>
            <a:r>
              <a:rPr lang="en-US" sz="3600" dirty="0">
                <a:latin typeface="Cheltenhm BdHd BT" panose="02040703050705020403" pitchFamily="18" charset="0"/>
              </a:rPr>
              <a:t> 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latin typeface="Cheltenhm BdHd BT" panose="02040703050705020403" pitchFamily="18" charset="0"/>
                <a:cs typeface="Programma" panose="02000009000000000000" pitchFamily="49" charset="0"/>
              </a:rPr>
              <a:t>S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)})</a:t>
            </a:r>
          </a:p>
        </p:txBody>
      </p:sp>
    </p:spTree>
    <p:extLst>
      <p:ext uri="{BB962C8B-B14F-4D97-AF65-F5344CB8AC3E}">
        <p14:creationId xmlns:p14="http://schemas.microsoft.com/office/powerpoint/2010/main" val="3382037670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Seif</a:t>
            </a:r>
            <a:r>
              <a:rPr lang="en-US" dirty="0"/>
              <a:t> Handshake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9788" y="1011929"/>
            <a:ext cx="5157787" cy="823912"/>
          </a:xfrm>
        </p:spPr>
        <p:txBody>
          <a:bodyPr/>
          <a:lstStyle/>
          <a:p>
            <a:r>
              <a:rPr lang="en-US" dirty="0"/>
              <a:t>Alice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9788" y="1921981"/>
            <a:ext cx="5157787" cy="417773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public key</a:t>
            </a:r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private key</a:t>
            </a:r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public key</a:t>
            </a:r>
          </a:p>
          <a:p>
            <a:r>
              <a:rPr lang="en-US" dirty="0"/>
              <a:t>H</a:t>
            </a:r>
            <a:r>
              <a:rPr lang="en-US" sz="2800" dirty="0"/>
              <a:t>	Handshake key</a:t>
            </a:r>
          </a:p>
          <a:p>
            <a:r>
              <a:rPr lang="en-US" dirty="0">
                <a:solidFill>
                  <a:schemeClr val="tx1"/>
                </a:solidFill>
              </a:rPr>
              <a:t>S	</a:t>
            </a:r>
            <a:r>
              <a:rPr lang="en-US" sz="2800" dirty="0">
                <a:solidFill>
                  <a:schemeClr val="tx1"/>
                </a:solidFill>
              </a:rPr>
              <a:t>Session key</a:t>
            </a:r>
            <a:endParaRPr lang="en-US" dirty="0">
              <a:solidFill>
                <a:schemeClr val="tx1"/>
              </a:solidFill>
            </a:endParaRPr>
          </a:p>
          <a:p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72200" y="1011929"/>
            <a:ext cx="5183188" cy="823912"/>
          </a:xfrm>
        </p:spPr>
        <p:txBody>
          <a:bodyPr/>
          <a:lstStyle/>
          <a:p>
            <a:r>
              <a:rPr lang="en-US" dirty="0"/>
              <a:t>Bob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1921981"/>
            <a:ext cx="5183188" cy="417773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Public Key</a:t>
            </a:r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Private Key</a:t>
            </a:r>
          </a:p>
          <a:p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public key</a:t>
            </a:r>
            <a:endParaRPr lang="en-US" dirty="0"/>
          </a:p>
          <a:p>
            <a:r>
              <a:rPr lang="en-US" dirty="0"/>
              <a:t>H	</a:t>
            </a:r>
            <a:r>
              <a:rPr lang="en-US" sz="2800" dirty="0"/>
              <a:t>Handshake key</a:t>
            </a:r>
            <a:endParaRPr lang="en-US" sz="4000" dirty="0"/>
          </a:p>
          <a:p>
            <a:r>
              <a:rPr lang="en-US" dirty="0"/>
              <a:t>S	</a:t>
            </a:r>
            <a:r>
              <a:rPr lang="en-US" sz="2800" dirty="0"/>
              <a:t>Session key</a:t>
            </a:r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08922" y="5360504"/>
            <a:ext cx="814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→ {"</a:t>
            </a:r>
            <a:r>
              <a:rPr lang="en-US" sz="36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seif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": 1, 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solidFill>
                  <a:schemeClr val="bg1"/>
                </a:solidFill>
                <a:latin typeface="Cheltenhm BdHd BT" panose="02040703050705020403" pitchFamily="18" charset="0"/>
              </a:rPr>
              <a:t>B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), 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solidFill>
                  <a:schemeClr val="bg1"/>
                </a:solidFill>
                <a:latin typeface="Cheltenhm BdHd BT" panose="02040703050705020403" pitchFamily="18" charset="0"/>
              </a:rPr>
              <a:t>A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)}</a:t>
            </a:r>
          </a:p>
          <a:p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← </a:t>
            </a:r>
            <a:r>
              <a:rPr lang="en-US" sz="3600" dirty="0">
                <a:solidFill>
                  <a:srgbClr val="FFFF00"/>
                </a:solidFill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({</a:t>
            </a:r>
            <a:r>
              <a:rPr lang="en-US" sz="3600" dirty="0">
                <a:solidFill>
                  <a:srgbClr val="FFFF00"/>
                </a:solidFill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solidFill>
                  <a:srgbClr val="FFFF00"/>
                </a:solidFill>
                <a:latin typeface="Cheltenhm BdHd BT" panose="02040703050705020403" pitchFamily="18" charset="0"/>
              </a:rPr>
              <a:t>A</a:t>
            </a:r>
            <a:r>
              <a:rPr lang="en-US" sz="36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solidFill>
                  <a:srgbClr val="FFFF00"/>
                </a:solidFill>
                <a:latin typeface="Cheltenhm BdHd BT" panose="02040703050705020403" pitchFamily="18" charset="0"/>
                <a:cs typeface="Programma" panose="02000009000000000000" pitchFamily="49" charset="0"/>
              </a:rPr>
              <a:t>S</a:t>
            </a:r>
            <a:r>
              <a:rPr lang="en-US" sz="3600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)})</a:t>
            </a:r>
          </a:p>
        </p:txBody>
      </p:sp>
    </p:spTree>
    <p:extLst>
      <p:ext uri="{BB962C8B-B14F-4D97-AF65-F5344CB8AC3E}">
        <p14:creationId xmlns:p14="http://schemas.microsoft.com/office/powerpoint/2010/main" val="395431934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Seif</a:t>
            </a:r>
            <a:r>
              <a:rPr lang="en-US" dirty="0"/>
              <a:t> Handshake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9788" y="1011929"/>
            <a:ext cx="5157787" cy="823912"/>
          </a:xfrm>
        </p:spPr>
        <p:txBody>
          <a:bodyPr/>
          <a:lstStyle/>
          <a:p>
            <a:r>
              <a:rPr lang="en-US" dirty="0"/>
              <a:t>Alice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9788" y="1921981"/>
            <a:ext cx="5157787" cy="417773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public key</a:t>
            </a:r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private key</a:t>
            </a:r>
            <a:endParaRPr lang="en-US" dirty="0"/>
          </a:p>
          <a:p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public key</a:t>
            </a:r>
          </a:p>
          <a:p>
            <a:r>
              <a:rPr lang="en-US" dirty="0"/>
              <a:t>H</a:t>
            </a:r>
            <a:r>
              <a:rPr lang="en-US" sz="2800" dirty="0"/>
              <a:t>	Handshake key</a:t>
            </a:r>
          </a:p>
          <a:p>
            <a:r>
              <a:rPr lang="en-US" dirty="0">
                <a:solidFill>
                  <a:srgbClr val="FFFF00"/>
                </a:solidFill>
              </a:rPr>
              <a:t>S	</a:t>
            </a:r>
            <a:r>
              <a:rPr lang="en-US" sz="2800" dirty="0">
                <a:solidFill>
                  <a:srgbClr val="FFFF00"/>
                </a:solidFill>
              </a:rPr>
              <a:t>Session key</a:t>
            </a:r>
            <a:endParaRPr lang="en-US" dirty="0">
              <a:solidFill>
                <a:srgbClr val="FFFF00"/>
              </a:solidFill>
            </a:endParaRPr>
          </a:p>
          <a:p>
            <a:endParaRPr lang="en-US" sz="3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72200" y="1011929"/>
            <a:ext cx="5183188" cy="823912"/>
          </a:xfrm>
        </p:spPr>
        <p:txBody>
          <a:bodyPr/>
          <a:lstStyle/>
          <a:p>
            <a:r>
              <a:rPr lang="en-US" dirty="0"/>
              <a:t>Bob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1921981"/>
            <a:ext cx="5183188" cy="417773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Public Key</a:t>
            </a:r>
            <a:endParaRPr lang="en-US" dirty="0"/>
          </a:p>
          <a:p>
            <a:r>
              <a:rPr lang="en-US" dirty="0"/>
              <a:t>R</a:t>
            </a:r>
            <a:r>
              <a:rPr lang="en-US" baseline="-25000" dirty="0"/>
              <a:t>B</a:t>
            </a:r>
            <a:r>
              <a:rPr lang="en-US" dirty="0"/>
              <a:t>	</a:t>
            </a:r>
            <a:r>
              <a:rPr lang="en-US" sz="2800" dirty="0"/>
              <a:t>Bob's Private Key</a:t>
            </a:r>
          </a:p>
          <a:p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n-US" dirty="0"/>
              <a:t>	</a:t>
            </a:r>
            <a:r>
              <a:rPr lang="en-US" sz="2800" dirty="0"/>
              <a:t>Alice's public key</a:t>
            </a:r>
            <a:endParaRPr lang="en-US" dirty="0"/>
          </a:p>
          <a:p>
            <a:r>
              <a:rPr lang="en-US" dirty="0"/>
              <a:t>H	</a:t>
            </a:r>
            <a:r>
              <a:rPr lang="en-US" sz="2800" dirty="0"/>
              <a:t>Handshake key</a:t>
            </a:r>
            <a:endParaRPr lang="en-US" sz="4000" dirty="0"/>
          </a:p>
          <a:p>
            <a:r>
              <a:rPr lang="en-US" dirty="0"/>
              <a:t>S	</a:t>
            </a:r>
            <a:r>
              <a:rPr lang="en-US" sz="2800" dirty="0"/>
              <a:t>Session key</a:t>
            </a:r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08922" y="5360504"/>
            <a:ext cx="814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→ {"</a:t>
            </a:r>
            <a:r>
              <a:rPr lang="en-US" sz="36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seif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": 1, 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solidFill>
                  <a:schemeClr val="bg1"/>
                </a:solidFill>
                <a:latin typeface="Cheltenhm BdHd BT" panose="02040703050705020403" pitchFamily="18" charset="0"/>
              </a:rPr>
              <a:t>B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), 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solidFill>
                  <a:schemeClr val="bg1"/>
                </a:solidFill>
                <a:latin typeface="Cheltenhm BdHd BT" panose="02040703050705020403" pitchFamily="18" charset="0"/>
              </a:rPr>
              <a:t>A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)}</a:t>
            </a:r>
          </a:p>
          <a:p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← 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  <a:cs typeface="Programma" panose="02000009000000000000" pitchFamily="49" charset="0"/>
              </a:rPr>
              <a:t>H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({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</a:rPr>
              <a:t>P</a:t>
            </a:r>
            <a:r>
              <a:rPr lang="en-US" sz="3600" baseline="-25000" dirty="0">
                <a:solidFill>
                  <a:schemeClr val="bg1"/>
                </a:solidFill>
                <a:latin typeface="Cheltenhm BdHd BT" panose="02040703050705020403" pitchFamily="18" charset="0"/>
              </a:rPr>
              <a:t>A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3600" dirty="0">
                <a:solidFill>
                  <a:schemeClr val="bg1"/>
                </a:solidFill>
                <a:latin typeface="Cheltenhm BdHd BT" panose="02040703050705020403" pitchFamily="18" charset="0"/>
                <a:cs typeface="Programma" panose="02000009000000000000" pitchFamily="49" charset="0"/>
              </a:rPr>
              <a:t>S</a:t>
            </a:r>
            <a:r>
              <a:rPr lang="en-US" sz="36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)})</a:t>
            </a:r>
          </a:p>
        </p:txBody>
      </p:sp>
    </p:spTree>
    <p:extLst>
      <p:ext uri="{BB962C8B-B14F-4D97-AF65-F5344CB8AC3E}">
        <p14:creationId xmlns:p14="http://schemas.microsoft.com/office/powerpoint/2010/main" val="1206158353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duplex</a:t>
            </a:r>
          </a:p>
        </p:txBody>
      </p:sp>
    </p:spTree>
    <p:extLst>
      <p:ext uri="{BB962C8B-B14F-4D97-AF65-F5344CB8AC3E}">
        <p14:creationId xmlns:p14="http://schemas.microsoft.com/office/powerpoint/2010/main" val="262376848"/>
      </p:ext>
    </p:extLst>
  </p:cSld>
  <p:clrMapOvr>
    <a:masterClrMapping/>
  </p:clrMapOvr>
  <p:transition spd="slow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Seif</a:t>
            </a:r>
            <a:r>
              <a:rPr lang="en-US" dirty="0"/>
              <a:t> Message Send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send</a:t>
            </a:r>
          </a:p>
          <a:p>
            <a:pPr lvl="1"/>
            <a:r>
              <a:rPr lang="en-US" dirty="0"/>
              <a:t>Automatic persistent retry</a:t>
            </a:r>
          </a:p>
          <a:p>
            <a:pPr lvl="1"/>
            <a:endParaRPr lang="en-US" dirty="0"/>
          </a:p>
          <a:p>
            <a:r>
              <a:rPr lang="en-US" dirty="0"/>
              <a:t>Status send</a:t>
            </a:r>
          </a:p>
          <a:p>
            <a:pPr lvl="1"/>
            <a:r>
              <a:rPr lang="en-US" dirty="0"/>
              <a:t>For telemetry and gaming</a:t>
            </a:r>
          </a:p>
          <a:p>
            <a:pPr lvl="1"/>
            <a:r>
              <a:rPr lang="en-US" dirty="0"/>
              <a:t>Messages may be discarded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48071"/>
      </p:ext>
    </p:extLst>
  </p:cSld>
  <p:clrMapOvr>
    <a:masterClrMapping/>
  </p:clrMapOvr>
  <p:transition spd="slow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cs typeface="Courier New" panose="02070309020205020404" pitchFamily="49" charset="0"/>
              </a:rPr>
              <a:t>Seif</a:t>
            </a:r>
            <a:r>
              <a:rPr lang="en-US" b="1" dirty="0">
                <a:cs typeface="Courier New" panose="02070309020205020404" pitchFamily="49" charset="0"/>
              </a:rPr>
              <a:t> Resource Management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 accessed by hash</a:t>
            </a:r>
          </a:p>
        </p:txBody>
      </p:sp>
    </p:spTree>
    <p:extLst>
      <p:ext uri="{BB962C8B-B14F-4D97-AF65-F5344CB8AC3E}">
        <p14:creationId xmlns:p14="http://schemas.microsoft.com/office/powerpoint/2010/main" val="1793888945"/>
      </p:ext>
    </p:extLst>
  </p:cSld>
  <p:clrMapOvr>
    <a:masterClrMapping/>
  </p:clrMapOvr>
  <p:transition spd="slow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cs typeface="Courier New" panose="02070309020205020404" pitchFamily="49" charset="0"/>
              </a:rPr>
              <a:t>Seif</a:t>
            </a:r>
            <a:r>
              <a:rPr lang="en-US" b="1" dirty="0">
                <a:cs typeface="Courier New" panose="02070309020205020404" pitchFamily="49" charset="0"/>
              </a:rPr>
              <a:t> Apps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HTML-free JavaScript-based application delivery system built on Node JS and Qt.</a:t>
            </a:r>
          </a:p>
        </p:txBody>
      </p:sp>
    </p:spTree>
    <p:extLst>
      <p:ext uri="{BB962C8B-B14F-4D97-AF65-F5344CB8AC3E}">
        <p14:creationId xmlns:p14="http://schemas.microsoft.com/office/powerpoint/2010/main" val="3523105610"/>
      </p:ext>
    </p:extLst>
  </p:cSld>
  <p:clrMapOvr>
    <a:masterClrMapping/>
  </p:clrMapOvr>
  <p:transition spd="slow"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1271" y="1690687"/>
            <a:ext cx="8123582" cy="481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Seif</a:t>
            </a:r>
            <a:r>
              <a:rPr lang="en-US" dirty="0"/>
              <a:t> App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6157" y="2140226"/>
            <a:ext cx="3114260" cy="394252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76196" y="2127490"/>
            <a:ext cx="3114260" cy="394252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76196" y="2387097"/>
            <a:ext cx="3114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heltenhm BdHd BT" panose="02040703050705020403" pitchFamily="18" charset="0"/>
              </a:rPr>
              <a:t>Node JS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6158" y="2392018"/>
            <a:ext cx="306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heltenhm BdHd BT" panose="02040703050705020403" pitchFamily="18" charset="0"/>
              </a:rPr>
              <a:t>QT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0887" y="5049077"/>
            <a:ext cx="9071113" cy="4108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86538" y="5135216"/>
            <a:ext cx="8905461" cy="192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79981" y="4724399"/>
            <a:ext cx="224624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heltenhm BdHd BT" panose="02040703050705020403" pitchFamily="18" charset="0"/>
              </a:rPr>
              <a:t>Display</a:t>
            </a:r>
          </a:p>
          <a:p>
            <a:pPr algn="ctr"/>
            <a:r>
              <a:rPr lang="en-US" sz="3200" dirty="0">
                <a:latin typeface="Cheltenhm BdHd BT" panose="02040703050705020403" pitchFamily="18" charset="0"/>
              </a:rPr>
              <a:t>Presence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6278" y="4674703"/>
            <a:ext cx="211372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heltenhm BdHd BT" panose="02040703050705020403" pitchFamily="18" charset="0"/>
              </a:rPr>
              <a:t>Logic</a:t>
            </a:r>
          </a:p>
          <a:p>
            <a:pPr algn="ctr"/>
            <a:r>
              <a:rPr lang="en-US" sz="3200" dirty="0">
                <a:latin typeface="Cheltenhm BdHd BT" panose="02040703050705020403" pitchFamily="18" charset="0"/>
              </a:rPr>
              <a:t>Presence</a:t>
            </a:r>
          </a:p>
        </p:txBody>
      </p:sp>
    </p:spTree>
    <p:extLst>
      <p:ext uri="{BB962C8B-B14F-4D97-AF65-F5344CB8AC3E}">
        <p14:creationId xmlns:p14="http://schemas.microsoft.com/office/powerpoint/2010/main" val="3917498276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1271" y="1690687"/>
            <a:ext cx="8123582" cy="481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Cooperation under mutual suspicion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6157" y="2140226"/>
            <a:ext cx="3114260" cy="394252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76196" y="2127490"/>
            <a:ext cx="3114260" cy="394252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76196" y="2387097"/>
            <a:ext cx="3114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heltenhm BdHd BT" panose="02040703050705020403" pitchFamily="18" charset="0"/>
              </a:rPr>
              <a:t>Node JS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6158" y="2392018"/>
            <a:ext cx="306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heltenhm BdHd BT" panose="02040703050705020403" pitchFamily="18" charset="0"/>
              </a:rPr>
              <a:t>QT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0887" y="5049077"/>
            <a:ext cx="9071113" cy="4108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86538" y="5135216"/>
            <a:ext cx="8905461" cy="192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79981" y="4724399"/>
            <a:ext cx="224624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heltenhm BdHd BT" panose="02040703050705020403" pitchFamily="18" charset="0"/>
              </a:rPr>
              <a:t>Display</a:t>
            </a:r>
          </a:p>
          <a:p>
            <a:pPr algn="ctr"/>
            <a:r>
              <a:rPr lang="en-US" sz="3200" dirty="0">
                <a:latin typeface="Cheltenhm BdHd BT" panose="02040703050705020403" pitchFamily="18" charset="0"/>
              </a:rPr>
              <a:t>Presence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5550358" y="4402022"/>
            <a:ext cx="2111705" cy="4108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6200000">
            <a:off x="5579578" y="4424615"/>
            <a:ext cx="2073141" cy="192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06278" y="4674703"/>
            <a:ext cx="211372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heltenhm BdHd BT" panose="02040703050705020403" pitchFamily="18" charset="0"/>
              </a:rPr>
              <a:t>Logic</a:t>
            </a:r>
          </a:p>
          <a:p>
            <a:pPr algn="ctr"/>
            <a:r>
              <a:rPr lang="en-US" sz="3200" dirty="0">
                <a:latin typeface="Cheltenhm BdHd BT" panose="02040703050705020403" pitchFamily="18" charset="0"/>
              </a:rPr>
              <a:t>Presence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14263" y="3551579"/>
            <a:ext cx="9071113" cy="4108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79914" y="3637718"/>
            <a:ext cx="8905461" cy="192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73357" y="3226901"/>
            <a:ext cx="224624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heltenhm BdHd BT" panose="02040703050705020403" pitchFamily="18" charset="0"/>
              </a:rPr>
              <a:t>Another</a:t>
            </a:r>
          </a:p>
          <a:p>
            <a:pPr algn="ctr"/>
            <a:r>
              <a:rPr lang="en-US" sz="3200" dirty="0">
                <a:latin typeface="Cheltenhm BdHd BT" panose="02040703050705020403" pitchFamily="18" charset="0"/>
              </a:rPr>
              <a:t>Display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99654" y="3177205"/>
            <a:ext cx="211372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heltenhm BdHd BT" panose="02040703050705020403" pitchFamily="18" charset="0"/>
              </a:rPr>
              <a:t>Another Logic</a:t>
            </a:r>
          </a:p>
        </p:txBody>
      </p:sp>
    </p:spTree>
    <p:extLst>
      <p:ext uri="{BB962C8B-B14F-4D97-AF65-F5344CB8AC3E}">
        <p14:creationId xmlns:p14="http://schemas.microsoft.com/office/powerpoint/2010/main" val="178534568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623843"/>
            <a:ext cx="9144000" cy="2886120"/>
          </a:xfrm>
        </p:spPr>
        <p:txBody>
          <a:bodyPr anchor="ctr"/>
          <a:lstStyle/>
          <a:p>
            <a:r>
              <a:rPr lang="en-US" sz="9600" dirty="0"/>
              <a:t>RFC 1738</a:t>
            </a:r>
            <a:br>
              <a:rPr lang="en-US" dirty="0"/>
            </a:br>
            <a:r>
              <a:rPr lang="en-US" dirty="0"/>
              <a:t>December 1994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64022" y="3602038"/>
            <a:ext cx="10998438" cy="2456930"/>
          </a:xfrm>
        </p:spPr>
        <p:txBody>
          <a:bodyPr>
            <a:normAutofit fontScale="92500"/>
          </a:bodyPr>
          <a:lstStyle/>
          <a:p>
            <a:pPr lvl="0"/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onsolas" panose="020B0609020204030204" pitchFamily="49" charset="0"/>
              </a:rPr>
              <a:t>// user :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cs typeface="Consolas" panose="020B0609020204030204" pitchFamily="49" charset="0"/>
              </a:rPr>
              <a:t> password 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onsolas" panose="020B0609020204030204" pitchFamily="49" charset="0"/>
              </a:rPr>
              <a:t>@ host : port / </a:t>
            </a: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onsolas" panose="020B0609020204030204" pitchFamily="49" charset="0"/>
              </a:rPr>
              <a:t>url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onsolas" panose="020B0609020204030204" pitchFamily="49" charset="0"/>
              </a:rPr>
              <a:t>-path</a:t>
            </a:r>
          </a:p>
          <a:p>
            <a:pPr lvl="0"/>
            <a:endParaRPr lang="en-US" altLang="en-US" sz="3400" dirty="0">
              <a:cs typeface="Consolas" panose="020B0609020204030204" pitchFamily="49" charset="0"/>
            </a:endParaRPr>
          </a:p>
          <a:p>
            <a:pPr lvl="0"/>
            <a:r>
              <a:rPr kumimoji="0" lang="en-US" altLang="en-US" sz="3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onsolas" panose="020B0609020204030204" pitchFamily="49" charset="0"/>
              </a:rPr>
              <a:t>The use of URLs containing passwords </a:t>
            </a:r>
            <a:br>
              <a:rPr kumimoji="0" lang="en-US" altLang="en-US" sz="3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onsolas" panose="020B0609020204030204" pitchFamily="49" charset="0"/>
              </a:rPr>
            </a:br>
            <a:r>
              <a:rPr kumimoji="0" lang="en-US" altLang="en-US" sz="3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onsolas" panose="020B0609020204030204" pitchFamily="49" charset="0"/>
              </a:rPr>
              <a:t>that should be secret is clearly unwise. </a:t>
            </a:r>
          </a:p>
        </p:txBody>
      </p:sp>
    </p:spTree>
    <p:extLst>
      <p:ext uri="{BB962C8B-B14F-4D97-AF65-F5344CB8AC3E}">
        <p14:creationId xmlns:p14="http://schemas.microsoft.com/office/powerpoint/2010/main" val="2605717188"/>
      </p:ext>
    </p:extLst>
  </p:cSld>
  <p:clrMapOvr>
    <a:masterClrMapping/>
  </p:clrMapOvr>
  <p:transition spd="slow"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Management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Petnames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53709"/>
      </p:ext>
    </p:extLst>
  </p:cSld>
  <p:clrMapOvr>
    <a:masterClrMapping/>
  </p:clrMapOvr>
  <p:transition spd="slow">
    <p:strips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cs typeface="Courier New" panose="02070309020205020404" pitchFamily="49" charset="0"/>
              </a:rPr>
              <a:t>Seif</a:t>
            </a:r>
            <a:r>
              <a:rPr lang="en-US" b="1" dirty="0">
                <a:cs typeface="Courier New" panose="02070309020205020404" pitchFamily="49" charset="0"/>
              </a:rPr>
              <a:t> Helper App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browser made </a:t>
            </a:r>
            <a:r>
              <a:rPr lang="en-US" dirty="0" err="1"/>
              <a:t>Seif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1909524"/>
      </p:ext>
    </p:extLst>
  </p:cSld>
  <p:clrMapOvr>
    <a:masterClrMapping/>
  </p:clrMapOvr>
  <p:transition spd="slow">
    <p:strips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Convince one progressive browser maker to integrate.</a:t>
            </a:r>
          </a:p>
          <a:p>
            <a:r>
              <a:rPr lang="en-US" dirty="0"/>
              <a:t>Convince one secure site to require its customers to use that browser.</a:t>
            </a:r>
          </a:p>
          <a:p>
            <a:r>
              <a:rPr lang="en-US" dirty="0"/>
              <a:t>Risk mitigation will compel the other secure sites.</a:t>
            </a:r>
          </a:p>
          <a:p>
            <a:r>
              <a:rPr lang="en-US" dirty="0"/>
              <a:t>Competitive pressure will move the other browser makers.</a:t>
            </a:r>
          </a:p>
          <a:p>
            <a:r>
              <a:rPr lang="en-US" dirty="0"/>
              <a:t>The world will follow for improved security and faster application development.</a:t>
            </a:r>
          </a:p>
          <a:p>
            <a:r>
              <a:rPr lang="en-US" dirty="0"/>
              <a:t>Nothing breaks!</a:t>
            </a:r>
          </a:p>
        </p:txBody>
      </p:sp>
    </p:spTree>
    <p:extLst>
      <p:ext uri="{BB962C8B-B14F-4D97-AF65-F5344CB8AC3E}">
        <p14:creationId xmlns:p14="http://schemas.microsoft.com/office/powerpoint/2010/main" val="38745568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Difficulty of software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950" y="1600200"/>
            <a:ext cx="10077450" cy="5105400"/>
          </a:xfrm>
        </p:spPr>
        <p:txBody>
          <a:bodyPr/>
          <a:lstStyle/>
          <a:p>
            <a:r>
              <a:rPr lang="en-US" dirty="0"/>
              <a:t>Does what it should</a:t>
            </a:r>
          </a:p>
          <a:p>
            <a:r>
              <a:rPr lang="en-US" dirty="0"/>
              <a:t>Doesn’t do what it shouldn’t</a:t>
            </a:r>
          </a:p>
          <a:p>
            <a:r>
              <a:rPr lang="en-US" dirty="0"/>
              <a:t>No software is initially secure</a:t>
            </a:r>
          </a:p>
          <a:p>
            <a:r>
              <a:rPr lang="en-US" dirty="0"/>
              <a:t>Only a minimal approach can produce software that is eventually secure</a:t>
            </a:r>
          </a:p>
        </p:txBody>
      </p:sp>
    </p:spTree>
    <p:extLst>
      <p:ext uri="{BB962C8B-B14F-4D97-AF65-F5344CB8AC3E}">
        <p14:creationId xmlns:p14="http://schemas.microsoft.com/office/powerpoint/2010/main" val="3393904672"/>
      </p:ext>
    </p:extLst>
  </p:cSld>
  <p:clrMapOvr>
    <a:masterClrMapping/>
  </p:clrMapOvr>
  <p:transition spd="slow">
    <p:strips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There is nothing </a:t>
            </a:r>
            <a:r>
              <a:rPr lang="en-US" dirty="0"/>
              <a:t>new here.</a:t>
            </a:r>
          </a:p>
        </p:txBody>
      </p:sp>
    </p:spTree>
    <p:extLst>
      <p:ext uri="{BB962C8B-B14F-4D97-AF65-F5344CB8AC3E}">
        <p14:creationId xmlns:p14="http://schemas.microsoft.com/office/powerpoint/2010/main" val="164087922"/>
      </p:ext>
    </p:extLst>
  </p:cSld>
  <p:clrMapOvr>
    <a:masterClrMapping/>
  </p:clrMapOvr>
  <p:transition spd="slow">
    <p:strips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Seif</a:t>
            </a:r>
            <a:r>
              <a:rPr lang="en-US" dirty="0"/>
              <a:t>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600200"/>
            <a:ext cx="10109200" cy="5105400"/>
          </a:xfrm>
        </p:spPr>
        <p:txBody>
          <a:bodyPr/>
          <a:lstStyle/>
          <a:p>
            <a:r>
              <a:rPr lang="en-US" dirty="0"/>
              <a:t>Part 1: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seifnode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		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cs typeface="Programma" panose="02000009000000000000" pitchFamily="49" charset="0"/>
              </a:rPr>
              <a:t>Oct '14	OSCON</a:t>
            </a:r>
          </a:p>
          <a:p>
            <a:r>
              <a:rPr lang="en-US" dirty="0"/>
              <a:t>Part 2: </a:t>
            </a:r>
            <a:r>
              <a:rPr lang="en-US" b="1" dirty="0" err="1"/>
              <a:t>Seif</a:t>
            </a:r>
            <a:r>
              <a:rPr lang="en-US" b="1" dirty="0"/>
              <a:t> Protocol		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May'15 	OSCON</a:t>
            </a:r>
          </a:p>
          <a:p>
            <a:r>
              <a:rPr lang="en-US" dirty="0"/>
              <a:t>Part 3: </a:t>
            </a:r>
            <a:r>
              <a:rPr lang="en-US" b="1" dirty="0" err="1"/>
              <a:t>Seif</a:t>
            </a:r>
            <a:r>
              <a:rPr lang="en-US" b="1" dirty="0"/>
              <a:t> Resource Management</a:t>
            </a:r>
          </a:p>
          <a:p>
            <a:r>
              <a:rPr lang="en-US" dirty="0"/>
              <a:t>Part 4: </a:t>
            </a:r>
            <a:r>
              <a:rPr lang="en-US" b="1" dirty="0" err="1"/>
              <a:t>Seif</a:t>
            </a:r>
            <a:r>
              <a:rPr lang="en-US" b="1" dirty="0"/>
              <a:t> Apps</a:t>
            </a:r>
          </a:p>
          <a:p>
            <a:r>
              <a:rPr lang="en-US" dirty="0"/>
              <a:t>Part 5: </a:t>
            </a:r>
            <a:r>
              <a:rPr lang="en-US" b="1" dirty="0" err="1"/>
              <a:t>Seif</a:t>
            </a:r>
            <a:r>
              <a:rPr lang="en-US" b="1" dirty="0"/>
              <a:t> Helper App</a:t>
            </a:r>
          </a:p>
          <a:p>
            <a:endParaRPr lang="en-US" b="1" dirty="0"/>
          </a:p>
          <a:p>
            <a:pPr marL="0" indent="0" algn="ctr">
              <a:buNone/>
            </a:pP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http://www.seif.place/</a:t>
            </a:r>
            <a:endParaRPr lang="en-US" sz="4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86630"/>
      </p:ext>
    </p:extLst>
  </p:cSld>
  <p:clrMapOvr>
    <a:masterClrMapping/>
  </p:clrMapOvr>
  <p:transition spd="slow">
    <p:strips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goal of the </a:t>
            </a:r>
            <a:r>
              <a:rPr lang="en-US" sz="4800" dirty="0" err="1"/>
              <a:t>Seif</a:t>
            </a:r>
            <a:r>
              <a:rPr lang="en-US" sz="4800" dirty="0"/>
              <a:t> Project is to provide safe and effective relationship management on the web.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85196"/>
      </p:ext>
    </p:extLst>
  </p:cSld>
  <p:clrMapOvr>
    <a:masterClrMapping/>
  </p:clrMapOvr>
  <p:transition spd="slow">
    <p:strips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399" y="2130426"/>
            <a:ext cx="1036096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Seif</a:t>
            </a:r>
            <a:r>
              <a:rPr lang="en-US" dirty="0"/>
              <a:t> Project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>
                <a:latin typeface="Programma" pitchFamily="2" charset="0"/>
              </a:rPr>
              <a:t>http://www.seif.place/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83" y="1895495"/>
            <a:ext cx="1828804" cy="21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2218" y="1122363"/>
            <a:ext cx="11719111" cy="23876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seif</a:t>
            </a:r>
            <a:r>
              <a:rPr lang="en-US" sz="4800" b="1" dirty="0">
                <a:latin typeface="Programma" panose="02000009000000000000" pitchFamily="49" charset="0"/>
                <a:cs typeface="Programma" panose="02000009000000000000" pitchFamily="49" charset="0"/>
              </a:rPr>
              <a:t>: </a:t>
            </a:r>
            <a:r>
              <a:rPr lang="en-US" sz="4800" dirty="0" err="1">
                <a:latin typeface="Cheltenhm BdItHd BT" panose="02040703050705090403" pitchFamily="18" charset="0"/>
              </a:rPr>
              <a:t>publickey</a:t>
            </a:r>
            <a:r>
              <a:rPr lang="en-US" sz="4800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4800" b="1" dirty="0">
                <a:latin typeface="Programma" panose="02000009000000000000" pitchFamily="49" charset="0"/>
                <a:cs typeface="Programma" panose="02000009000000000000" pitchFamily="49" charset="0"/>
              </a:rPr>
              <a:t>@</a:t>
            </a:r>
            <a:r>
              <a:rPr lang="en-US" sz="4800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4800" dirty="0">
                <a:latin typeface="Cheltenhm BdItHd BT" panose="02040703050705090403" pitchFamily="18" charset="0"/>
              </a:rPr>
              <a:t>ipaddress</a:t>
            </a:r>
            <a:r>
              <a:rPr lang="en-US" sz="4800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4800" b="1" dirty="0">
                <a:latin typeface="Programma" panose="02000009000000000000" pitchFamily="49" charset="0"/>
                <a:cs typeface="Programma" panose="02000009000000000000" pitchFamily="49" charset="0"/>
              </a:rPr>
              <a:t>/</a:t>
            </a:r>
            <a:r>
              <a:rPr lang="en-US" sz="4800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4800" dirty="0">
                <a:latin typeface="Cheltenhm BdItHd BT" panose="02040703050705090403" pitchFamily="18" charset="0"/>
              </a:rPr>
              <a:t>referral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59427"/>
      </p:ext>
    </p:extLst>
  </p:cSld>
  <p:clrMapOvr>
    <a:masterClrMapping/>
  </p:clrMapOvr>
  <p:transition spd="slow">
    <p:strips dir="r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Beyond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60566" y="1825624"/>
            <a:ext cx="7993234" cy="4917007"/>
          </a:xfrm>
        </p:spPr>
        <p:txBody>
          <a:bodyPr/>
          <a:lstStyle/>
          <a:p>
            <a:r>
              <a:rPr lang="en-US" dirty="0"/>
              <a:t>Cloud connectivity</a:t>
            </a:r>
          </a:p>
          <a:p>
            <a:r>
              <a:rPr lang="en-US" dirty="0" err="1"/>
              <a:t>Seifmail</a:t>
            </a:r>
            <a:endParaRPr lang="en-US" dirty="0"/>
          </a:p>
          <a:p>
            <a:r>
              <a:rPr lang="en-US" dirty="0" err="1"/>
              <a:t>SeifOS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7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wrong with the Web?</a:t>
            </a:r>
          </a:p>
        </p:txBody>
      </p:sp>
    </p:spTree>
    <p:extLst>
      <p:ext uri="{BB962C8B-B14F-4D97-AF65-F5344CB8AC3E}">
        <p14:creationId xmlns:p14="http://schemas.microsoft.com/office/powerpoint/2010/main" val="973406716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wrong with the Web?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Insecure</a:t>
            </a:r>
          </a:p>
          <a:p>
            <a:r>
              <a:rPr lang="en-US" dirty="0"/>
              <a:t>Complex</a:t>
            </a:r>
          </a:p>
        </p:txBody>
      </p:sp>
    </p:spTree>
    <p:extLst>
      <p:ext uri="{BB962C8B-B14F-4D97-AF65-F5344CB8AC3E}">
        <p14:creationId xmlns:p14="http://schemas.microsoft.com/office/powerpoint/2010/main" val="2746131534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Key : value pairs</a:t>
            </a:r>
          </a:p>
          <a:p>
            <a:r>
              <a:rPr lang="en-US" dirty="0"/>
              <a:t>Negotiation</a:t>
            </a:r>
          </a:p>
          <a:p>
            <a:r>
              <a:rPr lang="en-US" dirty="0"/>
              <a:t>Request/response protocol</a:t>
            </a:r>
          </a:p>
        </p:txBody>
      </p:sp>
    </p:spTree>
    <p:extLst>
      <p:ext uri="{BB962C8B-B14F-4D97-AF65-F5344CB8AC3E}">
        <p14:creationId xmlns:p14="http://schemas.microsoft.com/office/powerpoint/2010/main" val="2242173135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913595171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</a:t>
            </a:r>
          </a:p>
        </p:txBody>
      </p:sp>
    </p:spTree>
    <p:extLst>
      <p:ext uri="{BB962C8B-B14F-4D97-AF65-F5344CB8AC3E}">
        <p14:creationId xmlns:p14="http://schemas.microsoft.com/office/powerpoint/2010/main" val="1425258647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latin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7035</TotalTime>
  <Words>1234</Words>
  <Application>Microsoft Office PowerPoint</Application>
  <PresentationFormat>Widescreen</PresentationFormat>
  <Paragraphs>302</Paragraphs>
  <Slides>49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Cheltenhm BdItHd BT</vt:lpstr>
      <vt:lpstr>Palatino Linotype</vt:lpstr>
      <vt:lpstr>Courier New</vt:lpstr>
      <vt:lpstr>Arial</vt:lpstr>
      <vt:lpstr>Cheltenhm BdHd BT</vt:lpstr>
      <vt:lpstr>Calibri</vt:lpstr>
      <vt:lpstr>Programma</vt:lpstr>
      <vt:lpstr>Consolas</vt:lpstr>
      <vt:lpstr>Office Theme</vt:lpstr>
      <vt:lpstr>The Seif Project Rhymes with safe</vt:lpstr>
      <vt:lpstr>The Web</vt:lpstr>
      <vt:lpstr>The Problem</vt:lpstr>
      <vt:lpstr>RFC 1738 December 1994</vt:lpstr>
      <vt:lpstr>What’s wrong with the Web?</vt:lpstr>
      <vt:lpstr>What’s wrong with the Web?</vt:lpstr>
      <vt:lpstr>HTTP</vt:lpstr>
      <vt:lpstr>DNS</vt:lpstr>
      <vt:lpstr>SSL</vt:lpstr>
      <vt:lpstr>Certicate Authorities</vt:lpstr>
      <vt:lpstr>HTML</vt:lpstr>
      <vt:lpstr>Templating</vt:lpstr>
      <vt:lpstr>DOM</vt:lpstr>
      <vt:lpstr>CSS</vt:lpstr>
      <vt:lpstr>JavaScript</vt:lpstr>
      <vt:lpstr>Many Have Tried</vt:lpstr>
      <vt:lpstr>Upgrade the Web.  Keep the things it does well.</vt:lpstr>
      <vt:lpstr>The Seif Project</vt:lpstr>
      <vt:lpstr>The Seif Project</vt:lpstr>
      <vt:lpstr>seifnode</vt:lpstr>
      <vt:lpstr>Entropy Collection</vt:lpstr>
      <vt:lpstr>ECC521 public keys as unique identifiers</vt:lpstr>
      <vt:lpstr>Zooko’s Triangle</vt:lpstr>
      <vt:lpstr>Seif Protocol</vt:lpstr>
      <vt:lpstr>PowerPoint Presentation</vt:lpstr>
      <vt:lpstr>Seif Handshake</vt:lpstr>
      <vt:lpstr>Seif Handshake</vt:lpstr>
      <vt:lpstr>Seif Handshake</vt:lpstr>
      <vt:lpstr>Seif Handshake</vt:lpstr>
      <vt:lpstr>Seif Handshake</vt:lpstr>
      <vt:lpstr>Seif Handshake</vt:lpstr>
      <vt:lpstr>Seif Handshake</vt:lpstr>
      <vt:lpstr>Seif Handshake</vt:lpstr>
      <vt:lpstr>Full duplex</vt:lpstr>
      <vt:lpstr>Seif Message Send</vt:lpstr>
      <vt:lpstr>Seif Resource Management</vt:lpstr>
      <vt:lpstr>Seif Apps</vt:lpstr>
      <vt:lpstr>Seif App</vt:lpstr>
      <vt:lpstr>Cooperation under mutual suspicion</vt:lpstr>
      <vt:lpstr>Trust Management  Petnames</vt:lpstr>
      <vt:lpstr>Seif Helper App</vt:lpstr>
      <vt:lpstr>Transition Plan</vt:lpstr>
      <vt:lpstr>Difficulty of software security</vt:lpstr>
      <vt:lpstr>There is nothing new here.</vt:lpstr>
      <vt:lpstr>The Seif Project</vt:lpstr>
      <vt:lpstr>The goal of the Seif Project is to provide safe and effective relationship management on the web.</vt:lpstr>
      <vt:lpstr>The Seif Project     http://www.seif.place/</vt:lpstr>
      <vt:lpstr>seif: publickey @ ipaddress / referral</vt:lpstr>
      <vt:lpstr>And Beyond</vt:lpstr>
    </vt:vector>
  </TitlesOfParts>
  <Company>PayPal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Seif Project</dc:title>
  <dc:creator>Douglas Crockford</dc:creator>
  <cp:lastModifiedBy>Douglas Crockford</cp:lastModifiedBy>
  <cp:revision>126</cp:revision>
  <dcterms:created xsi:type="dcterms:W3CDTF">2015-03-17T18:14:33Z</dcterms:created>
  <dcterms:modified xsi:type="dcterms:W3CDTF">2017-01-19T12:01:33Z</dcterms:modified>
</cp:coreProperties>
</file>