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68"/>
  </p:notesMasterIdLst>
  <p:sldIdLst>
    <p:sldId id="918" r:id="rId2"/>
    <p:sldId id="926" r:id="rId3"/>
    <p:sldId id="1021" r:id="rId4"/>
    <p:sldId id="1022" r:id="rId5"/>
    <p:sldId id="1019" r:id="rId6"/>
    <p:sldId id="1059" r:id="rId7"/>
    <p:sldId id="1020" r:id="rId8"/>
    <p:sldId id="953" r:id="rId9"/>
    <p:sldId id="1026" r:id="rId10"/>
    <p:sldId id="1027" r:id="rId11"/>
    <p:sldId id="1081" r:id="rId12"/>
    <p:sldId id="1073" r:id="rId13"/>
    <p:sldId id="1074" r:id="rId14"/>
    <p:sldId id="1075" r:id="rId15"/>
    <p:sldId id="1077" r:id="rId16"/>
    <p:sldId id="1078" r:id="rId17"/>
    <p:sldId id="1080" r:id="rId18"/>
    <p:sldId id="1079" r:id="rId19"/>
    <p:sldId id="1082" r:id="rId20"/>
    <p:sldId id="958" r:id="rId21"/>
    <p:sldId id="1028" r:id="rId22"/>
    <p:sldId id="1033" r:id="rId23"/>
    <p:sldId id="1029" r:id="rId24"/>
    <p:sldId id="1070" r:id="rId25"/>
    <p:sldId id="954" r:id="rId26"/>
    <p:sldId id="1036" r:id="rId27"/>
    <p:sldId id="929" r:id="rId28"/>
    <p:sldId id="1030" r:id="rId29"/>
    <p:sldId id="1031" r:id="rId30"/>
    <p:sldId id="1032" r:id="rId31"/>
    <p:sldId id="1034" r:id="rId32"/>
    <p:sldId id="1037" r:id="rId33"/>
    <p:sldId id="1039" r:id="rId34"/>
    <p:sldId id="1040" r:id="rId35"/>
    <p:sldId id="1041" r:id="rId36"/>
    <p:sldId id="1043" r:id="rId37"/>
    <p:sldId id="1044" r:id="rId38"/>
    <p:sldId id="1045" r:id="rId39"/>
    <p:sldId id="1042" r:id="rId40"/>
    <p:sldId id="1047" r:id="rId41"/>
    <p:sldId id="1048" r:id="rId42"/>
    <p:sldId id="1049" r:id="rId43"/>
    <p:sldId id="1054" r:id="rId44"/>
    <p:sldId id="1038" r:id="rId45"/>
    <p:sldId id="1050" r:id="rId46"/>
    <p:sldId id="1060" r:id="rId47"/>
    <p:sldId id="1051" r:id="rId48"/>
    <p:sldId id="1052" r:id="rId49"/>
    <p:sldId id="1053" r:id="rId50"/>
    <p:sldId id="1071" r:id="rId51"/>
    <p:sldId id="1072" r:id="rId52"/>
    <p:sldId id="1046" r:id="rId53"/>
    <p:sldId id="1063" r:id="rId54"/>
    <p:sldId id="1064" r:id="rId55"/>
    <p:sldId id="1065" r:id="rId56"/>
    <p:sldId id="1067" r:id="rId57"/>
    <p:sldId id="1068" r:id="rId58"/>
    <p:sldId id="1066" r:id="rId59"/>
    <p:sldId id="1061" r:id="rId60"/>
    <p:sldId id="1069" r:id="rId61"/>
    <p:sldId id="1056" r:id="rId62"/>
    <p:sldId id="1057" r:id="rId63"/>
    <p:sldId id="1058" r:id="rId64"/>
    <p:sldId id="957" r:id="rId65"/>
    <p:sldId id="1062" r:id="rId66"/>
    <p:sldId id="785" r:id="rId67"/>
  </p:sldIdLst>
  <p:sldSz cx="9144000" cy="6858000" type="screen4x3"/>
  <p:notesSz cx="6858000" cy="9144000"/>
  <p:embeddedFontLst>
    <p:embeddedFont>
      <p:font typeface="Courier Std" panose="02070409020205020404" charset="0"/>
      <p:regular r:id="rId69"/>
      <p:bold r:id="rId70"/>
      <p:italic r:id="rId71"/>
      <p:boldItalic r:id="rId72"/>
    </p:embeddedFont>
    <p:embeddedFont>
      <p:font typeface="Programma" pitchFamily="2" charset="0"/>
      <p:regular r:id="rId73"/>
      <p:bold r:id="rId74"/>
    </p:embeddedFont>
    <p:embeddedFont>
      <p:font typeface="Cheltenhm BdItHd BT" panose="02040703050705090403" pitchFamily="18" charset="0"/>
      <p:regular r:id="rId75"/>
    </p:embeddedFont>
    <p:embeddedFont>
      <p:font typeface="Cheltenhm BdHd BT" panose="02040703050705020403" pitchFamily="18" charset="0"/>
      <p:regular r:id="rId76"/>
    </p:embeddedFont>
  </p:embeddedFont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FF99"/>
    <a:srgbClr val="FF99CC"/>
    <a:srgbClr val="FFFFCC"/>
    <a:srgbClr val="99CCFF"/>
    <a:srgbClr val="FFFFFF"/>
    <a:srgbClr val="99FF66"/>
    <a:srgbClr val="FF5050"/>
    <a:srgbClr val="FF0101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615" autoAdjust="0"/>
    <p:restoredTop sz="86379" autoAdjust="0"/>
  </p:normalViewPr>
  <p:slideViewPr>
    <p:cSldViewPr snapToGrid="0">
      <p:cViewPr varScale="1">
        <p:scale>
          <a:sx n="88" d="100"/>
          <a:sy n="88" d="100"/>
        </p:scale>
        <p:origin x="855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font" Target="fonts/font6.fntdata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font" Target="fonts/font1.fntdata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font" Target="fonts/font4.fntdata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font" Target="fonts/font2.fntdata"/><Relationship Id="rId75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font" Target="fonts/font5.fntdata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font" Target="fonts/font8.fntdata"/><Relationship Id="rId7" Type="http://schemas.openxmlformats.org/officeDocument/2006/relationships/slide" Target="slides/slide6.xml"/><Relationship Id="rId71" Type="http://schemas.openxmlformats.org/officeDocument/2006/relationships/font" Target="fonts/font3.fntdata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5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5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5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05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0C4A4F-4FDB-4476-8E43-8AFADDAA76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5128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85455ED-7CA6-4D15-8064-E7192D448F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97EE68D-7FB9-43B5-A2C1-A8904FF4B4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4309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4309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5B3A57D-C169-4004-89F3-F816B1E40C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E64E31F-C093-4FDF-8B35-CB4205B094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61A5A72-037A-45AD-B641-C786996876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4B9DA86-9468-47B7-9FEA-2D01774029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C10FC52-3B80-4438-A1AD-1E53E037F4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F965277-4CF5-43AC-9F49-043F646C5D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41916A9-5D63-41C8-A2FE-81B8D443A4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E4C61E-F407-4D54-A67B-3A350C103B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A6B93FD-725B-4AF8-AA40-9F30A1CFDB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53DD7551-992F-46A6-9F54-0F3B581DB1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heltenhm BdHd BT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heltenhm BdHd BT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heltenhm BdHd BT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heltenhm BdHd BT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heltenhm BdHd BT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heltenhm BdHd BT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heltenhm BdHd BT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heltenhm BdHd BT" pitchFamily="18" charset="0"/>
        </a:defRPr>
      </a:lvl9pPr>
    </p:titleStyle>
    <p:bodyStyle>
      <a:lvl1pPr marL="342900" indent="-342900" algn="l" rtl="0" fontAlgn="base">
        <a:spcBef>
          <a:spcPct val="30000"/>
        </a:spcBef>
        <a:spcAft>
          <a:spcPct val="2000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30000"/>
        </a:spcBef>
        <a:spcAft>
          <a:spcPct val="20000"/>
        </a:spcAft>
        <a:buChar char=" 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30000"/>
        </a:spcBef>
        <a:spcAft>
          <a:spcPct val="20000"/>
        </a:spcAft>
        <a:buChar char=" "/>
        <a:defRPr sz="28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30000"/>
        </a:spcBef>
        <a:spcAft>
          <a:spcPct val="20000"/>
        </a:spcAft>
        <a:buChar char=" "/>
        <a:defRPr sz="28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30000"/>
        </a:spcBef>
        <a:spcAft>
          <a:spcPct val="20000"/>
        </a:spcAft>
        <a:buChar char=" "/>
        <a:defRPr sz="28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30000"/>
        </a:spcBef>
        <a:spcAft>
          <a:spcPct val="20000"/>
        </a:spcAft>
        <a:buChar char=" "/>
        <a:defRPr sz="28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30000"/>
        </a:spcBef>
        <a:spcAft>
          <a:spcPct val="20000"/>
        </a:spcAft>
        <a:buChar char=" "/>
        <a:defRPr sz="28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30000"/>
        </a:spcBef>
        <a:spcAft>
          <a:spcPct val="20000"/>
        </a:spcAft>
        <a:buChar char=" "/>
        <a:defRPr sz="28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30000"/>
        </a:spcBef>
        <a:spcAft>
          <a:spcPct val="20000"/>
        </a:spcAft>
        <a:buChar char=" "/>
        <a:defRPr sz="28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95120"/>
            <a:ext cx="9144000" cy="4106691"/>
          </a:xfrm>
        </p:spPr>
        <p:txBody>
          <a:bodyPr anchor="ctr"/>
          <a:lstStyle/>
          <a:p>
            <a:r>
              <a:rPr lang="en-US" sz="11500" dirty="0" err="1"/>
              <a:t>Syntaxation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233296"/>
      </p:ext>
    </p:extLst>
  </p:cSld>
  <p:clrMapOvr>
    <a:masterClrMapping/>
  </p:clrMapOvr>
  <p:transition spd="slow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Smalltalk 80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19100" y="3886200"/>
            <a:ext cx="8229600" cy="1752600"/>
          </a:xfrm>
        </p:spPr>
        <p:txBody>
          <a:bodyPr/>
          <a:lstStyle/>
          <a:p>
            <a:r>
              <a:rPr lang="en-US" sz="3600" b="1" dirty="0">
                <a:latin typeface="Programma" pitchFamily="2" charset="0"/>
                <a:cs typeface="Courier New" pitchFamily="49" charset="0"/>
              </a:rPr>
              <a:t>object name1: </a:t>
            </a:r>
            <a:r>
              <a:rPr lang="en-US" sz="3600" b="1" dirty="0" err="1">
                <a:latin typeface="Programma" pitchFamily="2" charset="0"/>
                <a:cs typeface="Courier New" pitchFamily="49" charset="0"/>
              </a:rPr>
              <a:t>arg</a:t>
            </a:r>
            <a:r>
              <a:rPr lang="en-US" sz="3600" b="1" dirty="0">
                <a:latin typeface="Programma" pitchFamily="2" charset="0"/>
                <a:cs typeface="Courier New" pitchFamily="49" charset="0"/>
              </a:rPr>
              <a:t> name2: arg2</a:t>
            </a:r>
          </a:p>
          <a:p>
            <a:r>
              <a:rPr lang="en-US" sz="3600" b="1" dirty="0">
                <a:latin typeface="Programma" pitchFamily="2" charset="0"/>
                <a:cs typeface="Courier New" pitchFamily="49" charset="0"/>
              </a:rPr>
              <a:t>object </a:t>
            </a:r>
            <a:r>
              <a:rPr lang="en-US" sz="3600" dirty="0">
                <a:latin typeface="Cheltenhm BdItHd BT" pitchFamily="18" charset="0"/>
                <a:cs typeface="Courier New" pitchFamily="49" charset="0"/>
              </a:rPr>
              <a:t>operator</a:t>
            </a:r>
            <a:r>
              <a:rPr lang="en-US" sz="3600" b="1" dirty="0">
                <a:latin typeface="Programma" pitchFamily="2" charset="0"/>
                <a:cs typeface="Courier New" pitchFamily="49" charset="0"/>
              </a:rPr>
              <a:t> </a:t>
            </a:r>
            <a:r>
              <a:rPr lang="en-US" sz="3600" b="1" dirty="0" err="1">
                <a:latin typeface="Programma" pitchFamily="2" charset="0"/>
                <a:cs typeface="Courier New" pitchFamily="49" charset="0"/>
              </a:rPr>
              <a:t>arg</a:t>
            </a:r>
            <a:endParaRPr lang="en-US" sz="3600" b="1" dirty="0">
              <a:latin typeface="Programma" pitchFamily="2" charset="0"/>
              <a:cs typeface="Courier New" pitchFamily="49" charset="0"/>
            </a:endParaRPr>
          </a:p>
          <a:p>
            <a:r>
              <a:rPr lang="en-US" sz="3600" b="1" dirty="0">
                <a:latin typeface="Programma" pitchFamily="2" charset="0"/>
                <a:cs typeface="Courier New" pitchFamily="49" charset="0"/>
              </a:rPr>
              <a:t>[ </a:t>
            </a:r>
            <a:r>
              <a:rPr lang="en-US" sz="3600" dirty="0" err="1">
                <a:latin typeface="Cheltenhm BdItHd BT" pitchFamily="18" charset="0"/>
                <a:cs typeface="Courier New" pitchFamily="49" charset="0"/>
              </a:rPr>
              <a:t>var</a:t>
            </a:r>
            <a:r>
              <a:rPr lang="en-US" sz="3600" dirty="0">
                <a:latin typeface="Programma" pitchFamily="2" charset="0"/>
                <a:cs typeface="Courier New" pitchFamily="49" charset="0"/>
              </a:rPr>
              <a:t>  </a:t>
            </a:r>
            <a:r>
              <a:rPr lang="en-US" sz="3600" b="1" dirty="0">
                <a:latin typeface="Programma" pitchFamily="2" charset="0"/>
                <a:cs typeface="Courier New" pitchFamily="49" charset="0"/>
              </a:rPr>
              <a:t>| </a:t>
            </a:r>
            <a:r>
              <a:rPr lang="en-US" sz="3600" dirty="0">
                <a:latin typeface="Cheltenhm BdItHd BT" pitchFamily="18" charset="0"/>
                <a:cs typeface="Courier New" pitchFamily="49" charset="0"/>
              </a:rPr>
              <a:t>block</a:t>
            </a:r>
            <a:r>
              <a:rPr lang="en-US" sz="3600" dirty="0">
                <a:latin typeface="Programma" pitchFamily="2" charset="0"/>
                <a:cs typeface="Courier New" pitchFamily="49" charset="0"/>
              </a:rPr>
              <a:t> </a:t>
            </a:r>
            <a:r>
              <a:rPr lang="en-US" sz="3600" b="1" dirty="0">
                <a:latin typeface="Programma" pitchFamily="2" charset="0"/>
                <a:cs typeface="Courier New" pitchFamily="49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4182406311"/>
      </p:ext>
    </p:extLst>
  </p:cSld>
  <p:clrMapOvr>
    <a:masterClrMapping/>
  </p:clrMapOvr>
  <p:transition spd="slow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IF Statement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Cheltenhm BdItHd BT" panose="02040703050705090403" pitchFamily="18" charset="0"/>
              </a:rPr>
              <a:t>And yet don’t look too good, </a:t>
            </a:r>
            <a:br>
              <a:rPr lang="en-US" dirty="0">
                <a:latin typeface="Cheltenhm BdItHd BT" panose="02040703050705090403" pitchFamily="18" charset="0"/>
              </a:rPr>
            </a:br>
            <a:r>
              <a:rPr lang="en-US" dirty="0">
                <a:latin typeface="Cheltenhm BdItHd BT" panose="02040703050705090403" pitchFamily="18" charset="0"/>
              </a:rPr>
              <a:t>nor talk too wise</a:t>
            </a:r>
          </a:p>
        </p:txBody>
      </p:sp>
    </p:spTree>
    <p:extLst>
      <p:ext uri="{BB962C8B-B14F-4D97-AF65-F5344CB8AC3E}">
        <p14:creationId xmlns:p14="http://schemas.microsoft.com/office/powerpoint/2010/main" val="270846895"/>
      </p:ext>
    </p:extLst>
  </p:cSld>
  <p:clrMapOvr>
    <a:masterClrMapping/>
  </p:clrMapOvr>
  <p:transition spd="slow">
    <p:strips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Programma" pitchFamily="2" charset="0"/>
                <a:cs typeface="Courier New" panose="02070309020205020404" pitchFamily="49" charset="0"/>
              </a:rPr>
              <a:t>C     FORTRAN</a:t>
            </a:r>
          </a:p>
          <a:p>
            <a:pPr marL="0" indent="0">
              <a:buNone/>
            </a:pPr>
            <a:endParaRPr lang="en-US" b="1" dirty="0">
              <a:latin typeface="Programma" pitchFamily="2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Programma" pitchFamily="2" charset="0"/>
                <a:cs typeface="Courier New" panose="02070309020205020404" pitchFamily="49" charset="0"/>
              </a:rPr>
              <a:t>      IF(A-B)20,20,10</a:t>
            </a:r>
          </a:p>
          <a:p>
            <a:pPr marL="0" indent="0">
              <a:buNone/>
            </a:pPr>
            <a:r>
              <a:rPr lang="en-US" b="1" dirty="0">
                <a:latin typeface="Programma" pitchFamily="2" charset="0"/>
                <a:cs typeface="Courier New" panose="02070309020205020404" pitchFamily="49" charset="0"/>
              </a:rPr>
              <a:t>   10 A=B</a:t>
            </a:r>
          </a:p>
          <a:p>
            <a:pPr marL="0" indent="0">
              <a:buNone/>
            </a:pPr>
            <a:r>
              <a:rPr lang="en-US" b="1" dirty="0">
                <a:latin typeface="Programma" pitchFamily="2" charset="0"/>
                <a:cs typeface="Courier New" panose="02070309020205020404" pitchFamily="49" charset="0"/>
              </a:rPr>
              <a:t>   20 CONTINUE</a:t>
            </a:r>
          </a:p>
        </p:txBody>
      </p:sp>
    </p:spTree>
    <p:extLst>
      <p:ext uri="{BB962C8B-B14F-4D97-AF65-F5344CB8AC3E}">
        <p14:creationId xmlns:p14="http://schemas.microsoft.com/office/powerpoint/2010/main" val="2779970250"/>
      </p:ext>
    </p:extLst>
  </p:cSld>
  <p:clrMapOvr>
    <a:masterClrMapping/>
  </p:clrMapOvr>
  <p:transition spd="slow">
    <p:strips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Programma" pitchFamily="2" charset="0"/>
                <a:cs typeface="Courier New" panose="02070309020205020404" pitchFamily="49" charset="0"/>
              </a:rPr>
              <a:t>C     FORTRAN IV</a:t>
            </a:r>
          </a:p>
          <a:p>
            <a:pPr marL="0" indent="0">
              <a:buNone/>
            </a:pPr>
            <a:endParaRPr lang="en-US" b="1" dirty="0">
              <a:latin typeface="Programma" pitchFamily="2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Programma" pitchFamily="2" charset="0"/>
                <a:cs typeface="Courier New" panose="02070309020205020404" pitchFamily="49" charset="0"/>
              </a:rPr>
              <a:t>      IF(A.LE.B)GO TO 30</a:t>
            </a:r>
          </a:p>
          <a:p>
            <a:pPr marL="0" indent="0">
              <a:buNone/>
            </a:pPr>
            <a:r>
              <a:rPr lang="en-US" b="1" dirty="0">
                <a:latin typeface="Programma" pitchFamily="2" charset="0"/>
                <a:cs typeface="Courier New" panose="02070309020205020404" pitchFamily="49" charset="0"/>
              </a:rPr>
              <a:t>      A=B</a:t>
            </a:r>
          </a:p>
          <a:p>
            <a:pPr marL="0" indent="0">
              <a:buNone/>
            </a:pPr>
            <a:r>
              <a:rPr lang="en-US" b="1" dirty="0">
                <a:latin typeface="Programma" pitchFamily="2" charset="0"/>
                <a:cs typeface="Courier New" panose="02070309020205020404" pitchFamily="49" charset="0"/>
              </a:rPr>
              <a:t>   30 CONTINUE</a:t>
            </a:r>
          </a:p>
        </p:txBody>
      </p:sp>
    </p:spTree>
    <p:extLst>
      <p:ext uri="{BB962C8B-B14F-4D97-AF65-F5344CB8AC3E}">
        <p14:creationId xmlns:p14="http://schemas.microsoft.com/office/powerpoint/2010/main" val="4149513808"/>
      </p:ext>
    </p:extLst>
  </p:cSld>
  <p:clrMapOvr>
    <a:masterClrMapping/>
  </p:clrMapOvr>
  <p:transition spd="slow">
    <p:strips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9600" y="1600200"/>
            <a:ext cx="6807200" cy="5105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Programma" pitchFamily="2" charset="0"/>
                <a:cs typeface="Courier New" panose="02070309020205020404" pitchFamily="49" charset="0"/>
              </a:rPr>
              <a:t>comment ALGOL 60;</a:t>
            </a:r>
          </a:p>
          <a:p>
            <a:pPr marL="0" indent="0">
              <a:buNone/>
            </a:pPr>
            <a:endParaRPr lang="en-US" b="1" dirty="0">
              <a:latin typeface="Programma" pitchFamily="2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Programma" pitchFamily="2" charset="0"/>
                <a:cs typeface="Courier New" panose="02070309020205020404" pitchFamily="49" charset="0"/>
              </a:rPr>
              <a:t>if a&gt;b then begin</a:t>
            </a:r>
          </a:p>
          <a:p>
            <a:pPr marL="0" indent="0">
              <a:buNone/>
            </a:pPr>
            <a:r>
              <a:rPr lang="en-US" b="1" dirty="0">
                <a:latin typeface="Programma" pitchFamily="2" charset="0"/>
                <a:cs typeface="Courier New" panose="02070309020205020404" pitchFamily="49" charset="0"/>
              </a:rPr>
              <a:t>    a:=b</a:t>
            </a:r>
          </a:p>
          <a:p>
            <a:pPr marL="0" indent="0">
              <a:buNone/>
            </a:pPr>
            <a:r>
              <a:rPr lang="en-US" b="1" dirty="0">
                <a:latin typeface="Programma" pitchFamily="2" charset="0"/>
                <a:cs typeface="Courier New" panose="02070309020205020404" pitchFamily="49" charset="0"/>
              </a:rPr>
              <a:t>end;</a:t>
            </a:r>
          </a:p>
        </p:txBody>
      </p:sp>
    </p:spTree>
    <p:extLst>
      <p:ext uri="{BB962C8B-B14F-4D97-AF65-F5344CB8AC3E}">
        <p14:creationId xmlns:p14="http://schemas.microsoft.com/office/powerpoint/2010/main" val="1004791261"/>
      </p:ext>
    </p:extLst>
  </p:cSld>
  <p:clrMapOvr>
    <a:masterClrMapping/>
  </p:clrMapOvr>
  <p:transition spd="slow">
    <p:strips dir="r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0700" y="1600200"/>
            <a:ext cx="6896100" cy="5105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Programma" pitchFamily="2" charset="0"/>
                <a:cs typeface="Courier New" panose="02070309020205020404" pitchFamily="49" charset="0"/>
              </a:rPr>
              <a:t>// BCPL</a:t>
            </a:r>
          </a:p>
          <a:p>
            <a:pPr marL="0" indent="0">
              <a:buNone/>
            </a:pPr>
            <a:endParaRPr lang="en-US" b="1" dirty="0">
              <a:latin typeface="Programma" pitchFamily="2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Programma" pitchFamily="2" charset="0"/>
                <a:cs typeface="Courier New" panose="02070309020205020404" pitchFamily="49" charset="0"/>
              </a:rPr>
              <a:t>IF A &gt; B {</a:t>
            </a:r>
          </a:p>
          <a:p>
            <a:pPr marL="0" indent="0">
              <a:buNone/>
            </a:pPr>
            <a:r>
              <a:rPr lang="en-US" b="1" dirty="0">
                <a:latin typeface="Programma" pitchFamily="2" charset="0"/>
                <a:cs typeface="Courier New" panose="02070309020205020404" pitchFamily="49" charset="0"/>
              </a:rPr>
              <a:t>    A := B</a:t>
            </a:r>
          </a:p>
          <a:p>
            <a:pPr marL="0" indent="0">
              <a:buNone/>
            </a:pPr>
            <a:r>
              <a:rPr lang="en-US" b="1" dirty="0">
                <a:latin typeface="Programma" pitchFamily="2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81719002"/>
      </p:ext>
    </p:extLst>
  </p:cSld>
  <p:clrMapOvr>
    <a:masterClrMapping/>
  </p:clrMapOvr>
  <p:transition spd="slow">
    <p:strips dir="r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7500" y="1600200"/>
            <a:ext cx="7099300" cy="5105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Programma" pitchFamily="2" charset="0"/>
                <a:cs typeface="Courier New" panose="02070309020205020404" pitchFamily="49" charset="0"/>
              </a:rPr>
              <a:t>/* B */</a:t>
            </a:r>
          </a:p>
          <a:p>
            <a:pPr marL="0" indent="0">
              <a:buNone/>
            </a:pPr>
            <a:endParaRPr lang="en-US" b="1" dirty="0">
              <a:latin typeface="Programma" pitchFamily="2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Programma" pitchFamily="2" charset="0"/>
                <a:cs typeface="Courier New" panose="02070309020205020404" pitchFamily="49" charset="0"/>
              </a:rPr>
              <a:t>if (a &gt; b) {</a:t>
            </a:r>
          </a:p>
          <a:p>
            <a:pPr marL="0" indent="0">
              <a:buNone/>
            </a:pPr>
            <a:r>
              <a:rPr lang="en-US" b="1" dirty="0">
                <a:latin typeface="Programma" pitchFamily="2" charset="0"/>
                <a:cs typeface="Courier New" panose="02070309020205020404" pitchFamily="49" charset="0"/>
              </a:rPr>
              <a:t>    a = b;</a:t>
            </a:r>
          </a:p>
          <a:p>
            <a:pPr marL="0" indent="0">
              <a:buNone/>
            </a:pPr>
            <a:r>
              <a:rPr lang="en-US" b="1" dirty="0">
                <a:latin typeface="Programma" pitchFamily="2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67988329"/>
      </p:ext>
    </p:extLst>
  </p:cSld>
  <p:clrMapOvr>
    <a:masterClrMapping/>
  </p:clrMapOvr>
  <p:transition spd="slow">
    <p:strips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6700" y="1600200"/>
            <a:ext cx="7150100" cy="5105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Programma" pitchFamily="2" charset="0"/>
                <a:cs typeface="Courier New" panose="02070309020205020404" pitchFamily="49" charset="0"/>
              </a:rPr>
              <a:t>-- Ada</a:t>
            </a:r>
          </a:p>
          <a:p>
            <a:pPr marL="0" indent="0">
              <a:buNone/>
            </a:pPr>
            <a:endParaRPr lang="en-US" b="1" dirty="0">
              <a:latin typeface="Programma" pitchFamily="2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Programma" pitchFamily="2" charset="0"/>
                <a:cs typeface="Courier New" panose="02070309020205020404" pitchFamily="49" charset="0"/>
              </a:rPr>
              <a:t>if a &gt; b then</a:t>
            </a:r>
          </a:p>
          <a:p>
            <a:pPr marL="0" indent="0">
              <a:buNone/>
            </a:pPr>
            <a:r>
              <a:rPr lang="en-US" b="1" dirty="0">
                <a:latin typeface="Programma" pitchFamily="2" charset="0"/>
                <a:cs typeface="Courier New" panose="02070309020205020404" pitchFamily="49" charset="0"/>
              </a:rPr>
              <a:t>    a := b;</a:t>
            </a:r>
          </a:p>
          <a:p>
            <a:pPr marL="0" indent="0">
              <a:buNone/>
            </a:pPr>
            <a:r>
              <a:rPr lang="en-US" b="1" dirty="0">
                <a:latin typeface="Programma" pitchFamily="2" charset="0"/>
                <a:cs typeface="Courier New" panose="02070309020205020404" pitchFamily="49" charset="0"/>
              </a:rPr>
              <a:t>end if;</a:t>
            </a:r>
          </a:p>
        </p:txBody>
      </p:sp>
    </p:spTree>
    <p:extLst>
      <p:ext uri="{BB962C8B-B14F-4D97-AF65-F5344CB8AC3E}">
        <p14:creationId xmlns:p14="http://schemas.microsoft.com/office/powerpoint/2010/main" val="3011429530"/>
      </p:ext>
    </p:extLst>
  </p:cSld>
  <p:clrMapOvr>
    <a:masterClrMapping/>
  </p:clrMapOvr>
  <p:transition spd="slow">
    <p:strips dir="r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6700" y="1600200"/>
            <a:ext cx="7150100" cy="5105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Programma" pitchFamily="2" charset="0"/>
                <a:cs typeface="Courier New" panose="02070309020205020404" pitchFamily="49" charset="0"/>
              </a:rPr>
              <a:t>¢ </a:t>
            </a:r>
            <a:r>
              <a:rPr lang="en-US" b="1" dirty="0" err="1">
                <a:latin typeface="Programma" pitchFamily="2" charset="0"/>
                <a:cs typeface="Courier New" panose="02070309020205020404" pitchFamily="49" charset="0"/>
              </a:rPr>
              <a:t>Algol</a:t>
            </a:r>
            <a:r>
              <a:rPr lang="en-US" b="1" dirty="0">
                <a:latin typeface="Programma" pitchFamily="2" charset="0"/>
                <a:cs typeface="Courier New" panose="02070309020205020404" pitchFamily="49" charset="0"/>
              </a:rPr>
              <a:t> 68 ¢</a:t>
            </a:r>
          </a:p>
          <a:p>
            <a:pPr marL="0" indent="0">
              <a:buNone/>
            </a:pPr>
            <a:endParaRPr lang="en-US" b="1" dirty="0">
              <a:latin typeface="Programma" pitchFamily="2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Programma" pitchFamily="2" charset="0"/>
                <a:cs typeface="Courier New" panose="02070309020205020404" pitchFamily="49" charset="0"/>
              </a:rPr>
              <a:t>if a &gt; b then</a:t>
            </a:r>
          </a:p>
          <a:p>
            <a:pPr marL="0" indent="0">
              <a:buNone/>
            </a:pPr>
            <a:r>
              <a:rPr lang="en-US" b="1" dirty="0">
                <a:latin typeface="Programma" pitchFamily="2" charset="0"/>
                <a:cs typeface="Courier New" panose="02070309020205020404" pitchFamily="49" charset="0"/>
              </a:rPr>
              <a:t>    a := b</a:t>
            </a:r>
          </a:p>
          <a:p>
            <a:pPr marL="0" indent="0">
              <a:buNone/>
            </a:pPr>
            <a:r>
              <a:rPr lang="en-US" b="1" dirty="0">
                <a:latin typeface="Programma" pitchFamily="2" charset="0"/>
                <a:cs typeface="Courier New" panose="02070309020205020404" pitchFamily="49" charset="0"/>
              </a:rPr>
              <a:t>fi</a:t>
            </a:r>
          </a:p>
        </p:txBody>
      </p:sp>
    </p:spTree>
    <p:extLst>
      <p:ext uri="{BB962C8B-B14F-4D97-AF65-F5344CB8AC3E}">
        <p14:creationId xmlns:p14="http://schemas.microsoft.com/office/powerpoint/2010/main" val="852365357"/>
      </p:ext>
    </p:extLst>
  </p:cSld>
  <p:clrMapOvr>
    <a:masterClrMapping/>
  </p:clrMapOvr>
  <p:transition spd="slow">
    <p:strips dir="r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6700" y="1600200"/>
            <a:ext cx="7150100" cy="5105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Programma" pitchFamily="2" charset="0"/>
                <a:cs typeface="Courier New" panose="02070309020205020404" pitchFamily="49" charset="0"/>
              </a:rPr>
              <a:t>"Smalltalk 80"</a:t>
            </a:r>
          </a:p>
          <a:p>
            <a:pPr marL="0" indent="0">
              <a:buNone/>
            </a:pPr>
            <a:endParaRPr lang="en-US" b="1" dirty="0">
              <a:latin typeface="Programma" pitchFamily="2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Programma" pitchFamily="2" charset="0"/>
                <a:cs typeface="Courier New" panose="02070309020205020404" pitchFamily="49" charset="0"/>
              </a:rPr>
              <a:t>(a &gt; b) </a:t>
            </a:r>
            <a:r>
              <a:rPr lang="en-US" b="1" dirty="0" err="1">
                <a:latin typeface="Programma" pitchFamily="2" charset="0"/>
                <a:cs typeface="Courier New" panose="02070309020205020404" pitchFamily="49" charset="0"/>
              </a:rPr>
              <a:t>ifTrue</a:t>
            </a:r>
            <a:r>
              <a:rPr lang="en-US" b="1" dirty="0">
                <a:latin typeface="Programma" pitchFamily="2" charset="0"/>
                <a:cs typeface="Courier New" panose="02070309020205020404" pitchFamily="49" charset="0"/>
              </a:rPr>
              <a:t>: [a := b]</a:t>
            </a:r>
          </a:p>
        </p:txBody>
      </p:sp>
    </p:spTree>
    <p:extLst>
      <p:ext uri="{BB962C8B-B14F-4D97-AF65-F5344CB8AC3E}">
        <p14:creationId xmlns:p14="http://schemas.microsoft.com/office/powerpoint/2010/main" val="2001280879"/>
      </p:ext>
    </p:extLst>
  </p:cSld>
  <p:clrMapOvr>
    <a:masterClrMapping/>
  </p:clrMapOvr>
  <p:transition spd="slow"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1500" dirty="0"/>
              <a:t>JavaScript: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The Universal Virtual Machine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93373"/>
      </p:ext>
    </p:extLst>
  </p:cSld>
  <p:clrMapOvr>
    <a:masterClrMapping/>
  </p:clrMapOvr>
  <p:transition spd="slow"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Emotional Style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Fashionable Tolerance </a:t>
            </a:r>
            <a:br>
              <a:rPr lang="en-US" dirty="0"/>
            </a:br>
            <a:r>
              <a:rPr lang="en-US"/>
              <a:t>of Syntactic </a:t>
            </a:r>
            <a:r>
              <a:rPr lang="en-US" dirty="0"/>
              <a:t>Ambiguity</a:t>
            </a:r>
          </a:p>
        </p:txBody>
      </p:sp>
    </p:spTree>
    <p:extLst>
      <p:ext uri="{BB962C8B-B14F-4D97-AF65-F5344CB8AC3E}">
        <p14:creationId xmlns:p14="http://schemas.microsoft.com/office/powerpoint/2010/main" val="282610723"/>
      </p:ext>
    </p:extLst>
  </p:cSld>
  <p:clrMapOvr>
    <a:masterClrMapping/>
  </p:clrMapOvr>
  <p:transition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4" name="Rectangle 4"/>
          <p:cNvSpPr>
            <a:spLocks noGrp="1" noChangeArrowheads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sz="6000" dirty="0">
                <a:latin typeface="Programma" pitchFamily="2" charset="0"/>
              </a:rPr>
              <a:t>a </a:t>
            </a:r>
            <a:r>
              <a:rPr lang="en-US" sz="6000" dirty="0">
                <a:solidFill>
                  <a:srgbClr val="CCFFCC"/>
                </a:solidFill>
                <a:latin typeface="Courier Std" panose="02070409020205020404" pitchFamily="49" charset="0"/>
              </a:rPr>
              <a:t>☁</a:t>
            </a:r>
            <a:r>
              <a:rPr lang="en-US" sz="6000" dirty="0">
                <a:solidFill>
                  <a:srgbClr val="CCFFCC"/>
                </a:solidFill>
                <a:latin typeface="Programma" pitchFamily="2" charset="0"/>
              </a:rPr>
              <a:t> </a:t>
            </a:r>
            <a:r>
              <a:rPr lang="en-US" sz="6000" dirty="0">
                <a:latin typeface="Programma" pitchFamily="2" charset="0"/>
              </a:rPr>
              <a:t>b</a:t>
            </a:r>
            <a:r>
              <a:rPr lang="en-US" sz="6000" dirty="0">
                <a:solidFill>
                  <a:srgbClr val="CCFFCC"/>
                </a:solidFill>
                <a:latin typeface="Programma" pitchFamily="2" charset="0"/>
              </a:rPr>
              <a:t> </a:t>
            </a:r>
            <a:r>
              <a:rPr lang="en-US" sz="6000" dirty="0">
                <a:solidFill>
                  <a:srgbClr val="CCFFCC"/>
                </a:solidFill>
                <a:latin typeface="Courier Std" panose="02070409020205020404" pitchFamily="49" charset="0"/>
              </a:rPr>
              <a:t>♥</a:t>
            </a:r>
            <a:r>
              <a:rPr lang="en-US" sz="6000" dirty="0">
                <a:solidFill>
                  <a:srgbClr val="CCFFCC"/>
                </a:solidFill>
                <a:latin typeface="Programma" pitchFamily="2" charset="0"/>
              </a:rPr>
              <a:t> </a:t>
            </a:r>
            <a:r>
              <a:rPr lang="en-US" sz="6000" dirty="0">
                <a:latin typeface="Programma" pitchFamily="2" charset="0"/>
              </a:rPr>
              <a:t>c</a:t>
            </a:r>
            <a:br>
              <a:rPr lang="en-US" sz="6000" dirty="0">
                <a:latin typeface="Programma" pitchFamily="2" charset="0"/>
              </a:rPr>
            </a:br>
            <a:br>
              <a:rPr lang="en-US" sz="6000" dirty="0">
                <a:latin typeface="Programma" pitchFamily="2" charset="0"/>
              </a:rPr>
            </a:br>
            <a:r>
              <a:rPr lang="en-US" sz="6000" b="1" dirty="0">
                <a:solidFill>
                  <a:srgbClr val="FF99CC"/>
                </a:solidFill>
                <a:latin typeface="Programma" pitchFamily="2" charset="0"/>
              </a:rPr>
              <a:t>((</a:t>
            </a:r>
            <a:r>
              <a:rPr lang="en-US" sz="6000" dirty="0">
                <a:latin typeface="Programma" pitchFamily="2" charset="0"/>
              </a:rPr>
              <a:t>a </a:t>
            </a:r>
            <a:r>
              <a:rPr lang="en-US" sz="6000" dirty="0">
                <a:solidFill>
                  <a:srgbClr val="CCFFCC"/>
                </a:solidFill>
                <a:latin typeface="Courier Std" panose="02070409020205020404" pitchFamily="49" charset="0"/>
              </a:rPr>
              <a:t>☁</a:t>
            </a:r>
            <a:r>
              <a:rPr lang="en-US" sz="6000" dirty="0">
                <a:latin typeface="Programma" pitchFamily="2" charset="0"/>
              </a:rPr>
              <a:t> b</a:t>
            </a:r>
            <a:r>
              <a:rPr lang="en-US" sz="6000" b="1" dirty="0">
                <a:solidFill>
                  <a:srgbClr val="FF99CC"/>
                </a:solidFill>
                <a:latin typeface="Programma" pitchFamily="2" charset="0"/>
              </a:rPr>
              <a:t>)</a:t>
            </a:r>
            <a:r>
              <a:rPr lang="en-US" sz="6000" dirty="0">
                <a:solidFill>
                  <a:srgbClr val="CCFFCC"/>
                </a:solidFill>
                <a:latin typeface="Programma" pitchFamily="2" charset="0"/>
              </a:rPr>
              <a:t> </a:t>
            </a:r>
            <a:r>
              <a:rPr lang="en-US" sz="6000" dirty="0">
                <a:solidFill>
                  <a:srgbClr val="CCFFCC"/>
                </a:solidFill>
                <a:latin typeface="Courier Std" panose="02070409020205020404" pitchFamily="49" charset="0"/>
              </a:rPr>
              <a:t>♥</a:t>
            </a:r>
            <a:r>
              <a:rPr lang="en-US" sz="6000" dirty="0">
                <a:solidFill>
                  <a:srgbClr val="CCFFCC"/>
                </a:solidFill>
                <a:latin typeface="Programma" pitchFamily="2" charset="0"/>
              </a:rPr>
              <a:t> </a:t>
            </a:r>
            <a:r>
              <a:rPr lang="en-US" sz="6000" dirty="0">
                <a:latin typeface="Programma" pitchFamily="2" charset="0"/>
              </a:rPr>
              <a:t>c</a:t>
            </a:r>
            <a:r>
              <a:rPr lang="en-US" sz="6000" b="1" dirty="0">
                <a:solidFill>
                  <a:srgbClr val="FF99CC"/>
                </a:solidFill>
                <a:latin typeface="Programma" pitchFamily="2" charset="0"/>
              </a:rPr>
              <a:t>)</a:t>
            </a:r>
            <a:br>
              <a:rPr lang="en-US" sz="6000" dirty="0">
                <a:latin typeface="Programma" pitchFamily="2" charset="0"/>
              </a:rPr>
            </a:br>
            <a:r>
              <a:rPr lang="en-US" sz="6000" b="1" dirty="0">
                <a:solidFill>
                  <a:srgbClr val="FF99CC"/>
                </a:solidFill>
                <a:latin typeface="Programma" pitchFamily="2" charset="0"/>
                <a:cs typeface="Courier New" panose="02070309020205020404" pitchFamily="49" charset="0"/>
              </a:rPr>
              <a:t>(</a:t>
            </a:r>
            <a:r>
              <a:rPr lang="en-US" sz="6000" dirty="0">
                <a:latin typeface="Programma" pitchFamily="2" charset="0"/>
              </a:rPr>
              <a:t>a </a:t>
            </a:r>
            <a:r>
              <a:rPr lang="en-US" sz="6000" dirty="0">
                <a:solidFill>
                  <a:srgbClr val="CCFFCC"/>
                </a:solidFill>
                <a:latin typeface="Courier Std" panose="02070409020205020404" pitchFamily="49" charset="0"/>
              </a:rPr>
              <a:t>☁</a:t>
            </a:r>
            <a:r>
              <a:rPr lang="en-US" sz="6000" dirty="0">
                <a:latin typeface="Programma" pitchFamily="2" charset="0"/>
              </a:rPr>
              <a:t> </a:t>
            </a:r>
            <a:r>
              <a:rPr lang="en-US" sz="6000" b="1" dirty="0">
                <a:solidFill>
                  <a:srgbClr val="FF99CC"/>
                </a:solidFill>
                <a:latin typeface="Programma" pitchFamily="2" charset="0"/>
              </a:rPr>
              <a:t>(</a:t>
            </a:r>
            <a:r>
              <a:rPr lang="en-US" sz="6000" dirty="0">
                <a:latin typeface="Programma" pitchFamily="2" charset="0"/>
              </a:rPr>
              <a:t>b</a:t>
            </a:r>
            <a:r>
              <a:rPr lang="en-US" sz="6000" dirty="0">
                <a:solidFill>
                  <a:srgbClr val="CCFFCC"/>
                </a:solidFill>
                <a:latin typeface="Programma" pitchFamily="2" charset="0"/>
              </a:rPr>
              <a:t> </a:t>
            </a:r>
            <a:r>
              <a:rPr lang="en-US" sz="6000" dirty="0">
                <a:solidFill>
                  <a:srgbClr val="CCFFCC"/>
                </a:solidFill>
                <a:latin typeface="Courier Std" panose="02070409020205020404" pitchFamily="49" charset="0"/>
              </a:rPr>
              <a:t>♥</a:t>
            </a:r>
            <a:r>
              <a:rPr lang="en-US" sz="6000" dirty="0">
                <a:solidFill>
                  <a:srgbClr val="CCFFCC"/>
                </a:solidFill>
                <a:latin typeface="Programma" pitchFamily="2" charset="0"/>
              </a:rPr>
              <a:t> </a:t>
            </a:r>
            <a:r>
              <a:rPr lang="en-US" sz="6000" dirty="0">
                <a:latin typeface="Programma" pitchFamily="2" charset="0"/>
              </a:rPr>
              <a:t>c</a:t>
            </a:r>
            <a:r>
              <a:rPr lang="en-US" sz="6000" b="1" dirty="0">
                <a:solidFill>
                  <a:srgbClr val="FF99CC"/>
                </a:solidFill>
                <a:latin typeface="Programma" pitchFamily="2" charset="0"/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735752589"/>
      </p:ext>
    </p:extLst>
  </p:cSld>
  <p:clrMapOvr>
    <a:masterClrMapping/>
  </p:clrMapOvr>
  <p:transition spd="slow"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Binding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Programma" pitchFamily="2" charset="0"/>
              </a:rPr>
              <a:t>10		</a:t>
            </a:r>
            <a:r>
              <a:rPr lang="en-US" b="1" dirty="0">
                <a:latin typeface="Programma" pitchFamily="2" charset="0"/>
                <a:cs typeface="Courier New" pitchFamily="49" charset="0"/>
              </a:rPr>
              <a:t>=  +=  -=</a:t>
            </a:r>
          </a:p>
          <a:p>
            <a:pPr marL="0" indent="0">
              <a:buNone/>
            </a:pPr>
            <a:r>
              <a:rPr lang="en-US" dirty="0">
                <a:latin typeface="Programma" pitchFamily="2" charset="0"/>
              </a:rPr>
              <a:t>20		</a:t>
            </a:r>
            <a:r>
              <a:rPr lang="en-US" b="1" dirty="0">
                <a:latin typeface="Programma" pitchFamily="2" charset="0"/>
                <a:cs typeface="Courier New" pitchFamily="49" charset="0"/>
              </a:rPr>
              <a:t>?</a:t>
            </a:r>
          </a:p>
          <a:p>
            <a:pPr marL="0" indent="0">
              <a:buNone/>
            </a:pPr>
            <a:r>
              <a:rPr lang="en-US" dirty="0">
                <a:latin typeface="Programma" pitchFamily="2" charset="0"/>
              </a:rPr>
              <a:t>40		</a:t>
            </a:r>
            <a:r>
              <a:rPr lang="en-US" b="1" dirty="0">
                <a:latin typeface="Programma" pitchFamily="2" charset="0"/>
                <a:cs typeface="Courier New" pitchFamily="49" charset="0"/>
              </a:rPr>
              <a:t>&amp;&amp;  ||</a:t>
            </a:r>
          </a:p>
          <a:p>
            <a:pPr marL="0" indent="0">
              <a:buNone/>
            </a:pPr>
            <a:r>
              <a:rPr lang="en-US" dirty="0">
                <a:latin typeface="Programma" pitchFamily="2" charset="0"/>
              </a:rPr>
              <a:t>50		</a:t>
            </a:r>
            <a:r>
              <a:rPr lang="en-US" b="1" dirty="0">
                <a:latin typeface="Programma" pitchFamily="2" charset="0"/>
                <a:cs typeface="Courier New" pitchFamily="49" charset="0"/>
              </a:rPr>
              <a:t>===  &lt;  &gt;  &lt;=  &gt;=  !==</a:t>
            </a:r>
          </a:p>
          <a:p>
            <a:pPr marL="0" indent="0">
              <a:buNone/>
            </a:pPr>
            <a:r>
              <a:rPr lang="en-US" dirty="0">
                <a:latin typeface="Programma" pitchFamily="2" charset="0"/>
              </a:rPr>
              <a:t>60		</a:t>
            </a:r>
            <a:r>
              <a:rPr lang="en-US" b="1" dirty="0">
                <a:latin typeface="Programma" pitchFamily="2" charset="0"/>
                <a:cs typeface="Courier New" pitchFamily="49" charset="0"/>
              </a:rPr>
              <a:t>+  -</a:t>
            </a:r>
          </a:p>
          <a:p>
            <a:pPr marL="0" indent="0">
              <a:buNone/>
            </a:pPr>
            <a:r>
              <a:rPr lang="en-US" dirty="0">
                <a:latin typeface="Programma" pitchFamily="2" charset="0"/>
              </a:rPr>
              <a:t>70		</a:t>
            </a:r>
            <a:r>
              <a:rPr lang="en-US" b="1" dirty="0">
                <a:latin typeface="Programma" pitchFamily="2" charset="0"/>
                <a:cs typeface="Courier New" pitchFamily="49" charset="0"/>
              </a:rPr>
              <a:t>*  /</a:t>
            </a:r>
          </a:p>
          <a:p>
            <a:pPr marL="0" indent="0">
              <a:buNone/>
            </a:pPr>
            <a:r>
              <a:rPr lang="en-US" dirty="0">
                <a:latin typeface="Programma" pitchFamily="2" charset="0"/>
              </a:rPr>
              <a:t>80		unary</a:t>
            </a:r>
          </a:p>
          <a:p>
            <a:pPr marL="0" indent="0">
              <a:buNone/>
            </a:pPr>
            <a:r>
              <a:rPr lang="en-US" dirty="0">
                <a:latin typeface="Programma" pitchFamily="2" charset="0"/>
              </a:rPr>
              <a:t>90		</a:t>
            </a:r>
            <a:r>
              <a:rPr lang="en-US" b="1" dirty="0">
                <a:latin typeface="Programma" pitchFamily="2" charset="0"/>
                <a:cs typeface="Courier New" pitchFamily="49" charset="0"/>
              </a:rPr>
              <a:t>.  [  (</a:t>
            </a:r>
          </a:p>
        </p:txBody>
      </p:sp>
    </p:spTree>
    <p:extLst>
      <p:ext uri="{BB962C8B-B14F-4D97-AF65-F5344CB8AC3E}">
        <p14:creationId xmlns:p14="http://schemas.microsoft.com/office/powerpoint/2010/main" val="807190924"/>
      </p:ext>
    </p:extLst>
  </p:cSld>
  <p:clrMapOvr>
    <a:masterClrMapping/>
  </p:clrMapOvr>
  <p:transition spd="slow"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sz="6000" b="1" dirty="0">
                <a:latin typeface="Programma" pitchFamily="2" charset="0"/>
                <a:cs typeface="Courier New" pitchFamily="49" charset="0"/>
              </a:rPr>
              <a:t>word</a:t>
            </a:r>
            <a:endParaRPr lang="en-US" b="1" dirty="0">
              <a:latin typeface="Programma" pitchFamily="2" charset="0"/>
              <a:cs typeface="Courier New" pitchFamily="49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variable?</a:t>
            </a:r>
          </a:p>
          <a:p>
            <a:r>
              <a:rPr lang="en-US" dirty="0"/>
              <a:t>statement keyword?</a:t>
            </a:r>
          </a:p>
          <a:p>
            <a:r>
              <a:rPr lang="en-US" dirty="0"/>
              <a:t>operator?</a:t>
            </a:r>
          </a:p>
          <a:p>
            <a:r>
              <a:rPr lang="en-US" dirty="0"/>
              <a:t>special form?</a:t>
            </a:r>
          </a:p>
        </p:txBody>
      </p:sp>
    </p:spTree>
    <p:extLst>
      <p:ext uri="{BB962C8B-B14F-4D97-AF65-F5344CB8AC3E}">
        <p14:creationId xmlns:p14="http://schemas.microsoft.com/office/powerpoint/2010/main" val="1195873443"/>
      </p:ext>
    </p:extLst>
  </p:cSld>
  <p:clrMapOvr>
    <a:masterClrMapping/>
  </p:clrMapOvr>
  <p:transition spd="slow"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>
                <a:latin typeface="Programma" pitchFamily="2" charset="0"/>
                <a:cs typeface="Courier New" pitchFamily="49" charset="0"/>
              </a:rPr>
              <a:t>(   )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Function definition and invocation</a:t>
            </a:r>
          </a:p>
          <a:p>
            <a:r>
              <a:rPr lang="en-US" dirty="0"/>
              <a:t>Grouping</a:t>
            </a:r>
          </a:p>
          <a:p>
            <a:r>
              <a:rPr lang="en-US" dirty="0"/>
              <a:t>Separation</a:t>
            </a:r>
          </a:p>
        </p:txBody>
      </p:sp>
    </p:spTree>
    <p:extLst>
      <p:ext uri="{BB962C8B-B14F-4D97-AF65-F5344CB8AC3E}">
        <p14:creationId xmlns:p14="http://schemas.microsoft.com/office/powerpoint/2010/main" val="25943268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6600" dirty="0"/>
              <a:t>Parsing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Theory of Formal Languages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091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Programma" pitchFamily="2" charset="0"/>
              </a:rPr>
              <a:t>a = b + c;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5689600"/>
            <a:ext cx="8470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+mn-lt"/>
              </a:rPr>
              <a:t>Weave a stream of tokens into a tree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95500" y="2743200"/>
            <a:ext cx="901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Programma" pitchFamily="2" charset="0"/>
              </a:rPr>
              <a:t>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14750" y="1892300"/>
            <a:ext cx="901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Programma" pitchFamily="2" charset="0"/>
              </a:rPr>
              <a:t>=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8350" y="4389710"/>
            <a:ext cx="901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Programma" pitchFamily="2" charset="0"/>
              </a:rPr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75300" y="2743200"/>
            <a:ext cx="901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Programma" pitchFamily="2" charset="0"/>
              </a:rPr>
              <a:t>+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91300" y="4389710"/>
            <a:ext cx="901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Programma" pitchFamily="2" charset="0"/>
              </a:rPr>
              <a:t>c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flipV="1">
            <a:off x="2882900" y="2514600"/>
            <a:ext cx="939800" cy="3683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V="1">
            <a:off x="5194300" y="3512641"/>
            <a:ext cx="596900" cy="8770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 flipV="1">
            <a:off x="4559300" y="2546350"/>
            <a:ext cx="1231900" cy="3683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6248400" y="3512641"/>
            <a:ext cx="469900" cy="10212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75499626"/>
      </p:ext>
    </p:extLst>
  </p:cSld>
  <p:clrMapOvr>
    <a:masterClrMapping/>
  </p:clrMapOvr>
  <p:transition spd="slow">
    <p:wipe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Down Operator Precedence</a:t>
            </a:r>
          </a:p>
        </p:txBody>
      </p:sp>
      <p:sp>
        <p:nvSpPr>
          <p:cNvPr id="4" name="Subtitle 3"/>
          <p:cNvSpPr>
            <a:spLocks noGrp="1"/>
          </p:cNvSpPr>
          <p:nvPr>
            <p:ph idx="1"/>
          </p:nvPr>
        </p:nvSpPr>
        <p:spPr>
          <a:xfrm>
            <a:off x="457200" y="1600200"/>
            <a:ext cx="6057900" cy="5105400"/>
          </a:xfrm>
        </p:spPr>
        <p:txBody>
          <a:bodyPr/>
          <a:lstStyle/>
          <a:p>
            <a:r>
              <a:rPr lang="en-US" dirty="0"/>
              <a:t>Vaughan Pratt [POPL 1973]</a:t>
            </a:r>
          </a:p>
          <a:p>
            <a:r>
              <a:rPr lang="en-US" dirty="0"/>
              <a:t>simple to understand</a:t>
            </a:r>
          </a:p>
          <a:p>
            <a:r>
              <a:rPr lang="en-US" dirty="0"/>
              <a:t>trivial to implement</a:t>
            </a:r>
          </a:p>
          <a:p>
            <a:r>
              <a:rPr lang="en-US" dirty="0"/>
              <a:t>easy to use</a:t>
            </a:r>
          </a:p>
          <a:p>
            <a:r>
              <a:rPr lang="en-US" dirty="0"/>
              <a:t>extremely efficient</a:t>
            </a:r>
          </a:p>
          <a:p>
            <a:r>
              <a:rPr lang="en-US" dirty="0"/>
              <a:t>very flexible</a:t>
            </a:r>
          </a:p>
          <a:p>
            <a:r>
              <a:rPr lang="en-US" dirty="0"/>
              <a:t>beautiful</a:t>
            </a:r>
          </a:p>
        </p:txBody>
      </p:sp>
      <p:pic>
        <p:nvPicPr>
          <p:cNvPr id="1026" name="Picture 2" descr="http://boole.stanford.edu/v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475" y="1582737"/>
            <a:ext cx="1685925" cy="2257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5053893"/>
      </p:ext>
    </p:extLst>
  </p:cSld>
  <p:clrMapOvr>
    <a:masterClrMapping/>
  </p:clrMapOvr>
  <p:transition spd="slow">
    <p:wipe dir="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Why have you never heard of this?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Preoccupation with BNF grammars and their various offspring, along with their related automata and theorems.</a:t>
            </a:r>
          </a:p>
          <a:p>
            <a:r>
              <a:rPr lang="en-US" dirty="0"/>
              <a:t>Requires a functional programming language.</a:t>
            </a:r>
          </a:p>
          <a:p>
            <a:r>
              <a:rPr lang="en-US" dirty="0"/>
              <a:t>LISP community did not want syntax.</a:t>
            </a:r>
          </a:p>
          <a:p>
            <a:r>
              <a:rPr lang="en-US" dirty="0"/>
              <a:t>JavaScript is a functional language with a community that likes syntax.</a:t>
            </a:r>
          </a:p>
        </p:txBody>
      </p:sp>
    </p:spTree>
    <p:extLst>
      <p:ext uri="{BB962C8B-B14F-4D97-AF65-F5344CB8AC3E}">
        <p14:creationId xmlns:p14="http://schemas.microsoft.com/office/powerpoint/2010/main" val="1625861727"/>
      </p:ext>
    </p:extLst>
  </p:cSld>
  <p:clrMapOvr>
    <a:masterClrMapping/>
  </p:clrMapOvr>
  <p:transition spd="slow">
    <p:wipe dir="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What do we expect to see to the left of the token?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left denotation		led</a:t>
            </a:r>
            <a:br>
              <a:rPr lang="en-US" dirty="0"/>
            </a:br>
            <a:br>
              <a:rPr lang="en-US" dirty="0"/>
            </a:br>
            <a:r>
              <a:rPr lang="en-US" dirty="0"/>
              <a:t>null denotation		</a:t>
            </a:r>
            <a:r>
              <a:rPr lang="en-US" dirty="0" err="1"/>
              <a:t>nud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196460"/>
      </p:ext>
    </p:extLst>
  </p:cSld>
  <p:clrMapOvr>
    <a:masterClrMapping/>
  </p:clrMapOvr>
  <p:transition spd="slow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JSLint</a:t>
            </a:r>
            <a:r>
              <a:rPr lang="en-US" dirty="0"/>
              <a:t>.</a:t>
            </a:r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Good Parts.</a:t>
            </a:r>
          </a:p>
          <a:p>
            <a:r>
              <a:rPr lang="en-US" b="1" dirty="0">
                <a:latin typeface="Programma" pitchFamily="2" charset="0"/>
              </a:rPr>
              <a:t>http://www.JSLint.com/</a:t>
            </a:r>
          </a:p>
        </p:txBody>
      </p:sp>
    </p:spTree>
    <p:extLst>
      <p:ext uri="{BB962C8B-B14F-4D97-AF65-F5344CB8AC3E}">
        <p14:creationId xmlns:p14="http://schemas.microsoft.com/office/powerpoint/2010/main" val="2163008833"/>
      </p:ext>
    </p:extLst>
  </p:cSld>
  <p:clrMapOvr>
    <a:masterClrMapping/>
  </p:clrMapOvr>
  <p:transition>
    <p:wipe dir="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</a:t>
            </a:r>
            <a:r>
              <a:rPr lang="en-US" dirty="0" err="1"/>
              <a:t>nud</a:t>
            </a:r>
            <a:r>
              <a:rPr lang="en-US" dirty="0"/>
              <a:t>	</a:t>
            </a:r>
            <a:r>
              <a:rPr lang="en-US" b="1" dirty="0">
                <a:latin typeface="Programma" pitchFamily="2" charset="0"/>
                <a:cs typeface="Courier New" pitchFamily="49" charset="0"/>
              </a:rPr>
              <a:t>! ~ </a:t>
            </a:r>
            <a:r>
              <a:rPr lang="en-US" b="1" dirty="0" err="1">
                <a:latin typeface="Programma" pitchFamily="2" charset="0"/>
                <a:cs typeface="Courier New" pitchFamily="49" charset="0"/>
              </a:rPr>
              <a:t>typeof</a:t>
            </a:r>
            <a:r>
              <a:rPr lang="en-US" b="1" dirty="0">
                <a:latin typeface="Programma" pitchFamily="2" charset="0"/>
                <a:cs typeface="Courier New" pitchFamily="49" charset="0"/>
              </a:rPr>
              <a:t> {</a:t>
            </a:r>
            <a:r>
              <a:rPr lang="en-US" b="1" dirty="0">
                <a:latin typeface="Courier Std" panose="02070409020205020404" pitchFamily="49" charset="0"/>
                <a:cs typeface="Courier New" pitchFamily="49" charset="0"/>
              </a:rPr>
              <a:t> </a:t>
            </a:r>
            <a:r>
              <a:rPr lang="en-US" dirty="0">
                <a:latin typeface="Cheltenhm BdItHd BT" pitchFamily="18" charset="0"/>
              </a:rPr>
              <a:t>prefix</a:t>
            </a:r>
          </a:p>
          <a:p>
            <a:r>
              <a:rPr lang="en-US" dirty="0"/>
              <a:t>only led		</a:t>
            </a:r>
            <a:r>
              <a:rPr lang="en-US" b="1" dirty="0">
                <a:latin typeface="Programma" pitchFamily="2" charset="0"/>
                <a:cs typeface="Courier New" pitchFamily="49" charset="0"/>
              </a:rPr>
              <a:t>* . = ===	  </a:t>
            </a:r>
            <a:r>
              <a:rPr lang="en-US" dirty="0">
                <a:latin typeface="Cheltenhm BdItHd BT" pitchFamily="18" charset="0"/>
              </a:rPr>
              <a:t>infix, suffix</a:t>
            </a:r>
          </a:p>
          <a:p>
            <a:r>
              <a:rPr lang="en-US" dirty="0" err="1"/>
              <a:t>nud</a:t>
            </a:r>
            <a:r>
              <a:rPr lang="en-US" dirty="0"/>
              <a:t> &amp; led	</a:t>
            </a:r>
            <a:r>
              <a:rPr lang="en-US" b="1" dirty="0">
                <a:latin typeface="Programma" pitchFamily="2" charset="0"/>
              </a:rPr>
              <a:t>+ - </a:t>
            </a:r>
            <a:r>
              <a:rPr lang="en-US" b="1" dirty="0">
                <a:latin typeface="Programma" pitchFamily="2" charset="0"/>
                <a:cs typeface="Courier New" pitchFamily="49" charset="0"/>
              </a:rPr>
              <a:t>( [ </a:t>
            </a:r>
            <a:r>
              <a:rPr lang="en-US" dirty="0">
                <a:latin typeface="Programma" pitchFamily="2" charset="0"/>
              </a:rPr>
              <a:t> 	</a:t>
            </a:r>
          </a:p>
          <a:p>
            <a:endParaRPr lang="en-US" b="1" dirty="0">
              <a:latin typeface="Cheltenhm BdItHd BT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434198"/>
      </p:ext>
    </p:extLst>
  </p:cSld>
  <p:clrMapOvr>
    <a:masterClrMapping/>
  </p:clrMapOvr>
  <p:transition spd="slow">
    <p:wipe dir="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Tokens are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444500" y="3886200"/>
            <a:ext cx="8178800" cy="1752600"/>
          </a:xfrm>
        </p:spPr>
        <p:txBody>
          <a:bodyPr/>
          <a:lstStyle/>
          <a:p>
            <a:r>
              <a:rPr lang="en-US" sz="4800" dirty="0"/>
              <a:t>prototype ← symbol ← token</a:t>
            </a:r>
          </a:p>
          <a:p>
            <a:r>
              <a:rPr lang="en-US" sz="4800" b="1" dirty="0">
                <a:latin typeface="Programma" pitchFamily="2" charset="0"/>
                <a:cs typeface="Courier New" panose="02070309020205020404" pitchFamily="49" charset="0"/>
              </a:rPr>
              <a:t>advance()</a:t>
            </a:r>
            <a:br>
              <a:rPr lang="en-US" sz="4800" b="1" dirty="0">
                <a:latin typeface="Programma" pitchFamily="2" charset="0"/>
                <a:cs typeface="Courier New" panose="02070309020205020404" pitchFamily="49" charset="0"/>
              </a:rPr>
            </a:br>
            <a:r>
              <a:rPr lang="en-US" sz="4800" b="1" dirty="0">
                <a:latin typeface="Programma" pitchFamily="2" charset="0"/>
                <a:cs typeface="Courier New" panose="02070309020205020404" pitchFamily="49" charset="0"/>
              </a:rPr>
              <a:t>advance(</a:t>
            </a:r>
            <a:r>
              <a:rPr lang="en-US" sz="4800" dirty="0">
                <a:latin typeface="Programma" pitchFamily="2" charset="0"/>
              </a:rPr>
              <a:t>id</a:t>
            </a:r>
            <a:r>
              <a:rPr lang="en-US" sz="4800" b="1" dirty="0">
                <a:latin typeface="Programma" pitchFamily="2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49610038"/>
      </p:ext>
    </p:extLst>
  </p:cSld>
  <p:clrMapOvr>
    <a:masterClrMapping/>
  </p:clrMapOvr>
  <p:transition spd="slow">
    <p:wipe dir="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228600"/>
            <a:ext cx="8953500" cy="6477000"/>
          </a:xfrm>
        </p:spPr>
        <p:txBody>
          <a:bodyPr anchor="ctr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>
                <a:latin typeface="Programma" pitchFamily="2" charset="0"/>
                <a:cs typeface="Courier New" pitchFamily="49" charset="0"/>
              </a:rPr>
              <a:t>var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Programma" pitchFamily="2" charset="0"/>
                <a:cs typeface="Courier New" pitchFamily="49" charset="0"/>
              </a:rPr>
              <a:t>prototype_token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 =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2800" b="1" dirty="0" err="1">
                <a:latin typeface="Programma" pitchFamily="2" charset="0"/>
                <a:cs typeface="Courier New" pitchFamily="49" charset="0"/>
              </a:rPr>
              <a:t>nud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: 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function 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this.error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("Undefined.");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}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latin typeface="Programma" pitchFamily="2" charset="0"/>
                <a:cs typeface="Courier New" pitchFamily="49" charset="0"/>
              </a:rPr>
              <a:t>    led: 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function (left)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this.error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("Missing operator.");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}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latin typeface="Programma" pitchFamily="2" charset="0"/>
                <a:cs typeface="Courier New" pitchFamily="49" charset="0"/>
              </a:rPr>
              <a:t>    error: 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function(message)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    ...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}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2800" b="1" dirty="0" err="1">
                <a:latin typeface="Programma" pitchFamily="2" charset="0"/>
                <a:cs typeface="Courier New" pitchFamily="49" charset="0"/>
              </a:rPr>
              <a:t>lbp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: 0     // left binding power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latin typeface="Programma" pitchFamily="2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681948919"/>
      </p:ext>
    </p:extLst>
  </p:cSld>
  <p:clrMapOvr>
    <a:masterClrMapping/>
  </p:clrMapOvr>
  <p:transition spd="slow">
    <p:wipe dir="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686800" cy="6477000"/>
          </a:xfrm>
        </p:spPr>
        <p:txBody>
          <a:bodyPr anchor="ctr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 err="1">
                <a:latin typeface="Programma" pitchFamily="2" charset="0"/>
                <a:cs typeface="Courier New" pitchFamily="49" charset="0"/>
              </a:rPr>
              <a:t>var</a:t>
            </a:r>
            <a:r>
              <a:rPr lang="en-US" sz="2500" b="1" dirty="0">
                <a:latin typeface="Programma" pitchFamily="2" charset="0"/>
                <a:cs typeface="Courier New" pitchFamily="49" charset="0"/>
              </a:rPr>
              <a:t> </a:t>
            </a:r>
            <a:r>
              <a:rPr lang="en-US" sz="2500" b="1" dirty="0" err="1">
                <a:latin typeface="Programma" pitchFamily="2" charset="0"/>
                <a:cs typeface="Courier New" pitchFamily="49" charset="0"/>
              </a:rPr>
              <a:t>symbol_table</a:t>
            </a:r>
            <a:r>
              <a:rPr lang="en-US" sz="2500" b="1" dirty="0">
                <a:latin typeface="Programma" pitchFamily="2" charset="0"/>
                <a:cs typeface="Courier New" pitchFamily="49" charset="0"/>
              </a:rPr>
              <a:t> = {};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500" b="1" dirty="0">
              <a:solidFill>
                <a:srgbClr val="CCFFCC"/>
              </a:solidFill>
              <a:latin typeface="Programma" pitchFamily="2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function</a:t>
            </a:r>
            <a:r>
              <a:rPr lang="en-US" sz="2500" b="1" dirty="0">
                <a:latin typeface="Programma" pitchFamily="2" charset="0"/>
                <a:cs typeface="Courier New" pitchFamily="49" charset="0"/>
              </a:rPr>
              <a:t> symbol</a:t>
            </a: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(id, </a:t>
            </a:r>
            <a:r>
              <a:rPr lang="en-US" sz="25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bp</a:t>
            </a: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25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var</a:t>
            </a: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s = </a:t>
            </a:r>
            <a:r>
              <a:rPr lang="en-US" sz="2500" b="1" dirty="0" err="1">
                <a:latin typeface="Programma" pitchFamily="2" charset="0"/>
                <a:cs typeface="Courier New" pitchFamily="49" charset="0"/>
              </a:rPr>
              <a:t>symbol_table</a:t>
            </a: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[id];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25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bp</a:t>
            </a: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</a:t>
            </a:r>
            <a:r>
              <a:rPr lang="en-US" sz="25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bp</a:t>
            </a: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|| 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if (s)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    if (</a:t>
            </a:r>
            <a:r>
              <a:rPr lang="en-US" sz="25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bp</a:t>
            </a: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&gt;= </a:t>
            </a:r>
            <a:r>
              <a:rPr lang="en-US" sz="25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s.lbp</a:t>
            </a: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) {  </a:t>
            </a:r>
            <a:endParaRPr lang="en-US" sz="2500" b="1" dirty="0">
              <a:latin typeface="Programma" pitchFamily="2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        </a:t>
            </a:r>
            <a:r>
              <a:rPr lang="en-US" sz="25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s.lbp</a:t>
            </a: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</a:t>
            </a:r>
            <a:r>
              <a:rPr lang="en-US" sz="25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bp</a:t>
            </a: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} else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    s = </a:t>
            </a:r>
            <a:r>
              <a:rPr lang="en-US" sz="2500" b="1" dirty="0" err="1">
                <a:latin typeface="Programma" pitchFamily="2" charset="0"/>
                <a:cs typeface="Courier New" pitchFamily="49" charset="0"/>
              </a:rPr>
              <a:t>Object</a:t>
            </a:r>
            <a:r>
              <a:rPr lang="en-US" sz="25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.create</a:t>
            </a: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</a:t>
            </a:r>
            <a:r>
              <a:rPr lang="en-US" sz="2500" b="1" dirty="0" err="1">
                <a:latin typeface="Programma" pitchFamily="2" charset="0"/>
                <a:cs typeface="Courier New" pitchFamily="49" charset="0"/>
              </a:rPr>
              <a:t>prototype_token</a:t>
            </a: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    s.id = </a:t>
            </a:r>
            <a:r>
              <a:rPr lang="en-US" sz="25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s.value</a:t>
            </a: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id;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    </a:t>
            </a:r>
            <a:r>
              <a:rPr lang="en-US" sz="25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s.lbp</a:t>
            </a: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</a:t>
            </a:r>
            <a:r>
              <a:rPr lang="en-US" sz="25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bp</a:t>
            </a: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    </a:t>
            </a:r>
            <a:r>
              <a:rPr lang="en-US" sz="2500" b="1" dirty="0" err="1">
                <a:latin typeface="Programma" pitchFamily="2" charset="0"/>
                <a:cs typeface="Courier New" pitchFamily="49" charset="0"/>
              </a:rPr>
              <a:t>symbol_table</a:t>
            </a: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[id] = s;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return s;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73957510"/>
      </p:ext>
    </p:extLst>
  </p:cSld>
  <p:clrMapOvr>
    <a:masterClrMapping/>
  </p:clrMapOvr>
  <p:transition spd="slow">
    <p:wipe dir="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686800" cy="6477000"/>
          </a:xfrm>
        </p:spPr>
        <p:txBody>
          <a:bodyPr anchor="ctr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Programma" pitchFamily="2" charset="0"/>
                <a:cs typeface="Courier New" pitchFamily="49" charset="0"/>
              </a:rPr>
              <a:t>symbol(":");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Programma" pitchFamily="2" charset="0"/>
                <a:cs typeface="Courier New" pitchFamily="49" charset="0"/>
              </a:rPr>
              <a:t>symbol(";");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Programma" pitchFamily="2" charset="0"/>
                <a:cs typeface="Courier New" pitchFamily="49" charset="0"/>
              </a:rPr>
              <a:t>symbol(",");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Programma" pitchFamily="2" charset="0"/>
                <a:cs typeface="Courier New" pitchFamily="49" charset="0"/>
              </a:rPr>
              <a:t>symbol(")");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Programma" pitchFamily="2" charset="0"/>
                <a:cs typeface="Courier New" pitchFamily="49" charset="0"/>
              </a:rPr>
              <a:t>symbol("]");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Programma" pitchFamily="2" charset="0"/>
                <a:cs typeface="Courier New" pitchFamily="49" charset="0"/>
              </a:rPr>
              <a:t>symbol("}");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Programma" pitchFamily="2" charset="0"/>
                <a:cs typeface="Courier New" pitchFamily="49" charset="0"/>
              </a:rPr>
              <a:t>symbol("else");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4000" b="1" dirty="0">
              <a:latin typeface="Programma" pitchFamily="2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Programma" pitchFamily="2" charset="0"/>
                <a:cs typeface="Courier New" pitchFamily="49" charset="0"/>
              </a:rPr>
              <a:t>symbol("(end)");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Programma" pitchFamily="2" charset="0"/>
                <a:cs typeface="Courier New" pitchFamily="49" charset="0"/>
              </a:rPr>
              <a:t>symbol("(word)");</a:t>
            </a:r>
            <a:endParaRPr lang="en-US" sz="4000" b="1" dirty="0">
              <a:solidFill>
                <a:srgbClr val="CCFFCC"/>
              </a:solidFill>
              <a:latin typeface="Programma" pitchFamily="2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419050"/>
      </p:ext>
    </p:extLst>
  </p:cSld>
  <p:clrMapOvr>
    <a:masterClrMapping/>
  </p:clrMapOvr>
  <p:transition spd="slow">
    <p:wipe dir="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686800" cy="6477000"/>
          </a:xfrm>
        </p:spPr>
        <p:txBody>
          <a:bodyPr anchor="ctr"/>
          <a:lstStyle/>
          <a:p>
            <a:pPr marL="0" indent="0">
              <a:buNone/>
            </a:pPr>
            <a:r>
              <a:rPr lang="en-US" sz="2800" b="1" dirty="0">
                <a:latin typeface="Programma" pitchFamily="2" charset="0"/>
                <a:cs typeface="Courier New" pitchFamily="49" charset="0"/>
              </a:rPr>
              <a:t>symbol("+", 60).led = 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function (left) {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28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this.first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left;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28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this.second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expression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(60);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28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this.arity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"binary";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return this;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}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;</a:t>
            </a:r>
            <a:endParaRPr lang="en-US" sz="2800" b="1" dirty="0">
              <a:solidFill>
                <a:srgbClr val="CCFFCC"/>
              </a:solidFill>
              <a:latin typeface="Programma" pitchFamily="2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196406"/>
      </p:ext>
    </p:extLst>
  </p:cSld>
  <p:clrMapOvr>
    <a:masterClrMapping/>
  </p:clrMapOvr>
  <p:transition spd="slow">
    <p:wipe dir="d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686800" cy="6477000"/>
          </a:xfrm>
        </p:spPr>
        <p:txBody>
          <a:bodyPr anchor="ctr"/>
          <a:lstStyle/>
          <a:p>
            <a:pPr marL="0" indent="0">
              <a:buNone/>
            </a:pPr>
            <a:r>
              <a:rPr lang="en-US" sz="2800" b="1" dirty="0">
                <a:latin typeface="Programma" pitchFamily="2" charset="0"/>
                <a:cs typeface="Courier New" pitchFamily="49" charset="0"/>
              </a:rPr>
              <a:t>symbol("*", 70).led = 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function (left) {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28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this.first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left;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28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this.second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expression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(70);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28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this.arity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"binary";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return this;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}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;</a:t>
            </a:r>
            <a:endParaRPr lang="en-US" sz="2800" b="1" dirty="0">
              <a:solidFill>
                <a:srgbClr val="CCFFCC"/>
              </a:solidFill>
              <a:latin typeface="Programma" pitchFamily="2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0146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686800" cy="6477000"/>
          </a:xfrm>
        </p:spPr>
        <p:txBody>
          <a:bodyPr anchor="ctr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function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 infix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(id, </a:t>
            </a:r>
            <a:r>
              <a:rPr lang="en-US" sz="28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bp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, led)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28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var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s = 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symbol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(id, </a:t>
            </a:r>
            <a:r>
              <a:rPr lang="en-US" sz="28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bp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28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s.led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led || </a:t>
            </a:r>
            <a:r>
              <a:rPr lang="en-US" sz="28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function (left)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this.first</a:t>
            </a:r>
            <a:r>
              <a:rPr lang="en-US" sz="28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= left;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this.second</a:t>
            </a:r>
            <a:r>
              <a:rPr lang="en-US" sz="28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= 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expression</a:t>
            </a:r>
            <a:r>
              <a:rPr lang="en-US" sz="28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bp</a:t>
            </a:r>
            <a:r>
              <a:rPr lang="en-US" sz="28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this.arity</a:t>
            </a:r>
            <a:r>
              <a:rPr lang="en-US" sz="28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= "binary";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       return this;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   }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return s;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01100380"/>
      </p:ext>
    </p:extLst>
  </p:cSld>
  <p:clrMapOvr>
    <a:masterClrMapping/>
  </p:clrMapOvr>
  <p:transition spd="slow">
    <p:wipe dir="d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686800" cy="6477000"/>
          </a:xfrm>
        </p:spPr>
        <p:txBody>
          <a:bodyPr anchor="ctr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latin typeface="Programma" pitchFamily="2" charset="0"/>
                <a:cs typeface="Courier New" pitchFamily="49" charset="0"/>
              </a:rPr>
              <a:t>infix("+", 60);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latin typeface="Programma" pitchFamily="2" charset="0"/>
                <a:cs typeface="Courier New" pitchFamily="49" charset="0"/>
              </a:rPr>
              <a:t>infix("-", 60);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latin typeface="Programma" pitchFamily="2" charset="0"/>
                <a:cs typeface="Courier New" pitchFamily="49" charset="0"/>
              </a:rPr>
              <a:t>infix("*", 70);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latin typeface="Programma" pitchFamily="2" charset="0"/>
                <a:cs typeface="Courier New" pitchFamily="49" charset="0"/>
              </a:rPr>
              <a:t>infix("/", 70);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latin typeface="Programma" pitchFamily="2" charset="0"/>
                <a:cs typeface="Courier New" pitchFamily="49" charset="0"/>
              </a:rPr>
              <a:t>infix("===", 50);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latin typeface="Programma" pitchFamily="2" charset="0"/>
                <a:cs typeface="Courier New" pitchFamily="49" charset="0"/>
              </a:rPr>
              <a:t>infix("!==", 50);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latin typeface="Programma" pitchFamily="2" charset="0"/>
                <a:cs typeface="Courier New" pitchFamily="49" charset="0"/>
              </a:rPr>
              <a:t>infix("&lt;", 50);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latin typeface="Programma" pitchFamily="2" charset="0"/>
                <a:cs typeface="Courier New" pitchFamily="49" charset="0"/>
              </a:rPr>
              <a:t>infix("&lt;=", 50);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latin typeface="Programma" pitchFamily="2" charset="0"/>
                <a:cs typeface="Courier New" pitchFamily="49" charset="0"/>
              </a:rPr>
              <a:t>infix("&gt;", 50);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latin typeface="Programma" pitchFamily="2" charset="0"/>
                <a:cs typeface="Courier New" pitchFamily="49" charset="0"/>
              </a:rPr>
              <a:t>infix("&gt;=", 50);</a:t>
            </a:r>
            <a:endParaRPr lang="en-US" sz="3600" b="1" dirty="0">
              <a:solidFill>
                <a:srgbClr val="CCFFCC"/>
              </a:solidFill>
              <a:latin typeface="Programma" pitchFamily="2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01272"/>
      </p:ext>
    </p:extLst>
  </p:cSld>
  <p:clrMapOvr>
    <a:masterClrMapping/>
  </p:clrMapOvr>
  <p:transition spd="slow">
    <p:wipe dir="d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228600"/>
            <a:ext cx="8851900" cy="6477000"/>
          </a:xfrm>
        </p:spPr>
        <p:txBody>
          <a:bodyPr anchor="ctr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Programma" pitchFamily="2" charset="0"/>
                <a:cs typeface="Courier New" pitchFamily="49" charset="0"/>
              </a:rPr>
              <a:t>infix("?", 20, </a:t>
            </a: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function led(left)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this.first</a:t>
            </a: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left;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this.second</a:t>
            </a: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</a:t>
            </a:r>
            <a:r>
              <a:rPr lang="en-US" b="1" dirty="0">
                <a:latin typeface="Programma" pitchFamily="2" charset="0"/>
                <a:cs typeface="Courier New" pitchFamily="49" charset="0"/>
              </a:rPr>
              <a:t>expression</a:t>
            </a: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Programma" pitchFamily="2" charset="0"/>
                <a:cs typeface="Courier New" pitchFamily="49" charset="0"/>
              </a:rPr>
              <a:t>    advance</a:t>
            </a: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(":");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this.third</a:t>
            </a: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</a:t>
            </a:r>
            <a:r>
              <a:rPr lang="en-US" b="1" dirty="0">
                <a:latin typeface="Programma" pitchFamily="2" charset="0"/>
                <a:cs typeface="Courier New" pitchFamily="49" charset="0"/>
              </a:rPr>
              <a:t>expression</a:t>
            </a: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this.arity</a:t>
            </a: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"ternary";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return this;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}</a:t>
            </a:r>
            <a:r>
              <a:rPr lang="en-US" b="1" dirty="0">
                <a:latin typeface="Programma" pitchFamily="2" charset="0"/>
                <a:cs typeface="Courier New" pitchFamily="49" charset="0"/>
              </a:rPr>
              <a:t>);</a:t>
            </a:r>
            <a:endParaRPr lang="en-US" b="1" dirty="0">
              <a:solidFill>
                <a:srgbClr val="CCFFCC"/>
              </a:solidFill>
              <a:latin typeface="Programma" pitchFamily="2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992480"/>
      </p:ext>
    </p:extLst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9600"/>
              <a:t>WARNING!</a:t>
            </a:r>
          </a:p>
        </p:txBody>
      </p:sp>
      <p:sp>
        <p:nvSpPr>
          <p:cNvPr id="6860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800" dirty="0" err="1"/>
              <a:t>JSLint</a:t>
            </a:r>
            <a:r>
              <a:rPr lang="en-US" sz="4800" dirty="0"/>
              <a:t> will hurt </a:t>
            </a:r>
            <a:br>
              <a:rPr lang="en-US" sz="4800" dirty="0"/>
            </a:br>
            <a:r>
              <a:rPr lang="en-US" sz="4800" dirty="0"/>
              <a:t>your feelings.</a:t>
            </a:r>
          </a:p>
        </p:txBody>
      </p:sp>
    </p:spTree>
    <p:extLst>
      <p:ext uri="{BB962C8B-B14F-4D97-AF65-F5344CB8AC3E}">
        <p14:creationId xmlns:p14="http://schemas.microsoft.com/office/powerpoint/2010/main" val="2681402865"/>
      </p:ext>
    </p:extLst>
  </p:cSld>
  <p:clrMapOvr>
    <a:masterClrMapping/>
  </p:clrMapOvr>
  <p:transition>
    <p:wipe dir="d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686800" cy="6477000"/>
          </a:xfrm>
        </p:spPr>
        <p:txBody>
          <a:bodyPr anchor="ctr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function</a:t>
            </a:r>
            <a:r>
              <a:rPr lang="en-US" sz="2600" b="1" dirty="0">
                <a:latin typeface="Programma" pitchFamily="2" charset="0"/>
                <a:cs typeface="Courier New" pitchFamily="49" charset="0"/>
              </a:rPr>
              <a:t> </a:t>
            </a:r>
            <a:r>
              <a:rPr lang="en-US" sz="2600" b="1" dirty="0" err="1">
                <a:latin typeface="Programma" pitchFamily="2" charset="0"/>
                <a:cs typeface="Courier New" pitchFamily="49" charset="0"/>
              </a:rPr>
              <a:t>infixr</a:t>
            </a:r>
            <a:r>
              <a:rPr lang="en-US" sz="26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(id, </a:t>
            </a:r>
            <a:r>
              <a:rPr lang="en-US" sz="26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bp</a:t>
            </a:r>
            <a:r>
              <a:rPr lang="en-US" sz="26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, led)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26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var</a:t>
            </a:r>
            <a:r>
              <a:rPr lang="en-US" sz="26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s = </a:t>
            </a:r>
            <a:r>
              <a:rPr lang="en-US" sz="2600" b="1" dirty="0">
                <a:latin typeface="Programma" pitchFamily="2" charset="0"/>
                <a:cs typeface="Courier New" pitchFamily="49" charset="0"/>
              </a:rPr>
              <a:t>symbol</a:t>
            </a:r>
            <a:r>
              <a:rPr lang="en-US" sz="26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(id, </a:t>
            </a:r>
            <a:r>
              <a:rPr lang="en-US" sz="26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bp</a:t>
            </a:r>
            <a:r>
              <a:rPr lang="en-US" sz="26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26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s.led</a:t>
            </a:r>
            <a:r>
              <a:rPr lang="en-US" sz="26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led ||</a:t>
            </a:r>
            <a:r>
              <a:rPr lang="en-US" sz="2600" b="1" dirty="0">
                <a:latin typeface="Programma" pitchFamily="2" charset="0"/>
                <a:cs typeface="Courier New" pitchFamily="49" charset="0"/>
              </a:rPr>
              <a:t> </a:t>
            </a:r>
            <a:r>
              <a:rPr lang="en-US" sz="26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function (left)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       </a:t>
            </a:r>
            <a:r>
              <a:rPr lang="en-US" sz="2600" b="1" dirty="0" err="1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this.first</a:t>
            </a:r>
            <a:r>
              <a:rPr lang="en-US" sz="26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= left;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       </a:t>
            </a:r>
            <a:r>
              <a:rPr lang="en-US" sz="2600" b="1" dirty="0" err="1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this.second</a:t>
            </a:r>
            <a:r>
              <a:rPr lang="en-US" sz="26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= expression(</a:t>
            </a:r>
            <a:r>
              <a:rPr lang="en-US" sz="26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bp</a:t>
            </a:r>
            <a:r>
              <a:rPr lang="en-US" sz="26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- 1);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       </a:t>
            </a:r>
            <a:r>
              <a:rPr lang="en-US" sz="2600" b="1" dirty="0" err="1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this.arity</a:t>
            </a:r>
            <a:r>
              <a:rPr lang="en-US" sz="26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= "binary";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       return this;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   }</a:t>
            </a:r>
            <a:r>
              <a:rPr lang="en-US" sz="26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return s;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14122694"/>
      </p:ext>
    </p:extLst>
  </p:cSld>
  <p:clrMapOvr>
    <a:masterClrMapping/>
  </p:clrMapOvr>
  <p:transition spd="slow">
    <p:wipe dir="d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686800" cy="6477000"/>
          </a:xfrm>
        </p:spPr>
        <p:txBody>
          <a:bodyPr anchor="ctr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function</a:t>
            </a:r>
            <a:r>
              <a:rPr lang="en-US" sz="2500" b="1" dirty="0">
                <a:latin typeface="Programma" pitchFamily="2" charset="0"/>
                <a:cs typeface="Courier New" pitchFamily="49" charset="0"/>
              </a:rPr>
              <a:t> assignment</a:t>
            </a: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(id)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return </a:t>
            </a:r>
            <a:r>
              <a:rPr lang="en-US" sz="2500" b="1" dirty="0" err="1">
                <a:latin typeface="Programma" pitchFamily="2" charset="0"/>
                <a:cs typeface="Courier New" pitchFamily="49" charset="0"/>
              </a:rPr>
              <a:t>infixr</a:t>
            </a: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</a:t>
            </a:r>
            <a:r>
              <a:rPr lang="en-US" sz="2500" b="1" dirty="0">
                <a:latin typeface="Programma" pitchFamily="2" charset="0"/>
                <a:cs typeface="Courier New" pitchFamily="49" charset="0"/>
              </a:rPr>
              <a:t>id</a:t>
            </a: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, 10, </a:t>
            </a:r>
            <a:r>
              <a:rPr lang="en-US" sz="25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function (left)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       if (</a:t>
            </a:r>
            <a:r>
              <a:rPr lang="en-US" sz="2500" b="1" dirty="0" err="1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left.arity</a:t>
            </a:r>
            <a:r>
              <a:rPr lang="en-US" sz="25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!== "name" &amp;&amp;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               left.id !== "." &amp;&amp;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               left.id !== "[")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           </a:t>
            </a:r>
            <a:r>
              <a:rPr lang="en-US" sz="2500" b="1" dirty="0" err="1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left.error</a:t>
            </a:r>
            <a:r>
              <a:rPr lang="en-US" sz="25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("Bad </a:t>
            </a:r>
            <a:r>
              <a:rPr lang="en-US" sz="2500" b="1" dirty="0" err="1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lvalue</a:t>
            </a:r>
            <a:r>
              <a:rPr lang="en-US" sz="25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.");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       </a:t>
            </a:r>
            <a:r>
              <a:rPr lang="en-US" sz="2500" b="1" dirty="0" err="1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this.first</a:t>
            </a:r>
            <a:r>
              <a:rPr lang="en-US" sz="25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= left;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       </a:t>
            </a:r>
            <a:r>
              <a:rPr lang="en-US" sz="2500" b="1" dirty="0" err="1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this.second</a:t>
            </a:r>
            <a:r>
              <a:rPr lang="en-US" sz="25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= </a:t>
            </a:r>
            <a:r>
              <a:rPr lang="en-US" sz="2500" b="1" dirty="0">
                <a:latin typeface="Programma" pitchFamily="2" charset="0"/>
                <a:cs typeface="Courier New" pitchFamily="49" charset="0"/>
              </a:rPr>
              <a:t>expression</a:t>
            </a:r>
            <a:r>
              <a:rPr lang="en-US" sz="25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(9);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       </a:t>
            </a:r>
            <a:r>
              <a:rPr lang="en-US" sz="2500" b="1" dirty="0" err="1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this.assignment</a:t>
            </a:r>
            <a:r>
              <a:rPr lang="en-US" sz="25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= true;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       </a:t>
            </a:r>
            <a:r>
              <a:rPr lang="en-US" sz="2500" b="1" dirty="0" err="1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this.arity</a:t>
            </a:r>
            <a:r>
              <a:rPr lang="en-US" sz="25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= "binary";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       return this;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   }</a:t>
            </a: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latin typeface="Programma" pitchFamily="2" charset="0"/>
                <a:cs typeface="Courier New" pitchFamily="49" charset="0"/>
              </a:rPr>
              <a:t>assignment("=");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latin typeface="Programma" pitchFamily="2" charset="0"/>
                <a:cs typeface="Courier New" pitchFamily="49" charset="0"/>
              </a:rPr>
              <a:t>assignment("+=");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latin typeface="Programma" pitchFamily="2" charset="0"/>
                <a:cs typeface="Courier New" pitchFamily="49" charset="0"/>
              </a:rPr>
              <a:t>assignment("-=");</a:t>
            </a:r>
            <a:endParaRPr lang="en-US" sz="2500" b="1" dirty="0">
              <a:solidFill>
                <a:srgbClr val="CCFFCC"/>
              </a:solidFill>
              <a:latin typeface="Programma" pitchFamily="2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250400"/>
      </p:ext>
    </p:extLst>
  </p:cSld>
  <p:clrMapOvr>
    <a:masterClrMapping/>
  </p:clrMapOvr>
  <p:transition spd="slow">
    <p:wipe dir="d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686800" cy="6477000"/>
          </a:xfrm>
        </p:spPr>
        <p:txBody>
          <a:bodyPr anchor="ctr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function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 prefix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(id, </a:t>
            </a:r>
            <a:r>
              <a:rPr lang="en-US" sz="28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nud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28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var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s = 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symbol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(id);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28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s.nud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</a:t>
            </a:r>
            <a:r>
              <a:rPr lang="en-US" sz="28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nud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|| </a:t>
            </a:r>
            <a:r>
              <a:rPr lang="en-US" sz="28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function 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this.first</a:t>
            </a:r>
            <a:r>
              <a:rPr lang="en-US" sz="28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= 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expression</a:t>
            </a:r>
            <a:r>
              <a:rPr lang="en-US" sz="28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(80);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this.arity</a:t>
            </a:r>
            <a:r>
              <a:rPr lang="en-US" sz="28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= "unary";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   }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return s;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CCFFCC"/>
              </a:solidFill>
              <a:latin typeface="Programma" pitchFamily="2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latin typeface="Programma" pitchFamily="2" charset="0"/>
                <a:cs typeface="Courier New" pitchFamily="49" charset="0"/>
              </a:rPr>
              <a:t>prefix("+");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latin typeface="Programma" pitchFamily="2" charset="0"/>
                <a:cs typeface="Courier New" pitchFamily="49" charset="0"/>
              </a:rPr>
              <a:t>prefix("-");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latin typeface="Programma" pitchFamily="2" charset="0"/>
                <a:cs typeface="Courier New" pitchFamily="49" charset="0"/>
              </a:rPr>
              <a:t>prefix("!");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latin typeface="Programma" pitchFamily="2" charset="0"/>
                <a:cs typeface="Courier New" pitchFamily="49" charset="0"/>
              </a:rPr>
              <a:t>prefix("</a:t>
            </a:r>
            <a:r>
              <a:rPr lang="en-US" sz="2800" b="1" dirty="0" err="1">
                <a:latin typeface="Programma" pitchFamily="2" charset="0"/>
                <a:cs typeface="Courier New" pitchFamily="49" charset="0"/>
              </a:rPr>
              <a:t>typeof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");</a:t>
            </a:r>
          </a:p>
        </p:txBody>
      </p:sp>
    </p:spTree>
    <p:extLst>
      <p:ext uri="{BB962C8B-B14F-4D97-AF65-F5344CB8AC3E}">
        <p14:creationId xmlns:p14="http://schemas.microsoft.com/office/powerpoint/2010/main" val="178853127"/>
      </p:ext>
    </p:extLst>
  </p:cSld>
  <p:clrMapOvr>
    <a:masterClrMapping/>
  </p:clrMapOvr>
  <p:transition spd="slow">
    <p:wipe dir="d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686800" cy="6477000"/>
          </a:xfrm>
        </p:spPr>
        <p:txBody>
          <a:bodyPr anchor="ctr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Programma" pitchFamily="2" charset="0"/>
                <a:cs typeface="Courier New" pitchFamily="49" charset="0"/>
              </a:rPr>
              <a:t>prefix("(", </a:t>
            </a:r>
            <a:r>
              <a:rPr lang="en-US" sz="40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function 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40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var</a:t>
            </a:r>
            <a:r>
              <a:rPr lang="en-US" sz="40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e = </a:t>
            </a:r>
            <a:r>
              <a:rPr lang="en-US" sz="4000" b="1" dirty="0">
                <a:latin typeface="Programma" pitchFamily="2" charset="0"/>
                <a:cs typeface="Courier New" pitchFamily="49" charset="0"/>
              </a:rPr>
              <a:t>expression</a:t>
            </a:r>
            <a:r>
              <a:rPr lang="en-US" sz="40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Programma" pitchFamily="2" charset="0"/>
                <a:cs typeface="Courier New" pitchFamily="49" charset="0"/>
              </a:rPr>
              <a:t>    advance</a:t>
            </a:r>
            <a:r>
              <a:rPr lang="en-US" sz="40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(")");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return e;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}</a:t>
            </a:r>
            <a:r>
              <a:rPr lang="en-US" sz="4000" b="1" dirty="0">
                <a:latin typeface="Programma" pitchFamily="2" charset="0"/>
                <a:cs typeface="Courier New" pitchFamily="49" charset="0"/>
              </a:rPr>
              <a:t>);</a:t>
            </a:r>
            <a:endParaRPr lang="en-US" sz="4000" b="1" dirty="0">
              <a:solidFill>
                <a:srgbClr val="CCFFCC"/>
              </a:solidFill>
              <a:latin typeface="Programma" pitchFamily="2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571838"/>
      </p:ext>
    </p:extLst>
  </p:cSld>
  <p:clrMapOvr>
    <a:masterClrMapping/>
  </p:clrMapOvr>
  <p:transition spd="slow">
    <p:wipe dir="d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Statement denotation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first null denotation</a:t>
            </a:r>
          </a:p>
          <a:p>
            <a:r>
              <a:rPr lang="en-US" dirty="0" err="1"/>
              <a:t>fud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857867"/>
      </p:ext>
    </p:extLst>
  </p:cSld>
  <p:clrMapOvr>
    <a:masterClrMapping/>
  </p:clrMapOvr>
  <p:transition spd="slow">
    <p:wipe dir="d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228600"/>
            <a:ext cx="8864600" cy="6477000"/>
          </a:xfrm>
        </p:spPr>
        <p:txBody>
          <a:bodyPr anchor="ctr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function</a:t>
            </a:r>
            <a:r>
              <a:rPr lang="en-US" sz="2400" b="1" dirty="0">
                <a:latin typeface="Programma" pitchFamily="2" charset="0"/>
                <a:cs typeface="Courier New" pitchFamily="49" charset="0"/>
              </a:rPr>
              <a:t> statement</a:t>
            </a:r>
            <a:r>
              <a:rPr lang="en-US" sz="2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24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var</a:t>
            </a:r>
            <a:r>
              <a:rPr lang="en-US" sz="2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exp</a:t>
            </a:r>
            <a:r>
              <a:rPr lang="en-US" sz="2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, </a:t>
            </a:r>
            <a:r>
              <a:rPr lang="en-US" sz="24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tok</a:t>
            </a:r>
            <a:r>
              <a:rPr lang="en-US" sz="2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</a:t>
            </a:r>
            <a:r>
              <a:rPr lang="en-US" sz="2400" b="1" dirty="0">
                <a:latin typeface="Programma" pitchFamily="2" charset="0"/>
                <a:cs typeface="Courier New" pitchFamily="49" charset="0"/>
              </a:rPr>
              <a:t>token</a:t>
            </a:r>
            <a:r>
              <a:rPr lang="en-US" sz="2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if (</a:t>
            </a:r>
            <a:r>
              <a:rPr lang="en-US" sz="24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tok.fud</a:t>
            </a:r>
            <a:r>
              <a:rPr lang="en-US" sz="2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    </a:t>
            </a:r>
            <a:r>
              <a:rPr lang="en-US" sz="2400" b="1" dirty="0">
                <a:latin typeface="Programma" pitchFamily="2" charset="0"/>
                <a:cs typeface="Courier New" pitchFamily="49" charset="0"/>
              </a:rPr>
              <a:t>advance</a:t>
            </a:r>
            <a:r>
              <a:rPr lang="en-US" sz="2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    return </a:t>
            </a:r>
            <a:r>
              <a:rPr lang="en-US" sz="24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tok.fud</a:t>
            </a:r>
            <a:r>
              <a:rPr lang="en-US" sz="2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24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exp</a:t>
            </a:r>
            <a:r>
              <a:rPr lang="en-US" sz="2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</a:t>
            </a:r>
            <a:r>
              <a:rPr lang="en-US" sz="2400" b="1" dirty="0">
                <a:latin typeface="Programma" pitchFamily="2" charset="0"/>
                <a:cs typeface="Courier New" pitchFamily="49" charset="0"/>
              </a:rPr>
              <a:t>expression</a:t>
            </a:r>
            <a:r>
              <a:rPr lang="en-US" sz="2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if (!</a:t>
            </a:r>
            <a:r>
              <a:rPr lang="en-US" sz="24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exp.assignment</a:t>
            </a:r>
            <a:r>
              <a:rPr lang="en-US" sz="2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&amp;&amp; exp.id !== "(")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    </a:t>
            </a:r>
            <a:r>
              <a:rPr lang="en-US" sz="24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exp.error</a:t>
            </a:r>
            <a:r>
              <a:rPr lang="en-US" sz="2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("Bad expression statement.");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Programma" pitchFamily="2" charset="0"/>
                <a:cs typeface="Courier New" pitchFamily="49" charset="0"/>
              </a:rPr>
              <a:t>    advance</a:t>
            </a:r>
            <a:r>
              <a:rPr lang="en-US" sz="2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(";");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return </a:t>
            </a:r>
            <a:r>
              <a:rPr lang="en-US" sz="24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exp</a:t>
            </a:r>
            <a:r>
              <a:rPr lang="en-US" sz="2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39514628"/>
      </p:ext>
    </p:extLst>
  </p:cSld>
  <p:clrMapOvr>
    <a:masterClrMapping/>
  </p:clrMapOvr>
  <p:transition spd="slow">
    <p:wipe dir="d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686800" cy="6477000"/>
          </a:xfrm>
        </p:spPr>
        <p:txBody>
          <a:bodyPr anchor="ctr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function</a:t>
            </a:r>
            <a:r>
              <a:rPr lang="en-US" sz="3600" b="1" dirty="0">
                <a:latin typeface="Programma" pitchFamily="2" charset="0"/>
                <a:cs typeface="Courier New" pitchFamily="49" charset="0"/>
              </a:rPr>
              <a:t> statements</a:t>
            </a:r>
            <a:r>
              <a:rPr lang="en-US" sz="36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36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var</a:t>
            </a:r>
            <a:r>
              <a:rPr lang="en-US" sz="36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array = [];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while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    </a:t>
            </a:r>
            <a:r>
              <a:rPr lang="en-US" sz="3600" b="1" dirty="0" err="1">
                <a:latin typeface="Programma" pitchFamily="2" charset="0"/>
                <a:cs typeface="Courier New" pitchFamily="49" charset="0"/>
              </a:rPr>
              <a:t>token</a:t>
            </a:r>
            <a:r>
              <a:rPr lang="en-US" sz="36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.nud</a:t>
            </a:r>
            <a:r>
              <a:rPr lang="en-US" sz="36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|| </a:t>
            </a:r>
            <a:r>
              <a:rPr lang="en-US" sz="3600" b="1" dirty="0" err="1">
                <a:latin typeface="Programma" pitchFamily="2" charset="0"/>
                <a:cs typeface="Courier New" pitchFamily="49" charset="0"/>
              </a:rPr>
              <a:t>token</a:t>
            </a:r>
            <a:r>
              <a:rPr lang="en-US" sz="36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.fud</a:t>
            </a:r>
            <a:endParaRPr lang="en-US" sz="3600" b="1" dirty="0">
              <a:solidFill>
                <a:srgbClr val="CCFFCC"/>
              </a:solidFill>
              <a:latin typeface="Programma" pitchFamily="2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    </a:t>
            </a:r>
            <a:r>
              <a:rPr lang="en-US" sz="36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array.push</a:t>
            </a:r>
            <a:r>
              <a:rPr lang="en-US" sz="36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        </a:t>
            </a:r>
            <a:r>
              <a:rPr lang="en-US" sz="3600" b="1" dirty="0">
                <a:latin typeface="Programma" pitchFamily="2" charset="0"/>
                <a:cs typeface="Courier New" pitchFamily="49" charset="0"/>
              </a:rPr>
              <a:t>statement</a:t>
            </a:r>
            <a:r>
              <a:rPr lang="en-US" sz="36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    );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return array;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80709714"/>
      </p:ext>
    </p:extLst>
  </p:cSld>
  <p:clrMapOvr>
    <a:masterClrMapping/>
  </p:clrMapOvr>
  <p:transition spd="slow">
    <p:wipe dir="d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686800" cy="6477000"/>
          </a:xfrm>
        </p:spPr>
        <p:txBody>
          <a:bodyPr anchor="ctr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function</a:t>
            </a:r>
            <a:r>
              <a:rPr lang="en-US" sz="4400" b="1" dirty="0">
                <a:latin typeface="Programma" pitchFamily="2" charset="0"/>
                <a:cs typeface="Courier New" pitchFamily="49" charset="0"/>
              </a:rPr>
              <a:t> block</a:t>
            </a:r>
            <a:r>
              <a:rPr lang="en-US" sz="4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latin typeface="Programma" pitchFamily="2" charset="0"/>
                <a:cs typeface="Courier New" pitchFamily="49" charset="0"/>
              </a:rPr>
              <a:t>    advance</a:t>
            </a:r>
            <a:r>
              <a:rPr lang="en-US" sz="4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("{");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44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var</a:t>
            </a:r>
            <a:r>
              <a:rPr lang="en-US" sz="4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s = </a:t>
            </a:r>
            <a:r>
              <a:rPr lang="en-US" sz="4400" b="1" dirty="0">
                <a:latin typeface="Programma" pitchFamily="2" charset="0"/>
                <a:cs typeface="Courier New" pitchFamily="49" charset="0"/>
              </a:rPr>
              <a:t>statements</a:t>
            </a:r>
            <a:r>
              <a:rPr lang="en-US" sz="4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latin typeface="Programma" pitchFamily="2" charset="0"/>
                <a:cs typeface="Courier New" pitchFamily="49" charset="0"/>
              </a:rPr>
              <a:t>    advance</a:t>
            </a:r>
            <a:r>
              <a:rPr lang="en-US" sz="4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("}");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return s;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88533353"/>
      </p:ext>
    </p:extLst>
  </p:cSld>
  <p:clrMapOvr>
    <a:masterClrMapping/>
  </p:clrMapOvr>
  <p:transition spd="slow">
    <p:wipe dir="d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686800" cy="6477000"/>
          </a:xfrm>
        </p:spPr>
        <p:txBody>
          <a:bodyPr anchor="ctr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function</a:t>
            </a:r>
            <a:r>
              <a:rPr lang="en-US" sz="4400" b="1" dirty="0">
                <a:latin typeface="Programma" pitchFamily="2" charset="0"/>
                <a:cs typeface="Courier New" pitchFamily="49" charset="0"/>
              </a:rPr>
              <a:t> </a:t>
            </a:r>
            <a:r>
              <a:rPr lang="en-US" sz="4400" b="1" dirty="0" err="1">
                <a:latin typeface="Programma" pitchFamily="2" charset="0"/>
                <a:cs typeface="Courier New" pitchFamily="49" charset="0"/>
              </a:rPr>
              <a:t>stmt</a:t>
            </a:r>
            <a:r>
              <a:rPr lang="en-US" sz="4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(id, f)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44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var</a:t>
            </a:r>
            <a:r>
              <a:rPr lang="en-US" sz="4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s = </a:t>
            </a:r>
            <a:r>
              <a:rPr lang="en-US" sz="4400" b="1" dirty="0">
                <a:latin typeface="Programma" pitchFamily="2" charset="0"/>
                <a:cs typeface="Courier New" pitchFamily="49" charset="0"/>
              </a:rPr>
              <a:t>symbol</a:t>
            </a:r>
            <a:r>
              <a:rPr lang="en-US" sz="4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(id);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44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s.fud</a:t>
            </a:r>
            <a:r>
              <a:rPr lang="en-US" sz="4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f;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return s;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88854074"/>
      </p:ext>
    </p:extLst>
  </p:cSld>
  <p:clrMapOvr>
    <a:masterClrMapping/>
  </p:clrMapOvr>
  <p:transition spd="slow">
    <p:wipe dir="d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686800" cy="6477000"/>
          </a:xfrm>
        </p:spPr>
        <p:txBody>
          <a:bodyPr anchor="ctr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>
                <a:latin typeface="Programma" pitchFamily="2" charset="0"/>
                <a:cs typeface="Courier New" pitchFamily="49" charset="0"/>
              </a:rPr>
              <a:t>stmt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("if", 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function 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latin typeface="Programma" pitchFamily="2" charset="0"/>
                <a:cs typeface="Courier New" pitchFamily="49" charset="0"/>
              </a:rPr>
              <a:t>    advance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("(");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28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this.first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expression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latin typeface="Programma" pitchFamily="2" charset="0"/>
                <a:cs typeface="Courier New" pitchFamily="49" charset="0"/>
              </a:rPr>
              <a:t>    advance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(")");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28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this.second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block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if (token.id === "else")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latin typeface="Programma" pitchFamily="2" charset="0"/>
                <a:cs typeface="Courier New" pitchFamily="49" charset="0"/>
              </a:rPr>
              <a:t>        advance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("else");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this.third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token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.id === "if"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        ? 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statement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        : 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block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28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this.arity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"statement";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return this;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}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);</a:t>
            </a:r>
            <a:endParaRPr lang="en-US" sz="2800" b="1" dirty="0">
              <a:solidFill>
                <a:srgbClr val="CCFFCC"/>
              </a:solidFill>
              <a:latin typeface="Programma" pitchFamily="2" charset="0"/>
              <a:cs typeface="Courier New" pitchFamily="49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1308100" y="2628900"/>
            <a:ext cx="7518400" cy="2603500"/>
          </a:xfrm>
          <a:prstGeom prst="rect">
            <a:avLst/>
          </a:prstGeom>
          <a:noFill/>
          <a:ln w="127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515613"/>
      </p:ext>
    </p:extLst>
  </p:cSld>
  <p:clrMapOvr>
    <a:masterClrMapping/>
  </p:clrMapOvr>
  <p:transition spd="slow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b"/>
          <a:lstStyle/>
          <a:p>
            <a:r>
              <a:rPr lang="en-US" sz="4000" dirty="0"/>
              <a:t>Syntax is the least important aspect of programming language design.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anchor="b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327055"/>
      </p:ext>
    </p:extLst>
  </p:cSld>
  <p:clrMapOvr>
    <a:masterClrMapping/>
  </p:clrMapOvr>
  <p:transition>
    <p:wipe dir="d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686800" cy="6477000"/>
          </a:xfrm>
        </p:spPr>
        <p:txBody>
          <a:bodyPr anchor="ctr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>
                <a:latin typeface="Programma" pitchFamily="2" charset="0"/>
                <a:cs typeface="Courier New" pitchFamily="49" charset="0"/>
              </a:rPr>
              <a:t>stmt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("if", 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function 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28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this.first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expression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28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this.second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block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if token.id === "else"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latin typeface="Programma" pitchFamily="2" charset="0"/>
                <a:cs typeface="Courier New" pitchFamily="49" charset="0"/>
              </a:rPr>
              <a:t>        advance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("else");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this.third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token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.id === "if"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        ? 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statement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        : 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block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}                           // BCPL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28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this.arity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"statement";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return this;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}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);</a:t>
            </a:r>
            <a:endParaRPr lang="en-US" sz="2800" b="1" dirty="0">
              <a:solidFill>
                <a:srgbClr val="CCFFCC"/>
              </a:solidFill>
              <a:latin typeface="Programma" pitchFamily="2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308100" y="2184400"/>
            <a:ext cx="7603144" cy="2603500"/>
          </a:xfrm>
          <a:prstGeom prst="rect">
            <a:avLst/>
          </a:prstGeom>
          <a:noFill/>
          <a:ln w="127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866568"/>
      </p:ext>
    </p:extLst>
  </p:cSld>
  <p:clrMapOvr>
    <a:masterClrMapping/>
  </p:clrMapOvr>
  <p:transition spd="slow">
    <p:wipe dir="d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686800" cy="6477000"/>
          </a:xfrm>
        </p:spPr>
        <p:txBody>
          <a:bodyPr anchor="ctr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>
                <a:latin typeface="Programma" pitchFamily="2" charset="0"/>
                <a:cs typeface="Courier New" pitchFamily="49" charset="0"/>
              </a:rPr>
              <a:t>stmt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("if", 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function 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28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this.first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expression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advance("then");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28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this.second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statements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if token.id === "else" then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latin typeface="Programma" pitchFamily="2" charset="0"/>
                <a:cs typeface="Courier New" pitchFamily="49" charset="0"/>
              </a:rPr>
              <a:t>        advance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("else");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this.third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statements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fi                     // </a:t>
            </a:r>
            <a:r>
              <a:rPr lang="en-US" sz="28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Algol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68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advance("fi");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2800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this.arity</a:t>
            </a: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"statement";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return this;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}</a:t>
            </a:r>
            <a:r>
              <a:rPr lang="en-US" sz="2800" b="1" dirty="0">
                <a:latin typeface="Programma" pitchFamily="2" charset="0"/>
                <a:cs typeface="Courier New" pitchFamily="49" charset="0"/>
              </a:rPr>
              <a:t>);</a:t>
            </a:r>
            <a:endParaRPr lang="en-US" sz="2800" b="1" dirty="0">
              <a:solidFill>
                <a:srgbClr val="CCFFCC"/>
              </a:solidFill>
              <a:latin typeface="Programma" pitchFamily="2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308100" y="2628900"/>
            <a:ext cx="7518400" cy="1689100"/>
          </a:xfrm>
          <a:prstGeom prst="rect">
            <a:avLst/>
          </a:prstGeom>
          <a:noFill/>
          <a:ln w="127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228635"/>
      </p:ext>
    </p:extLst>
  </p:cSld>
  <p:clrMapOvr>
    <a:masterClrMapping/>
  </p:clrMapOvr>
  <p:transition spd="slow">
    <p:wipe dir="d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686800" cy="6477000"/>
          </a:xfrm>
        </p:spPr>
        <p:txBody>
          <a:bodyPr anchor="ctr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function</a:t>
            </a:r>
            <a:r>
              <a:rPr lang="en-US" b="1" dirty="0">
                <a:latin typeface="Programma" pitchFamily="2" charset="0"/>
                <a:cs typeface="Courier New" pitchFamily="49" charset="0"/>
              </a:rPr>
              <a:t> expression</a:t>
            </a: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rbp</a:t>
            </a: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var</a:t>
            </a: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left,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tok</a:t>
            </a: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</a:t>
            </a:r>
            <a:r>
              <a:rPr lang="en-US" b="1" dirty="0">
                <a:latin typeface="Programma" pitchFamily="2" charset="0"/>
                <a:cs typeface="Courier New" pitchFamily="49" charset="0"/>
              </a:rPr>
              <a:t>token</a:t>
            </a: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Programma" pitchFamily="2" charset="0"/>
                <a:cs typeface="Courier New" pitchFamily="49" charset="0"/>
              </a:rPr>
              <a:t>    advance</a:t>
            </a: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left = </a:t>
            </a:r>
            <a:r>
              <a:rPr lang="en-US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tok.nud</a:t>
            </a: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while (</a:t>
            </a:r>
            <a:r>
              <a:rPr lang="en-US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rbp</a:t>
            </a: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&lt; </a:t>
            </a:r>
            <a:r>
              <a:rPr lang="en-US" b="1" dirty="0" err="1">
                <a:latin typeface="Programma" pitchFamily="2" charset="0"/>
                <a:cs typeface="Courier New" pitchFamily="49" charset="0"/>
              </a:rPr>
              <a:t>token</a:t>
            </a:r>
            <a:r>
              <a:rPr lang="en-US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.lbp</a:t>
            </a: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tok</a:t>
            </a: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= </a:t>
            </a:r>
            <a:r>
              <a:rPr lang="en-US" b="1" dirty="0">
                <a:latin typeface="Programma" pitchFamily="2" charset="0"/>
                <a:cs typeface="Courier New" pitchFamily="49" charset="0"/>
              </a:rPr>
              <a:t>token</a:t>
            </a: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Programma" pitchFamily="2" charset="0"/>
                <a:cs typeface="Courier New" pitchFamily="49" charset="0"/>
              </a:rPr>
              <a:t>        advance</a:t>
            </a: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    left = </a:t>
            </a:r>
            <a:r>
              <a:rPr lang="en-US" b="1" dirty="0" err="1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tok.led</a:t>
            </a: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(left);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    return left;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Programma" pitchFamily="2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61979682"/>
      </p:ext>
    </p:extLst>
  </p:cSld>
  <p:clrMapOvr>
    <a:masterClrMapping/>
  </p:clrMapOvr>
  <p:transition spd="slow">
    <p:wipe dir="d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Programma" pitchFamily="2" charset="0"/>
              </a:rPr>
              <a:t>a = b + c;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5689600"/>
            <a:ext cx="8470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+mn-lt"/>
              </a:rPr>
              <a:t>Weave a stream of tokens into a tree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95500" y="2743200"/>
            <a:ext cx="901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Programma" pitchFamily="2" charset="0"/>
              </a:rPr>
              <a:t>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14750" y="1892300"/>
            <a:ext cx="901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Programma" pitchFamily="2" charset="0"/>
              </a:rPr>
              <a:t>=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8350" y="4389710"/>
            <a:ext cx="901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Programma" pitchFamily="2" charset="0"/>
              </a:rPr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75300" y="2743200"/>
            <a:ext cx="901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Programma" pitchFamily="2" charset="0"/>
              </a:rPr>
              <a:t>+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91300" y="4389710"/>
            <a:ext cx="901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Programma" pitchFamily="2" charset="0"/>
              </a:rPr>
              <a:t>c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flipV="1">
            <a:off x="2882900" y="2514600"/>
            <a:ext cx="939800" cy="3683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V="1">
            <a:off x="5194300" y="3512641"/>
            <a:ext cx="596900" cy="8770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 flipV="1">
            <a:off x="4559300" y="2546350"/>
            <a:ext cx="1231900" cy="3683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6248400" y="3512641"/>
            <a:ext cx="469900" cy="10212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66330410"/>
      </p:ext>
    </p:extLst>
  </p:cSld>
  <p:clrMapOvr>
    <a:masterClrMapping/>
  </p:clrMapOvr>
  <p:transition spd="slow">
    <p:wipe dir="d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Programma" pitchFamily="2" charset="0"/>
              </a:rPr>
              <a:t>a = b + c;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latin typeface="Programma" pitchFamily="2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latin typeface="Programma" pitchFamily="2" charset="0"/>
                <a:cs typeface="Courier New" pitchFamily="49" charset="0"/>
              </a:rPr>
              <a:t>    id: "=",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2500" b="1" dirty="0" err="1">
                <a:latin typeface="Programma" pitchFamily="2" charset="0"/>
                <a:cs typeface="Courier New" pitchFamily="49" charset="0"/>
              </a:rPr>
              <a:t>arity</a:t>
            </a:r>
            <a:r>
              <a:rPr lang="en-US" sz="2500" b="1" dirty="0">
                <a:latin typeface="Programma" pitchFamily="2" charset="0"/>
                <a:cs typeface="Courier New" pitchFamily="49" charset="0"/>
              </a:rPr>
              <a:t>: "binary",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latin typeface="Programma" pitchFamily="2" charset="0"/>
                <a:cs typeface="Courier New" pitchFamily="49" charset="0"/>
              </a:rPr>
              <a:t>    first: {id: "a", </a:t>
            </a:r>
            <a:r>
              <a:rPr lang="en-US" sz="2500" b="1" dirty="0" err="1">
                <a:latin typeface="Programma" pitchFamily="2" charset="0"/>
                <a:cs typeface="Courier New" pitchFamily="49" charset="0"/>
              </a:rPr>
              <a:t>arity</a:t>
            </a:r>
            <a:r>
              <a:rPr lang="en-US" sz="2500" b="1" dirty="0">
                <a:latin typeface="Programma" pitchFamily="2" charset="0"/>
                <a:cs typeface="Courier New" pitchFamily="49" charset="0"/>
              </a:rPr>
              <a:t>: "word"},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latin typeface="Programma" pitchFamily="2" charset="0"/>
                <a:cs typeface="Courier New" pitchFamily="49" charset="0"/>
              </a:rPr>
              <a:t>    second: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latin typeface="Programma" pitchFamily="2" charset="0"/>
                <a:cs typeface="Courier New" pitchFamily="49" charset="0"/>
              </a:rPr>
              <a:t>        id: "+",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latin typeface="Programma" pitchFamily="2" charset="0"/>
                <a:cs typeface="Courier New" pitchFamily="49" charset="0"/>
              </a:rPr>
              <a:t>        </a:t>
            </a:r>
            <a:r>
              <a:rPr lang="en-US" sz="2500" b="1" dirty="0" err="1">
                <a:latin typeface="Programma" pitchFamily="2" charset="0"/>
                <a:cs typeface="Courier New" pitchFamily="49" charset="0"/>
              </a:rPr>
              <a:t>arity</a:t>
            </a:r>
            <a:r>
              <a:rPr lang="en-US" sz="2500" b="1" dirty="0">
                <a:latin typeface="Programma" pitchFamily="2" charset="0"/>
                <a:cs typeface="Courier New" pitchFamily="49" charset="0"/>
              </a:rPr>
              <a:t>: "binary",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latin typeface="Programma" pitchFamily="2" charset="0"/>
                <a:cs typeface="Courier New" pitchFamily="49" charset="0"/>
              </a:rPr>
              <a:t>        first: {id: "b", </a:t>
            </a:r>
            <a:r>
              <a:rPr lang="en-US" sz="2500" b="1" dirty="0" err="1">
                <a:latin typeface="Programma" pitchFamily="2" charset="0"/>
                <a:cs typeface="Courier New" pitchFamily="49" charset="0"/>
              </a:rPr>
              <a:t>arity</a:t>
            </a:r>
            <a:r>
              <a:rPr lang="en-US" sz="2500" b="1" dirty="0">
                <a:latin typeface="Programma" pitchFamily="2" charset="0"/>
                <a:cs typeface="Courier New" pitchFamily="49" charset="0"/>
              </a:rPr>
              <a:t>: "word"},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latin typeface="Programma" pitchFamily="2" charset="0"/>
                <a:cs typeface="Courier New" pitchFamily="49" charset="0"/>
              </a:rPr>
              <a:t>        second: {id: "c", </a:t>
            </a:r>
            <a:r>
              <a:rPr lang="en-US" sz="2500" b="1" dirty="0" err="1">
                <a:latin typeface="Programma" pitchFamily="2" charset="0"/>
                <a:cs typeface="Courier New" pitchFamily="49" charset="0"/>
              </a:rPr>
              <a:t>arity</a:t>
            </a:r>
            <a:r>
              <a:rPr lang="en-US" sz="2500" b="1" dirty="0">
                <a:latin typeface="Programma" pitchFamily="2" charset="0"/>
                <a:cs typeface="Courier New" pitchFamily="49" charset="0"/>
              </a:rPr>
              <a:t>: "word"}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latin typeface="Programma" pitchFamily="2" charset="0"/>
                <a:cs typeface="Courier New" pitchFamily="49" charset="0"/>
              </a:rPr>
              <a:t>    }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latin typeface="Programma" pitchFamily="2" charset="0"/>
                <a:cs typeface="Courier New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506941954"/>
      </p:ext>
    </p:extLst>
  </p:cSld>
  <p:clrMapOvr>
    <a:masterClrMapping/>
  </p:clrMapOvr>
  <p:transition spd="slow">
    <p:wipe dir="d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Programma" pitchFamily="2" charset="0"/>
              </a:rPr>
              <a:t>a = b + c;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latin typeface="Programma" pitchFamily="2" charset="0"/>
                <a:cs typeface="Courier New" pitchFamily="49" charset="0"/>
              </a:rPr>
              <a:t>statements()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latin typeface="Programma" pitchFamily="2" charset="0"/>
                <a:cs typeface="Courier New" pitchFamily="49" charset="0"/>
              </a:rPr>
              <a:t>   statement()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latin typeface="Programma" pitchFamily="2" charset="0"/>
                <a:cs typeface="Courier New" pitchFamily="49" charset="0"/>
              </a:rPr>
              <a:t>      expression(0)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latin typeface="Programma" pitchFamily="2" charset="0"/>
                <a:cs typeface="Courier New" pitchFamily="49" charset="0"/>
              </a:rPr>
              <a:t>         </a:t>
            </a:r>
            <a:r>
              <a:rPr lang="en-US" sz="2600" b="1" dirty="0" err="1">
                <a:latin typeface="Programma" pitchFamily="2" charset="0"/>
                <a:cs typeface="Courier New" pitchFamily="49" charset="0"/>
              </a:rPr>
              <a:t>a.nud</a:t>
            </a:r>
            <a:r>
              <a:rPr lang="en-US" sz="2600" b="1" dirty="0">
                <a:latin typeface="Programma" pitchFamily="2" charset="0"/>
                <a:cs typeface="Courier New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latin typeface="Programma" pitchFamily="2" charset="0"/>
                <a:cs typeface="Courier New" pitchFamily="49" charset="0"/>
              </a:rPr>
              <a:t>         </a:t>
            </a:r>
            <a:r>
              <a:rPr lang="en-US" sz="26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while 0 &lt; =.</a:t>
            </a:r>
            <a:r>
              <a:rPr lang="en-US" sz="2600" b="1" dirty="0" err="1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lbp</a:t>
            </a:r>
            <a:endParaRPr lang="en-US" sz="2600" b="1" dirty="0">
              <a:solidFill>
                <a:srgbClr val="FFFF99"/>
              </a:solidFill>
              <a:latin typeface="Programma" pitchFamily="2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        </a:t>
            </a:r>
            <a:r>
              <a:rPr lang="en-US" sz="2600" b="1" dirty="0">
                <a:latin typeface="Programma" pitchFamily="2" charset="0"/>
                <a:cs typeface="Courier New" pitchFamily="49" charset="0"/>
              </a:rPr>
              <a:t>=.led(a)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latin typeface="Programma" pitchFamily="2" charset="0"/>
                <a:cs typeface="Courier New" pitchFamily="49" charset="0"/>
              </a:rPr>
              <a:t>            expression(10)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latin typeface="Programma" pitchFamily="2" charset="0"/>
                <a:cs typeface="Courier New" pitchFamily="49" charset="0"/>
              </a:rPr>
              <a:t>               </a:t>
            </a:r>
            <a:r>
              <a:rPr lang="en-US" sz="2600" b="1" dirty="0" err="1">
                <a:latin typeface="Programma" pitchFamily="2" charset="0"/>
                <a:cs typeface="Courier New" pitchFamily="49" charset="0"/>
              </a:rPr>
              <a:t>b.nud</a:t>
            </a:r>
            <a:r>
              <a:rPr lang="en-US" sz="2600" b="1" dirty="0">
                <a:latin typeface="Programma" pitchFamily="2" charset="0"/>
                <a:cs typeface="Courier New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latin typeface="Programma" pitchFamily="2" charset="0"/>
                <a:cs typeface="Courier New" pitchFamily="49" charset="0"/>
              </a:rPr>
              <a:t>               </a:t>
            </a:r>
            <a:r>
              <a:rPr lang="en-US" sz="26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while 10 &lt; +.</a:t>
            </a:r>
            <a:r>
              <a:rPr lang="en-US" sz="2600" b="1" dirty="0" err="1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lbp</a:t>
            </a:r>
            <a:endParaRPr lang="en-US" sz="2600" b="1" dirty="0">
              <a:solidFill>
                <a:srgbClr val="FFFF99"/>
              </a:solidFill>
              <a:latin typeface="Programma" pitchFamily="2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              </a:t>
            </a:r>
            <a:r>
              <a:rPr lang="en-US" sz="2600" b="1" dirty="0">
                <a:latin typeface="Programma" pitchFamily="2" charset="0"/>
                <a:cs typeface="Courier New" pitchFamily="49" charset="0"/>
              </a:rPr>
              <a:t>+.led(b)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latin typeface="Programma" pitchFamily="2" charset="0"/>
                <a:cs typeface="Courier New" pitchFamily="49" charset="0"/>
              </a:rPr>
              <a:t>                  expression(60)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latin typeface="Programma" pitchFamily="2" charset="0"/>
                <a:cs typeface="Courier New" pitchFamily="49" charset="0"/>
              </a:rPr>
              <a:t>                  </a:t>
            </a:r>
            <a:r>
              <a:rPr lang="en-US" sz="2600" b="1" dirty="0" err="1">
                <a:latin typeface="Programma" pitchFamily="2" charset="0"/>
                <a:cs typeface="Courier New" pitchFamily="49" charset="0"/>
              </a:rPr>
              <a:t>c.nud</a:t>
            </a:r>
            <a:r>
              <a:rPr lang="en-US" sz="2600" b="1" dirty="0">
                <a:latin typeface="Programma" pitchFamily="2" charset="0"/>
                <a:cs typeface="Courier New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988134847"/>
      </p:ext>
    </p:extLst>
  </p:cSld>
  <p:clrMapOvr>
    <a:masterClrMapping/>
  </p:clrMapOvr>
  <p:transition spd="slow">
    <p:wipe dir="d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Programma" pitchFamily="2" charset="0"/>
              </a:rPr>
              <a:t>a.b</a:t>
            </a:r>
            <a:r>
              <a:rPr lang="en-US" b="1" dirty="0">
                <a:latin typeface="Programma" pitchFamily="2" charset="0"/>
              </a:rPr>
              <a:t> = c;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5689600"/>
            <a:ext cx="8470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+mn-lt"/>
              </a:rPr>
              <a:t>Weave a stream of tokens into a tree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44600" y="4292600"/>
            <a:ext cx="901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Programma" pitchFamily="2" charset="0"/>
              </a:rPr>
              <a:t>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14750" y="1892300"/>
            <a:ext cx="901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Programma" pitchFamily="2" charset="0"/>
              </a:rPr>
              <a:t>=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49550" y="4389710"/>
            <a:ext cx="901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Programma" pitchFamily="2" charset="0"/>
              </a:rPr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60600" y="2603500"/>
            <a:ext cx="901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Programma" pitchFamily="2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46700" y="2891110"/>
            <a:ext cx="901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Programma" pitchFamily="2" charset="0"/>
              </a:rPr>
              <a:t>c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flipV="1">
            <a:off x="2882900" y="2514600"/>
            <a:ext cx="939800" cy="3683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V="1">
            <a:off x="1879600" y="3372941"/>
            <a:ext cx="596900" cy="8770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 flipV="1">
            <a:off x="4559300" y="2546350"/>
            <a:ext cx="1231900" cy="3683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2933700" y="3372941"/>
            <a:ext cx="469900" cy="10212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954838757"/>
      </p:ext>
    </p:extLst>
  </p:cSld>
  <p:clrMapOvr>
    <a:masterClrMapping/>
  </p:clrMapOvr>
  <p:transition spd="slow">
    <p:wipe dir="d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Programma" pitchFamily="2" charset="0"/>
              </a:rPr>
              <a:t>a.b</a:t>
            </a:r>
            <a:r>
              <a:rPr lang="en-US" b="1" dirty="0">
                <a:latin typeface="Programma" pitchFamily="2" charset="0"/>
              </a:rPr>
              <a:t> = c;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latin typeface="Programma" pitchFamily="2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latin typeface="Programma" pitchFamily="2" charset="0"/>
                <a:cs typeface="Courier New" pitchFamily="49" charset="0"/>
              </a:rPr>
              <a:t>    id: "=",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latin typeface="Programma" pitchFamily="2" charset="0"/>
                <a:cs typeface="Courier New" pitchFamily="49" charset="0"/>
              </a:rPr>
              <a:t>    </a:t>
            </a:r>
            <a:r>
              <a:rPr lang="en-US" sz="2500" b="1" dirty="0" err="1">
                <a:latin typeface="Programma" pitchFamily="2" charset="0"/>
                <a:cs typeface="Courier New" pitchFamily="49" charset="0"/>
              </a:rPr>
              <a:t>arity</a:t>
            </a:r>
            <a:r>
              <a:rPr lang="en-US" sz="2500" b="1" dirty="0">
                <a:latin typeface="Programma" pitchFamily="2" charset="0"/>
                <a:cs typeface="Courier New" pitchFamily="49" charset="0"/>
              </a:rPr>
              <a:t>: "binary",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latin typeface="Programma" pitchFamily="2" charset="0"/>
                <a:cs typeface="Courier New" pitchFamily="49" charset="0"/>
              </a:rPr>
              <a:t>    first: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latin typeface="Programma" pitchFamily="2" charset="0"/>
                <a:cs typeface="Courier New" pitchFamily="49" charset="0"/>
              </a:rPr>
              <a:t>        id: ".",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latin typeface="Programma" pitchFamily="2" charset="0"/>
                <a:cs typeface="Courier New" pitchFamily="49" charset="0"/>
              </a:rPr>
              <a:t>        </a:t>
            </a:r>
            <a:r>
              <a:rPr lang="en-US" sz="2500" b="1" dirty="0" err="1">
                <a:latin typeface="Programma" pitchFamily="2" charset="0"/>
                <a:cs typeface="Courier New" pitchFamily="49" charset="0"/>
              </a:rPr>
              <a:t>arity</a:t>
            </a:r>
            <a:r>
              <a:rPr lang="en-US" sz="2500" b="1" dirty="0">
                <a:latin typeface="Programma" pitchFamily="2" charset="0"/>
                <a:cs typeface="Courier New" pitchFamily="49" charset="0"/>
              </a:rPr>
              <a:t>: "binary",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latin typeface="Programma" pitchFamily="2" charset="0"/>
                <a:cs typeface="Courier New" pitchFamily="49" charset="0"/>
              </a:rPr>
              <a:t>        first: {id: "a", </a:t>
            </a:r>
            <a:r>
              <a:rPr lang="en-US" sz="2500" b="1" dirty="0" err="1">
                <a:latin typeface="Programma" pitchFamily="2" charset="0"/>
                <a:cs typeface="Courier New" pitchFamily="49" charset="0"/>
              </a:rPr>
              <a:t>arity</a:t>
            </a:r>
            <a:r>
              <a:rPr lang="en-US" sz="2500" b="1" dirty="0">
                <a:latin typeface="Programma" pitchFamily="2" charset="0"/>
                <a:cs typeface="Courier New" pitchFamily="49" charset="0"/>
              </a:rPr>
              <a:t>: "word"},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latin typeface="Programma" pitchFamily="2" charset="0"/>
                <a:cs typeface="Courier New" pitchFamily="49" charset="0"/>
              </a:rPr>
              <a:t>        second: {id: "b", </a:t>
            </a:r>
            <a:r>
              <a:rPr lang="en-US" sz="2500" b="1" dirty="0" err="1">
                <a:latin typeface="Programma" pitchFamily="2" charset="0"/>
                <a:cs typeface="Courier New" pitchFamily="49" charset="0"/>
              </a:rPr>
              <a:t>arity</a:t>
            </a:r>
            <a:r>
              <a:rPr lang="en-US" sz="2500" b="1" dirty="0">
                <a:latin typeface="Programma" pitchFamily="2" charset="0"/>
                <a:cs typeface="Courier New" pitchFamily="49" charset="0"/>
              </a:rPr>
              <a:t>: "word"}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latin typeface="Programma" pitchFamily="2" charset="0"/>
                <a:cs typeface="Courier New" pitchFamily="49" charset="0"/>
              </a:rPr>
              <a:t>    },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latin typeface="Programma" pitchFamily="2" charset="0"/>
                <a:cs typeface="Courier New" pitchFamily="49" charset="0"/>
              </a:rPr>
              <a:t>    second: {id: "c", </a:t>
            </a:r>
            <a:r>
              <a:rPr lang="en-US" sz="2500" b="1" dirty="0" err="1">
                <a:latin typeface="Programma" pitchFamily="2" charset="0"/>
                <a:cs typeface="Courier New" pitchFamily="49" charset="0"/>
              </a:rPr>
              <a:t>arity</a:t>
            </a:r>
            <a:r>
              <a:rPr lang="en-US" sz="2500" b="1" dirty="0">
                <a:latin typeface="Programma" pitchFamily="2" charset="0"/>
                <a:cs typeface="Courier New" pitchFamily="49" charset="0"/>
              </a:rPr>
              <a:t>: "word"}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>
                <a:latin typeface="Programma" pitchFamily="2" charset="0"/>
                <a:cs typeface="Courier New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155570121"/>
      </p:ext>
    </p:extLst>
  </p:cSld>
  <p:clrMapOvr>
    <a:masterClrMapping/>
  </p:clrMapOvr>
  <p:transition spd="slow">
    <p:wipe dir="d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Programma" pitchFamily="2" charset="0"/>
              </a:rPr>
              <a:t>a.b</a:t>
            </a:r>
            <a:r>
              <a:rPr lang="en-US" b="1" dirty="0">
                <a:latin typeface="Programma" pitchFamily="2" charset="0"/>
              </a:rPr>
              <a:t> = c;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latin typeface="Programma" pitchFamily="2" charset="0"/>
                <a:cs typeface="Courier New" pitchFamily="49" charset="0"/>
              </a:rPr>
              <a:t>statements()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latin typeface="Programma" pitchFamily="2" charset="0"/>
                <a:cs typeface="Courier New" pitchFamily="49" charset="0"/>
              </a:rPr>
              <a:t>   statement()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latin typeface="Programma" pitchFamily="2" charset="0"/>
                <a:cs typeface="Courier New" pitchFamily="49" charset="0"/>
              </a:rPr>
              <a:t>      expression(0)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latin typeface="Programma" pitchFamily="2" charset="0"/>
                <a:cs typeface="Courier New" pitchFamily="49" charset="0"/>
              </a:rPr>
              <a:t>         </a:t>
            </a:r>
            <a:r>
              <a:rPr lang="en-US" sz="2600" b="1" dirty="0" err="1">
                <a:latin typeface="Programma" pitchFamily="2" charset="0"/>
                <a:cs typeface="Courier New" pitchFamily="49" charset="0"/>
              </a:rPr>
              <a:t>a.nud</a:t>
            </a:r>
            <a:r>
              <a:rPr lang="en-US" sz="2600" b="1" dirty="0">
                <a:latin typeface="Programma" pitchFamily="2" charset="0"/>
                <a:cs typeface="Courier New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latin typeface="Programma" pitchFamily="2" charset="0"/>
                <a:cs typeface="Courier New" pitchFamily="49" charset="0"/>
              </a:rPr>
              <a:t>         </a:t>
            </a:r>
            <a:r>
              <a:rPr lang="en-US" sz="26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while 0 &lt; ..</a:t>
            </a:r>
            <a:r>
              <a:rPr lang="en-US" sz="2600" b="1" dirty="0" err="1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lbp</a:t>
            </a:r>
            <a:endParaRPr lang="en-US" sz="2600" b="1" dirty="0">
              <a:solidFill>
                <a:srgbClr val="FFFF99"/>
              </a:solidFill>
              <a:latin typeface="Programma" pitchFamily="2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        </a:t>
            </a:r>
            <a:r>
              <a:rPr lang="en-US" sz="2600" b="1" dirty="0">
                <a:latin typeface="Programma" pitchFamily="2" charset="0"/>
                <a:cs typeface="Courier New" pitchFamily="49" charset="0"/>
              </a:rPr>
              <a:t>..led(a)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latin typeface="Programma" pitchFamily="2" charset="0"/>
                <a:cs typeface="Courier New" pitchFamily="49" charset="0"/>
              </a:rPr>
              <a:t>            expression(90)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latin typeface="Programma" pitchFamily="2" charset="0"/>
                <a:cs typeface="Courier New" pitchFamily="49" charset="0"/>
              </a:rPr>
              <a:t>               </a:t>
            </a:r>
            <a:r>
              <a:rPr lang="en-US" sz="2600" b="1" dirty="0" err="1">
                <a:latin typeface="Programma" pitchFamily="2" charset="0"/>
                <a:cs typeface="Courier New" pitchFamily="49" charset="0"/>
              </a:rPr>
              <a:t>b.nud</a:t>
            </a:r>
            <a:r>
              <a:rPr lang="en-US" sz="2600" b="1" dirty="0">
                <a:latin typeface="Programma" pitchFamily="2" charset="0"/>
                <a:cs typeface="Courier New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latin typeface="Programma" pitchFamily="2" charset="0"/>
                <a:cs typeface="Courier New" pitchFamily="49" charset="0"/>
              </a:rPr>
              <a:t>               </a:t>
            </a:r>
            <a:r>
              <a:rPr lang="en-US" sz="26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while 90 &lt; =.</a:t>
            </a:r>
            <a:r>
              <a:rPr lang="en-US" sz="2600" b="1" dirty="0" err="1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lbp</a:t>
            </a:r>
            <a:endParaRPr lang="en-US" sz="2600" b="1" dirty="0">
              <a:solidFill>
                <a:srgbClr val="FFFF99"/>
              </a:solidFill>
              <a:latin typeface="Programma" pitchFamily="2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         while 0 &lt; =.</a:t>
            </a:r>
            <a:r>
              <a:rPr lang="en-US" sz="2600" b="1" dirty="0" err="1">
                <a:solidFill>
                  <a:srgbClr val="FFFF99"/>
                </a:solidFill>
                <a:latin typeface="Programma" pitchFamily="2" charset="0"/>
                <a:cs typeface="Courier New" pitchFamily="49" charset="0"/>
              </a:rPr>
              <a:t>lbp</a:t>
            </a:r>
            <a:endParaRPr lang="en-US" sz="2600" b="1" dirty="0">
              <a:solidFill>
                <a:srgbClr val="FFFF99"/>
              </a:solidFill>
              <a:latin typeface="Programma" pitchFamily="2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latin typeface="Programma" pitchFamily="2" charset="0"/>
                <a:cs typeface="Courier New" pitchFamily="49" charset="0"/>
              </a:rPr>
              <a:t>         =.led(</a:t>
            </a:r>
            <a:r>
              <a:rPr lang="en-US" sz="2600" b="1" dirty="0" err="1">
                <a:latin typeface="Programma" pitchFamily="2" charset="0"/>
                <a:cs typeface="Courier New" pitchFamily="49" charset="0"/>
              </a:rPr>
              <a:t>a.b</a:t>
            </a:r>
            <a:r>
              <a:rPr lang="en-US" sz="2600" b="1" dirty="0">
                <a:latin typeface="Programma" pitchFamily="2" charset="0"/>
                <a:cs typeface="Courier New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latin typeface="Programma" pitchFamily="2" charset="0"/>
                <a:cs typeface="Courier New" pitchFamily="49" charset="0"/>
              </a:rPr>
              <a:t>            expression(60)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latin typeface="Programma" pitchFamily="2" charset="0"/>
                <a:cs typeface="Courier New" pitchFamily="49" charset="0"/>
              </a:rPr>
              <a:t>            </a:t>
            </a:r>
            <a:r>
              <a:rPr lang="en-US" sz="2600" b="1" dirty="0" err="1">
                <a:latin typeface="Programma" pitchFamily="2" charset="0"/>
                <a:cs typeface="Courier New" pitchFamily="49" charset="0"/>
              </a:rPr>
              <a:t>c.nud</a:t>
            </a:r>
            <a:r>
              <a:rPr lang="en-US" sz="2600" b="1" dirty="0">
                <a:latin typeface="Programma" pitchFamily="2" charset="0"/>
                <a:cs typeface="Courier New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187725254"/>
      </p:ext>
    </p:extLst>
  </p:cSld>
  <p:clrMapOvr>
    <a:masterClrMapping/>
  </p:clrMapOvr>
  <p:transition spd="slow">
    <p:wipe dir="d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Down Operator Precedence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easy to build parsers with it.</a:t>
            </a:r>
          </a:p>
          <a:p>
            <a:r>
              <a:rPr lang="en-US" dirty="0"/>
              <a:t>It is really fast because it does almost nothing.</a:t>
            </a:r>
          </a:p>
          <a:p>
            <a:r>
              <a:rPr lang="en-US" dirty="0"/>
              <a:t>It is fast enough to use as an interpreter.</a:t>
            </a:r>
          </a:p>
          <a:p>
            <a:r>
              <a:rPr lang="en-US" dirty="0"/>
              <a:t>Dynamic: Build DSLs with it.</a:t>
            </a:r>
          </a:p>
          <a:p>
            <a:r>
              <a:rPr lang="en-US" dirty="0"/>
              <a:t>Extensible languages.</a:t>
            </a:r>
          </a:p>
          <a:p>
            <a:r>
              <a:rPr lang="en-US" dirty="0"/>
              <a:t>No more reserved words.</a:t>
            </a:r>
          </a:p>
        </p:txBody>
      </p:sp>
    </p:spTree>
    <p:extLst>
      <p:ext uri="{BB962C8B-B14F-4D97-AF65-F5344CB8AC3E}">
        <p14:creationId xmlns:p14="http://schemas.microsoft.com/office/powerpoint/2010/main" val="2349391984"/>
      </p:ext>
    </p:extLst>
  </p:cSld>
  <p:clrMapOvr>
    <a:masterClrMapping/>
  </p:clrMapOvr>
  <p:transition spd="slow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b"/>
          <a:lstStyle/>
          <a:p>
            <a:r>
              <a:rPr lang="en-US" sz="4000" dirty="0"/>
              <a:t>Syntax is the least important aspect of programming language design.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anchor="b"/>
          <a:lstStyle/>
          <a:p>
            <a:r>
              <a:rPr lang="en-US" dirty="0"/>
              <a:t>Fashion is the least important aspect of clothing design.</a:t>
            </a:r>
          </a:p>
        </p:txBody>
      </p:sp>
    </p:spTree>
    <p:extLst>
      <p:ext uri="{BB962C8B-B14F-4D97-AF65-F5344CB8AC3E}">
        <p14:creationId xmlns:p14="http://schemas.microsoft.com/office/powerpoint/2010/main" val="787459395"/>
      </p:ext>
    </p:extLst>
  </p:cSld>
  <p:clrMapOvr>
    <a:masterClrMapping/>
  </p:clrMapOvr>
  <p:transition>
    <p:wipe dir="d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Advice for language designers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74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Conceptual</a:t>
            </a:r>
          </a:p>
          <a:p>
            <a:r>
              <a:rPr lang="en-US" dirty="0"/>
              <a:t>Notational</a:t>
            </a:r>
          </a:p>
          <a:p>
            <a:pPr lvl="1"/>
            <a:r>
              <a:rPr lang="en-US" dirty="0"/>
              <a:t>Don’t be cryptic</a:t>
            </a:r>
          </a:p>
          <a:p>
            <a:r>
              <a:rPr lang="en-US" dirty="0"/>
              <a:t>Readable</a:t>
            </a:r>
          </a:p>
          <a:p>
            <a:pPr lvl="1"/>
            <a:r>
              <a:rPr lang="en-US" dirty="0"/>
              <a:t>Can be easily and correctly understood by a reader</a:t>
            </a:r>
          </a:p>
          <a:p>
            <a:r>
              <a:rPr lang="en-US" dirty="0"/>
              <a:t>Error resistant</a:t>
            </a:r>
          </a:p>
          <a:p>
            <a:pPr lvl="1"/>
            <a:r>
              <a:rPr lang="en-US" dirty="0"/>
              <a:t>Confusion free</a:t>
            </a:r>
          </a:p>
        </p:txBody>
      </p:sp>
    </p:spTree>
    <p:extLst>
      <p:ext uri="{BB962C8B-B14F-4D97-AF65-F5344CB8AC3E}">
        <p14:creationId xmlns:p14="http://schemas.microsoft.com/office/powerpoint/2010/main" val="3506356410"/>
      </p:ext>
    </p:extLst>
  </p:cSld>
  <p:clrMapOvr>
    <a:masterClrMapping/>
  </p:clrMapOvr>
  <p:transition spd="slow">
    <p:wipe dir="d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Innovate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already have many Java-like languages.</a:t>
            </a:r>
          </a:p>
          <a:p>
            <a:pPr marL="0" indent="0" algn="ctr">
              <a:buNone/>
            </a:pPr>
            <a:r>
              <a:rPr lang="en-US" sz="2400" b="1" dirty="0" err="1">
                <a:latin typeface="Programma" pitchFamily="2" charset="0"/>
                <a:cs typeface="Courier New" pitchFamily="49" charset="0"/>
              </a:rPr>
              <a:t>CokeBottle</a:t>
            </a:r>
            <a:r>
              <a:rPr lang="en-US" sz="2400" b="1" dirty="0">
                <a:latin typeface="Programma" pitchFamily="2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Programma" pitchFamily="2" charset="0"/>
                <a:cs typeface="Courier New" pitchFamily="49" charset="0"/>
              </a:rPr>
              <a:t>cokeBottle</a:t>
            </a:r>
            <a:r>
              <a:rPr lang="en-US" sz="2400" b="1" dirty="0">
                <a:latin typeface="Programma" pitchFamily="2" charset="0"/>
                <a:cs typeface="Courier New" pitchFamily="49" charset="0"/>
              </a:rPr>
              <a:t> = new </a:t>
            </a:r>
            <a:r>
              <a:rPr lang="en-US" sz="2400" b="1" dirty="0" err="1">
                <a:latin typeface="Programma" pitchFamily="2" charset="0"/>
                <a:cs typeface="Courier New" pitchFamily="49" charset="0"/>
              </a:rPr>
              <a:t>CokeBottle</a:t>
            </a:r>
            <a:r>
              <a:rPr lang="en-US" sz="2400" b="1" dirty="0">
                <a:latin typeface="Programma" pitchFamily="2" charset="0"/>
                <a:cs typeface="Courier New" pitchFamily="49" charset="0"/>
              </a:rPr>
              <a:t>();</a:t>
            </a:r>
          </a:p>
          <a:p>
            <a:r>
              <a:rPr lang="en-US" dirty="0"/>
              <a:t>Select your features carefully.</a:t>
            </a:r>
          </a:p>
          <a:p>
            <a:r>
              <a:rPr lang="en-US" dirty="0"/>
              <a:t>Beware of </a:t>
            </a:r>
            <a:r>
              <a:rPr lang="en-US" dirty="0">
                <a:latin typeface="Cheltenhm BdItHd BT" pitchFamily="18" charset="0"/>
              </a:rPr>
              <a:t>Sometimes Useful</a:t>
            </a:r>
            <a:r>
              <a:rPr lang="en-US" dirty="0"/>
              <a:t>.</a:t>
            </a:r>
          </a:p>
          <a:p>
            <a:r>
              <a:rPr lang="en-US" dirty="0"/>
              <a:t>Avoid universality.</a:t>
            </a:r>
          </a:p>
          <a:p>
            <a:r>
              <a:rPr lang="en-US" dirty="0"/>
              <a:t>Manage complexity.</a:t>
            </a:r>
          </a:p>
          <a:p>
            <a:r>
              <a:rPr lang="en-US" dirty="0"/>
              <a:t>Promote quality.</a:t>
            </a:r>
          </a:p>
        </p:txBody>
      </p:sp>
    </p:spTree>
    <p:extLst>
      <p:ext uri="{BB962C8B-B14F-4D97-AF65-F5344CB8AC3E}">
        <p14:creationId xmlns:p14="http://schemas.microsoft.com/office/powerpoint/2010/main" val="1291774602"/>
      </p:ext>
    </p:extLst>
  </p:cSld>
  <p:clrMapOvr>
    <a:masterClrMapping/>
  </p:clrMapOvr>
  <p:transition spd="slow">
    <p:strips dir="rd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Innovate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Make new mistakes.</a:t>
            </a:r>
          </a:p>
          <a:p>
            <a:r>
              <a:rPr lang="en-US" dirty="0"/>
              <a:t>Leap forward.</a:t>
            </a:r>
          </a:p>
          <a:p>
            <a:r>
              <a:rPr lang="en-US" dirty="0"/>
              <a:t>Let the language teach you.</a:t>
            </a:r>
          </a:p>
          <a:p>
            <a:r>
              <a:rPr lang="en-US" dirty="0"/>
              <a:t>Embrace Unicode.</a:t>
            </a:r>
          </a:p>
          <a:p>
            <a:r>
              <a:rPr lang="en-US" dirty="0"/>
              <a:t>Forgotten treasure: </a:t>
            </a:r>
            <a:br>
              <a:rPr lang="en-US" dirty="0"/>
            </a:br>
            <a:r>
              <a:rPr lang="en-US" dirty="0"/>
              <a:t>	State machines, constraint engines.</a:t>
            </a:r>
          </a:p>
          <a:p>
            <a:r>
              <a:rPr lang="en-US" dirty="0"/>
              <a:t>Exploit parallelism.</a:t>
            </a:r>
          </a:p>
          <a:p>
            <a:r>
              <a:rPr lang="en-US" dirty="0"/>
              <a:t>Distributed programming: clouds &amp; cores.</a:t>
            </a:r>
          </a:p>
          <a:p>
            <a:r>
              <a:rPr lang="en-US" dirty="0"/>
              <a:t>Have fun.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13807"/>
      </p:ext>
    </p:extLst>
  </p:cSld>
  <p:clrMapOvr>
    <a:masterClrMapping/>
  </p:clrMapOvr>
  <p:transition spd="slow">
    <p:strips dir="rd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317625"/>
            <a:ext cx="7772400" cy="1470025"/>
          </a:xfrm>
        </p:spPr>
        <p:txBody>
          <a:bodyPr/>
          <a:lstStyle/>
          <a:p>
            <a:r>
              <a:rPr lang="en-US" sz="59500" dirty="0"/>
              <a:t>;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994560"/>
      </p:ext>
    </p:extLst>
  </p:cSld>
  <p:clrMapOvr>
    <a:masterClrMapping/>
  </p:clrMapOvr>
  <p:transition spd="slow">
    <p:wipe dir="d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https://github.com/douglascrockford/TDOP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https://github.com/douglascrockford/JSLint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Cheltenhm BdItHd BT" pitchFamily="18" charset="0"/>
              </a:rPr>
              <a:t>Beautiful Code: Leading Programmers Explain How They Think  </a:t>
            </a:r>
            <a:r>
              <a:rPr lang="en-US" dirty="0"/>
              <a:t>[Chapter 9]</a:t>
            </a:r>
            <a:br>
              <a:rPr lang="en-US" dirty="0"/>
            </a:br>
            <a:r>
              <a:rPr lang="en-US" dirty="0" err="1"/>
              <a:t>Oram</a:t>
            </a:r>
            <a:r>
              <a:rPr lang="en-US" dirty="0"/>
              <a:t> &amp; Wilson</a:t>
            </a:r>
            <a:br>
              <a:rPr lang="en-US" dirty="0"/>
            </a:br>
            <a:r>
              <a:rPr lang="en-US" dirty="0"/>
              <a:t>O'Reilly</a:t>
            </a:r>
          </a:p>
          <a:p>
            <a:pPr marL="0" indent="0">
              <a:buNone/>
            </a:pPr>
            <a:endParaRPr lang="en-US" dirty="0">
              <a:latin typeface="Cheltenhm BdItHd B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790038"/>
      </p:ext>
    </p:extLst>
  </p:cSld>
  <p:clrMapOvr>
    <a:masterClrMapping/>
  </p:clrMapOvr>
  <p:transition spd="slow">
    <p:strips dir="rd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 and good night.</a:t>
            </a:r>
          </a:p>
        </p:txBody>
      </p:sp>
    </p:spTree>
  </p:cSld>
  <p:clrMapOvr>
    <a:masterClrMapping/>
  </p:clrMapOvr>
  <p:transition spd="slow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17501"/>
            <a:ext cx="7772400" cy="3282950"/>
          </a:xfrm>
        </p:spPr>
        <p:txBody>
          <a:bodyPr/>
          <a:lstStyle/>
          <a:p>
            <a:r>
              <a:rPr lang="en-US" sz="5400" dirty="0">
                <a:latin typeface="Cheltenhm BdItHd BT" pitchFamily="18" charset="0"/>
              </a:rPr>
              <a:t>Programming Languages:</a:t>
            </a:r>
            <a:r>
              <a:rPr lang="en-US" dirty="0">
                <a:latin typeface="Cheltenhm BdItHd BT" pitchFamily="18" charset="0"/>
              </a:rPr>
              <a:t> </a:t>
            </a:r>
            <a:br>
              <a:rPr lang="en-US" dirty="0">
                <a:latin typeface="Cheltenhm BdItHd BT" pitchFamily="18" charset="0"/>
              </a:rPr>
            </a:br>
            <a:r>
              <a:rPr lang="en-US" dirty="0">
                <a:latin typeface="Cheltenhm BdItHd BT" pitchFamily="18" charset="0"/>
              </a:rPr>
              <a:t>An Interpreter-Based Approach</a:t>
            </a:r>
            <a:br>
              <a:rPr lang="en-US" sz="4000" dirty="0"/>
            </a:br>
            <a:r>
              <a:rPr lang="en-US" sz="4000" dirty="0"/>
              <a:t>Samuel N. </a:t>
            </a:r>
            <a:r>
              <a:rPr lang="en-US" sz="4000" dirty="0" err="1"/>
              <a:t>Kamin</a:t>
            </a:r>
            <a:r>
              <a:rPr lang="en-US" sz="4000" dirty="0"/>
              <a:t> [1990]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11300" y="3556000"/>
            <a:ext cx="2959100" cy="1752600"/>
          </a:xfrm>
        </p:spPr>
        <p:txBody>
          <a:bodyPr/>
          <a:lstStyle/>
          <a:p>
            <a:r>
              <a:rPr lang="en-US" dirty="0"/>
              <a:t>Lisp</a:t>
            </a:r>
          </a:p>
          <a:p>
            <a:r>
              <a:rPr lang="en-US" dirty="0"/>
              <a:t>APL</a:t>
            </a:r>
          </a:p>
          <a:p>
            <a:r>
              <a:rPr lang="en-US" dirty="0"/>
              <a:t>Scheme</a:t>
            </a:r>
          </a:p>
          <a:p>
            <a:r>
              <a:rPr lang="en-US" dirty="0"/>
              <a:t>SASL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381500" y="3556000"/>
            <a:ext cx="29591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30000"/>
              </a:spcBef>
              <a:spcAft>
                <a:spcPct val="20000"/>
              </a:spcAft>
              <a:buNone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30000"/>
              </a:spcBef>
              <a:spcAft>
                <a:spcPct val="20000"/>
              </a:spcAft>
              <a:buNone/>
              <a:defRPr sz="2800">
                <a:solidFill>
                  <a:schemeClr val="bg1"/>
                </a:solidFill>
                <a:latin typeface="+mn-lt"/>
              </a:defRPr>
            </a:lvl2pPr>
            <a:lvl3pPr marL="914400" indent="0" algn="ctr" rtl="0" fontAlgn="base">
              <a:spcBef>
                <a:spcPct val="30000"/>
              </a:spcBef>
              <a:spcAft>
                <a:spcPct val="20000"/>
              </a:spcAft>
              <a:buNone/>
              <a:defRPr sz="2800">
                <a:solidFill>
                  <a:schemeClr val="bg1"/>
                </a:solidFill>
                <a:latin typeface="+mn-lt"/>
              </a:defRPr>
            </a:lvl3pPr>
            <a:lvl4pPr marL="1371600" indent="0" algn="ctr" rtl="0" fontAlgn="base">
              <a:spcBef>
                <a:spcPct val="30000"/>
              </a:spcBef>
              <a:spcAft>
                <a:spcPct val="20000"/>
              </a:spcAft>
              <a:buNone/>
              <a:defRPr sz="2800">
                <a:solidFill>
                  <a:schemeClr val="bg1"/>
                </a:solidFill>
                <a:latin typeface="+mn-lt"/>
              </a:defRPr>
            </a:lvl4pPr>
            <a:lvl5pPr marL="1828800" indent="0" algn="ctr" rtl="0" fontAlgn="base">
              <a:spcBef>
                <a:spcPct val="30000"/>
              </a:spcBef>
              <a:spcAft>
                <a:spcPct val="20000"/>
              </a:spcAft>
              <a:buNone/>
              <a:defRPr sz="2800">
                <a:solidFill>
                  <a:schemeClr val="bg1"/>
                </a:solidFill>
                <a:latin typeface="+mn-lt"/>
              </a:defRPr>
            </a:lvl5pPr>
            <a:lvl6pPr marL="2286000" indent="0" algn="ctr" rtl="0" fontAlgn="base">
              <a:spcBef>
                <a:spcPct val="30000"/>
              </a:spcBef>
              <a:spcAft>
                <a:spcPct val="20000"/>
              </a:spcAft>
              <a:buNone/>
              <a:defRPr sz="2800">
                <a:solidFill>
                  <a:schemeClr val="bg1"/>
                </a:solidFill>
                <a:latin typeface="+mn-lt"/>
              </a:defRPr>
            </a:lvl6pPr>
            <a:lvl7pPr marL="2743200" indent="0" algn="ctr" rtl="0" fontAlgn="base">
              <a:spcBef>
                <a:spcPct val="30000"/>
              </a:spcBef>
              <a:spcAft>
                <a:spcPct val="20000"/>
              </a:spcAft>
              <a:buNone/>
              <a:defRPr sz="2800">
                <a:solidFill>
                  <a:schemeClr val="bg1"/>
                </a:solidFill>
                <a:latin typeface="+mn-lt"/>
              </a:defRPr>
            </a:lvl7pPr>
            <a:lvl8pPr marL="3200400" indent="0" algn="ctr" rtl="0" fontAlgn="base">
              <a:spcBef>
                <a:spcPct val="30000"/>
              </a:spcBef>
              <a:spcAft>
                <a:spcPct val="20000"/>
              </a:spcAft>
              <a:buNone/>
              <a:defRPr sz="2800">
                <a:solidFill>
                  <a:schemeClr val="bg1"/>
                </a:solidFill>
                <a:latin typeface="+mn-lt"/>
              </a:defRPr>
            </a:lvl8pPr>
            <a:lvl9pPr marL="3657600" indent="0" algn="ctr" rtl="0" fontAlgn="base">
              <a:spcBef>
                <a:spcPct val="30000"/>
              </a:spcBef>
              <a:spcAft>
                <a:spcPct val="20000"/>
              </a:spcAft>
              <a:buNone/>
              <a:defRPr sz="2800">
                <a:solidFill>
                  <a:schemeClr val="bg1"/>
                </a:solidFill>
                <a:latin typeface="+mn-lt"/>
              </a:defRPr>
            </a:lvl9pPr>
          </a:lstStyle>
          <a:p>
            <a:r>
              <a:rPr lang="en-US" dirty="0" err="1"/>
              <a:t>Clu</a:t>
            </a:r>
            <a:endParaRPr lang="en-US" dirty="0"/>
          </a:p>
          <a:p>
            <a:r>
              <a:rPr lang="en-US" dirty="0"/>
              <a:t>Smalltalk</a:t>
            </a:r>
          </a:p>
          <a:p>
            <a:r>
              <a:rPr lang="en-US" dirty="0"/>
              <a:t>Prolog</a:t>
            </a:r>
          </a:p>
        </p:txBody>
      </p:sp>
    </p:spTree>
    <p:extLst>
      <p:ext uri="{BB962C8B-B14F-4D97-AF65-F5344CB8AC3E}">
        <p14:creationId xmlns:p14="http://schemas.microsoft.com/office/powerpoint/2010/main" val="2266055330"/>
      </p:ext>
    </p:extLst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Minimal Syntax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49782"/>
      </p:ext>
    </p:extLst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Lisp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19100" y="3886200"/>
            <a:ext cx="8229600" cy="1752600"/>
          </a:xfrm>
        </p:spPr>
        <p:txBody>
          <a:bodyPr/>
          <a:lstStyle/>
          <a:p>
            <a:r>
              <a:rPr lang="en-US" sz="4400" b="1" dirty="0">
                <a:latin typeface="Programma" pitchFamily="2" charset="0"/>
                <a:cs typeface="Courier New" pitchFamily="49" charset="0"/>
              </a:rPr>
              <a:t>(</a:t>
            </a:r>
            <a:r>
              <a:rPr lang="en-US" sz="4400" b="1" dirty="0" err="1">
                <a:latin typeface="Programma" pitchFamily="2" charset="0"/>
                <a:cs typeface="Courier New" pitchFamily="49" charset="0"/>
              </a:rPr>
              <a:t>fname</a:t>
            </a:r>
            <a:r>
              <a:rPr lang="en-US" sz="4400" b="1" dirty="0">
                <a:latin typeface="Programma" pitchFamily="2" charset="0"/>
                <a:cs typeface="Courier New" pitchFamily="49" charset="0"/>
              </a:rPr>
              <a:t> arg1 arg2)</a:t>
            </a:r>
          </a:p>
        </p:txBody>
      </p:sp>
    </p:spTree>
    <p:extLst>
      <p:ext uri="{BB962C8B-B14F-4D97-AF65-F5344CB8AC3E}">
        <p14:creationId xmlns:p14="http://schemas.microsoft.com/office/powerpoint/2010/main" val="3124943107"/>
      </p:ext>
    </p:extLst>
  </p:cSld>
  <p:clrMapOvr>
    <a:masterClrMapping/>
  </p:clrMapOvr>
  <p:transition spd="slow">
    <p:wipe dir="d"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heltenhm BdHd BT"/>
        <a:ea typeface=""/>
        <a:cs typeface=""/>
      </a:majorFont>
      <a:minorFont>
        <a:latin typeface="Cheltenhm BdHd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24242</TotalTime>
  <Words>1988</Words>
  <Application>Microsoft Office PowerPoint</Application>
  <PresentationFormat>On-screen Show (4:3)</PresentationFormat>
  <Paragraphs>432</Paragraphs>
  <Slides>66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3" baseType="lpstr">
      <vt:lpstr>Arial</vt:lpstr>
      <vt:lpstr>Courier New</vt:lpstr>
      <vt:lpstr>Courier Std</vt:lpstr>
      <vt:lpstr>Programma</vt:lpstr>
      <vt:lpstr>Cheltenhm BdItHd BT</vt:lpstr>
      <vt:lpstr>Cheltenhm BdHd BT</vt:lpstr>
      <vt:lpstr>Default Design</vt:lpstr>
      <vt:lpstr>Syntaxation</vt:lpstr>
      <vt:lpstr>JavaScript:  The Universal Virtual Machine</vt:lpstr>
      <vt:lpstr>JSLint.</vt:lpstr>
      <vt:lpstr>WARNING!</vt:lpstr>
      <vt:lpstr>Syntax is the least important aspect of programming language design.</vt:lpstr>
      <vt:lpstr>Syntax is the least important aspect of programming language design.</vt:lpstr>
      <vt:lpstr>Programming Languages:  An Interpreter-Based Approach Samuel N. Kamin [1990]</vt:lpstr>
      <vt:lpstr>Minimal Syntax</vt:lpstr>
      <vt:lpstr>Lisp</vt:lpstr>
      <vt:lpstr>Smalltalk 80</vt:lpstr>
      <vt:lpstr>IF Statement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Emotional Style</vt:lpstr>
      <vt:lpstr>a ☁ b ♥ c  ((a ☁ b) ♥ c) (a ☁ (b ♥ c))</vt:lpstr>
      <vt:lpstr>Binding Power</vt:lpstr>
      <vt:lpstr>word</vt:lpstr>
      <vt:lpstr>(   )</vt:lpstr>
      <vt:lpstr>Parsing  Theory of Formal Languages</vt:lpstr>
      <vt:lpstr>a = b + c;</vt:lpstr>
      <vt:lpstr>Top Down Operator Precedence</vt:lpstr>
      <vt:lpstr>Why have you never heard of this?</vt:lpstr>
      <vt:lpstr>What do we expect to see to the left of the token? </vt:lpstr>
      <vt:lpstr>PowerPoint Presentation</vt:lpstr>
      <vt:lpstr>Tokens are objects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Statement denotation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 = b + c;</vt:lpstr>
      <vt:lpstr>a = b + c;</vt:lpstr>
      <vt:lpstr>a = b + c;</vt:lpstr>
      <vt:lpstr>a.b = c;</vt:lpstr>
      <vt:lpstr>a.b = c;</vt:lpstr>
      <vt:lpstr>a.b = c;</vt:lpstr>
      <vt:lpstr>Top Down Operator Precedence</vt:lpstr>
      <vt:lpstr>Advice for language designers</vt:lpstr>
      <vt:lpstr>Minimalism</vt:lpstr>
      <vt:lpstr>Innovate</vt:lpstr>
      <vt:lpstr>Innovate</vt:lpstr>
      <vt:lpstr>;</vt:lpstr>
      <vt:lpstr>PowerPoint Presentation</vt:lpstr>
      <vt:lpstr>Thank you and good night.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Syntaxation</dc:title>
  <dc:subject/>
  <dc:creator>Douglas Crockford</dc:creator>
  <cp:lastModifiedBy>Douglas Crockford</cp:lastModifiedBy>
  <cp:revision>821</cp:revision>
  <dcterms:created xsi:type="dcterms:W3CDTF">2005-10-05T17:31:40Z</dcterms:created>
  <dcterms:modified xsi:type="dcterms:W3CDTF">2017-06-23T18:43:52Z</dcterms:modified>
</cp:coreProperties>
</file>